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1.xml" ContentType="application/vnd.openxmlformats-officedocument.drawingml.chartshapes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2.xml" ContentType="application/vnd.openxmlformats-officedocument.drawingml.chartshapes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drawings/drawing3.xml" ContentType="application/vnd.openxmlformats-officedocument.drawingml.chartshapes+xml"/>
  <Override PartName="/ppt/notesSlides/notesSlide15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16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drawings/drawing4.xml" ContentType="application/vnd.openxmlformats-officedocument.drawingml.chartshapes+xml"/>
  <Override PartName="/ppt/notesSlides/notesSlide17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theme/themeOverride1.xml" ContentType="application/vnd.openxmlformats-officedocument.themeOverride+xml"/>
  <Override PartName="/ppt/notesSlides/notesSlide18.xml" ContentType="application/vnd.openxmlformats-officedocument.presentationml.notesSl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19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notesSlides/notesSlide24.xml" ContentType="application/vnd.openxmlformats-officedocument.presentationml.notesSlid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drawings/drawing5.xml" ContentType="application/vnd.openxmlformats-officedocument.drawingml.chartshapes+xml"/>
  <Override PartName="/ppt/notesSlides/notesSlide25.xml" ContentType="application/vnd.openxmlformats-officedocument.presentationml.notesSlid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notesSlides/notesSlide26.xml" ContentType="application/vnd.openxmlformats-officedocument.presentationml.notesSlid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notesSlides/notesSlide27.xml" ContentType="application/vnd.openxmlformats-officedocument.presentationml.notesSlid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drawings/drawing6.xml" ContentType="application/vnd.openxmlformats-officedocument.drawingml.chartshapes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theme/themeOverride2.xml" ContentType="application/vnd.openxmlformats-officedocument.themeOverride+xml"/>
  <Override PartName="/ppt/drawings/drawing7.xml" ContentType="application/vnd.openxmlformats-officedocument.drawingml.chartshapes+xml"/>
  <Override PartName="/ppt/notesSlides/notesSlide28.xml" ContentType="application/vnd.openxmlformats-officedocument.presentationml.notesSlid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theme/themeOverride3.xml" ContentType="application/vnd.openxmlformats-officedocument.themeOverride+xml"/>
  <Override PartName="/ppt/drawings/drawing8.xml" ContentType="application/vnd.openxmlformats-officedocument.drawingml.chartshapes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theme/themeOverride4.xml" ContentType="application/vnd.openxmlformats-officedocument.themeOverride+xml"/>
  <Override PartName="/ppt/notesSlides/notesSlide29.xml" ContentType="application/vnd.openxmlformats-officedocument.presentationml.notesSlid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theme/themeOverride5.xml" ContentType="application/vnd.openxmlformats-officedocument.themeOverride+xml"/>
  <Override PartName="/ppt/drawings/drawing9.xml" ContentType="application/vnd.openxmlformats-officedocument.drawingml.chartshapes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theme/themeOverride6.xml" ContentType="application/vnd.openxmlformats-officedocument.themeOverride+xml"/>
  <Override PartName="/ppt/drawings/drawing10.xml" ContentType="application/vnd.openxmlformats-officedocument.drawingml.chartshapes+xml"/>
  <Override PartName="/ppt/notesSlides/notesSlide30.xml" ContentType="application/vnd.openxmlformats-officedocument.presentationml.notesSlid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drawings/drawing11.xml" ContentType="application/vnd.openxmlformats-officedocument.drawingml.chartshapes+xml"/>
  <Override PartName="/ppt/notesSlides/notesSlide31.xml" ContentType="application/vnd.openxmlformats-officedocument.presentationml.notesSlid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notesSlides/notesSlide32.xml" ContentType="application/vnd.openxmlformats-officedocument.presentationml.notesSlide+xml"/>
  <Override PartName="/ppt/charts/chart31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ppt/drawings/drawing12.xml" ContentType="application/vnd.openxmlformats-officedocument.drawingml.chartshapes+xml"/>
  <Override PartName="/ppt/notesSlides/notesSlide33.xml" ContentType="application/vnd.openxmlformats-officedocument.presentationml.notesSlide+xml"/>
  <Override PartName="/ppt/charts/chart32.xml" ContentType="application/vnd.openxmlformats-officedocument.drawingml.chart+xml"/>
  <Override PartName="/ppt/charts/style32.xml" ContentType="application/vnd.ms-office.chartstyle+xml"/>
  <Override PartName="/ppt/charts/colors32.xml" ContentType="application/vnd.ms-office.chartcolorstyle+xml"/>
  <Override PartName="/ppt/theme/themeOverride7.xml" ContentType="application/vnd.openxmlformats-officedocument.themeOverride+xml"/>
  <Override PartName="/ppt/drawings/drawing13.xml" ContentType="application/vnd.openxmlformats-officedocument.drawingml.chartshapes+xml"/>
  <Override PartName="/ppt/charts/chart33.xml" ContentType="application/vnd.openxmlformats-officedocument.drawingml.chart+xml"/>
  <Override PartName="/ppt/charts/style33.xml" ContentType="application/vnd.ms-office.chartstyle+xml"/>
  <Override PartName="/ppt/charts/colors33.xml" ContentType="application/vnd.ms-office.chartcolorstyle+xml"/>
  <Override PartName="/ppt/theme/themeOverride8.xml" ContentType="application/vnd.openxmlformats-officedocument.themeOverride+xml"/>
  <Override PartName="/ppt/drawings/drawing14.xml" ContentType="application/vnd.openxmlformats-officedocument.drawingml.chartshapes+xml"/>
  <Override PartName="/ppt/notesSlides/notesSlide34.xml" ContentType="application/vnd.openxmlformats-officedocument.presentationml.notesSlide+xml"/>
  <Override PartName="/ppt/charts/chart34.xml" ContentType="application/vnd.openxmlformats-officedocument.drawingml.chart+xml"/>
  <Override PartName="/ppt/charts/style34.xml" ContentType="application/vnd.ms-office.chartstyle+xml"/>
  <Override PartName="/ppt/charts/colors34.xml" ContentType="application/vnd.ms-office.chartcolorstyle+xml"/>
  <Override PartName="/ppt/theme/themeOverride9.xml" ContentType="application/vnd.openxmlformats-officedocument.themeOverride+xml"/>
  <Override PartName="/ppt/drawings/drawing15.xml" ContentType="application/vnd.openxmlformats-officedocument.drawingml.chartshapes+xml"/>
  <Override PartName="/ppt/charts/chart35.xml" ContentType="application/vnd.openxmlformats-officedocument.drawingml.chart+xml"/>
  <Override PartName="/ppt/charts/style35.xml" ContentType="application/vnd.ms-office.chartstyle+xml"/>
  <Override PartName="/ppt/charts/colors35.xml" ContentType="application/vnd.ms-office.chartcolorstyle+xml"/>
  <Override PartName="/ppt/theme/themeOverride10.xml" ContentType="application/vnd.openxmlformats-officedocument.themeOverride+xml"/>
  <Override PartName="/ppt/drawings/drawing16.xml" ContentType="application/vnd.openxmlformats-officedocument.drawingml.chartshapes+xml"/>
  <Override PartName="/ppt/notesSlides/notesSlide35.xml" ContentType="application/vnd.openxmlformats-officedocument.presentationml.notesSlide+xml"/>
  <Override PartName="/ppt/charts/chart36.xml" ContentType="application/vnd.openxmlformats-officedocument.drawingml.chart+xml"/>
  <Override PartName="/ppt/charts/style36.xml" ContentType="application/vnd.ms-office.chartstyle+xml"/>
  <Override PartName="/ppt/charts/colors36.xml" ContentType="application/vnd.ms-office.chartcolorstyle+xml"/>
  <Override PartName="/ppt/theme/themeOverride11.xml" ContentType="application/vnd.openxmlformats-officedocument.themeOverride+xml"/>
  <Override PartName="/ppt/drawings/drawing17.xml" ContentType="application/vnd.openxmlformats-officedocument.drawingml.chartshapes+xml"/>
  <Override PartName="/ppt/charts/chart37.xml" ContentType="application/vnd.openxmlformats-officedocument.drawingml.chart+xml"/>
  <Override PartName="/ppt/charts/style37.xml" ContentType="application/vnd.ms-office.chartstyle+xml"/>
  <Override PartName="/ppt/charts/colors37.xml" ContentType="application/vnd.ms-office.chartcolorstyle+xml"/>
  <Override PartName="/ppt/theme/themeOverride12.xml" ContentType="application/vnd.openxmlformats-officedocument.themeOverride+xml"/>
  <Override PartName="/ppt/drawings/drawing18.xml" ContentType="application/vnd.openxmlformats-officedocument.drawingml.chartshapes+xml"/>
  <Override PartName="/ppt/notesSlides/notesSlide36.xml" ContentType="application/vnd.openxmlformats-officedocument.presentationml.notesSlide+xml"/>
  <Override PartName="/ppt/charts/chart38.xml" ContentType="application/vnd.openxmlformats-officedocument.drawingml.chart+xml"/>
  <Override PartName="/ppt/charts/style38.xml" ContentType="application/vnd.ms-office.chartstyle+xml"/>
  <Override PartName="/ppt/charts/colors38.xml" ContentType="application/vnd.ms-office.chartcolorstyle+xml"/>
  <Override PartName="/ppt/notesSlides/notesSlide37.xml" ContentType="application/vnd.openxmlformats-officedocument.presentationml.notesSlide+xml"/>
  <Override PartName="/ppt/charts/chart39.xml" ContentType="application/vnd.openxmlformats-officedocument.drawingml.chart+xml"/>
  <Override PartName="/ppt/charts/style39.xml" ContentType="application/vnd.ms-office.chartstyle+xml"/>
  <Override PartName="/ppt/charts/colors39.xml" ContentType="application/vnd.ms-office.chartcolorstyle+xml"/>
  <Override PartName="/ppt/drawings/drawing19.xml" ContentType="application/vnd.openxmlformats-officedocument.drawingml.chartshapes+xml"/>
  <Override PartName="/ppt/notesSlides/notesSlide38.xml" ContentType="application/vnd.openxmlformats-officedocument.presentationml.notesSlide+xml"/>
  <Override PartName="/ppt/charts/chart40.xml" ContentType="application/vnd.openxmlformats-officedocument.drawingml.chart+xml"/>
  <Override PartName="/ppt/charts/style40.xml" ContentType="application/vnd.ms-office.chartstyle+xml"/>
  <Override PartName="/ppt/charts/colors40.xml" ContentType="application/vnd.ms-office.chartcolorstyle+xml"/>
  <Override PartName="/ppt/notesSlides/notesSlide39.xml" ContentType="application/vnd.openxmlformats-officedocument.presentationml.notesSlide+xml"/>
  <Override PartName="/ppt/charts/chart41.xml" ContentType="application/vnd.openxmlformats-officedocument.drawingml.chart+xml"/>
  <Override PartName="/ppt/charts/style41.xml" ContentType="application/vnd.ms-office.chartstyle+xml"/>
  <Override PartName="/ppt/charts/colors41.xml" ContentType="application/vnd.ms-office.chartcolorstyle+xml"/>
  <Override PartName="/ppt/drawings/drawing20.xml" ContentType="application/vnd.openxmlformats-officedocument.drawingml.chartshapes+xml"/>
  <Override PartName="/ppt/notesSlides/notesSlide40.xml" ContentType="application/vnd.openxmlformats-officedocument.presentationml.notesSlide+xml"/>
  <Override PartName="/ppt/charts/chart42.xml" ContentType="application/vnd.openxmlformats-officedocument.drawingml.chart+xml"/>
  <Override PartName="/ppt/charts/style42.xml" ContentType="application/vnd.ms-office.chartstyle+xml"/>
  <Override PartName="/ppt/charts/colors42.xml" ContentType="application/vnd.ms-office.chartcolorstyle+xml"/>
  <Override PartName="/ppt/charts/chart43.xml" ContentType="application/vnd.openxmlformats-officedocument.drawingml.chart+xml"/>
  <Override PartName="/ppt/charts/style43.xml" ContentType="application/vnd.ms-office.chartstyle+xml"/>
  <Override PartName="/ppt/charts/colors43.xml" ContentType="application/vnd.ms-office.chartcolorstyle+xml"/>
  <Override PartName="/ppt/notesSlides/notesSlide41.xml" ContentType="application/vnd.openxmlformats-officedocument.presentationml.notesSlide+xml"/>
  <Override PartName="/ppt/charts/chart44.xml" ContentType="application/vnd.openxmlformats-officedocument.drawingml.chart+xml"/>
  <Override PartName="/ppt/charts/style44.xml" ContentType="application/vnd.ms-office.chartstyle+xml"/>
  <Override PartName="/ppt/charts/colors44.xml" ContentType="application/vnd.ms-office.chartcolorstyle+xml"/>
  <Override PartName="/ppt/drawings/drawing21.xml" ContentType="application/vnd.openxmlformats-officedocument.drawingml.chartshapes+xml"/>
  <Override PartName="/ppt/notesSlides/notesSlide42.xml" ContentType="application/vnd.openxmlformats-officedocument.presentationml.notesSlide+xml"/>
  <Override PartName="/ppt/charts/chart45.xml" ContentType="application/vnd.openxmlformats-officedocument.drawingml.chart+xml"/>
  <Override PartName="/ppt/charts/style45.xml" ContentType="application/vnd.ms-office.chartstyle+xml"/>
  <Override PartName="/ppt/charts/colors45.xml" ContentType="application/vnd.ms-office.chartcolorstyle+xml"/>
  <Override PartName="/ppt/theme/themeOverride13.xml" ContentType="application/vnd.openxmlformats-officedocument.themeOverride+xml"/>
  <Override PartName="/ppt/drawings/drawing22.xml" ContentType="application/vnd.openxmlformats-officedocument.drawingml.chartshapes+xml"/>
  <Override PartName="/ppt/charts/chart46.xml" ContentType="application/vnd.openxmlformats-officedocument.drawingml.chart+xml"/>
  <Override PartName="/ppt/charts/style46.xml" ContentType="application/vnd.ms-office.chartstyle+xml"/>
  <Override PartName="/ppt/charts/colors46.xml" ContentType="application/vnd.ms-office.chartcolorstyle+xml"/>
  <Override PartName="/ppt/theme/themeOverride14.xml" ContentType="application/vnd.openxmlformats-officedocument.themeOverride+xml"/>
  <Override PartName="/ppt/drawings/drawing23.xml" ContentType="application/vnd.openxmlformats-officedocument.drawingml.chartshapes+xml"/>
  <Override PartName="/ppt/notesSlides/notesSlide43.xml" ContentType="application/vnd.openxmlformats-officedocument.presentationml.notesSlide+xml"/>
  <Override PartName="/ppt/charts/chart47.xml" ContentType="application/vnd.openxmlformats-officedocument.drawingml.chart+xml"/>
  <Override PartName="/ppt/charts/style47.xml" ContentType="application/vnd.ms-office.chartstyle+xml"/>
  <Override PartName="/ppt/charts/colors47.xml" ContentType="application/vnd.ms-office.chartcolorstyle+xml"/>
  <Override PartName="/ppt/notesSlides/notesSlide44.xml" ContentType="application/vnd.openxmlformats-officedocument.presentationml.notesSlide+xml"/>
  <Override PartName="/ppt/charts/chart48.xml" ContentType="application/vnd.openxmlformats-officedocument.drawingml.chart+xml"/>
  <Override PartName="/ppt/charts/style48.xml" ContentType="application/vnd.ms-office.chartstyle+xml"/>
  <Override PartName="/ppt/charts/colors48.xml" ContentType="application/vnd.ms-office.chartcolorstyle+xml"/>
  <Override PartName="/ppt/drawings/drawing24.xml" ContentType="application/vnd.openxmlformats-officedocument.drawingml.chartshapes+xml"/>
  <Override PartName="/ppt/notesSlides/notesSlide45.xml" ContentType="application/vnd.openxmlformats-officedocument.presentationml.notesSlide+xml"/>
  <Override PartName="/ppt/charts/chart49.xml" ContentType="application/vnd.openxmlformats-officedocument.drawingml.chart+xml"/>
  <Override PartName="/ppt/charts/style49.xml" ContentType="application/vnd.ms-office.chartstyle+xml"/>
  <Override PartName="/ppt/charts/colors4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84" r:id="rId1"/>
  </p:sldMasterIdLst>
  <p:notesMasterIdLst>
    <p:notesMasterId r:id="rId53"/>
  </p:notesMasterIdLst>
  <p:handoutMasterIdLst>
    <p:handoutMasterId r:id="rId54"/>
  </p:handoutMasterIdLst>
  <p:sldIdLst>
    <p:sldId id="258" r:id="rId2"/>
    <p:sldId id="1040" r:id="rId3"/>
    <p:sldId id="841" r:id="rId4"/>
    <p:sldId id="904" r:id="rId5"/>
    <p:sldId id="905" r:id="rId6"/>
    <p:sldId id="1043" r:id="rId7"/>
    <p:sldId id="1037" r:id="rId8"/>
    <p:sldId id="1027" r:id="rId9"/>
    <p:sldId id="1028" r:id="rId10"/>
    <p:sldId id="1038" r:id="rId11"/>
    <p:sldId id="615" r:id="rId12"/>
    <p:sldId id="897" r:id="rId13"/>
    <p:sldId id="638" r:id="rId14"/>
    <p:sldId id="763" r:id="rId15"/>
    <p:sldId id="898" r:id="rId16"/>
    <p:sldId id="729" r:id="rId17"/>
    <p:sldId id="686" r:id="rId18"/>
    <p:sldId id="688" r:id="rId19"/>
    <p:sldId id="889" r:id="rId20"/>
    <p:sldId id="901" r:id="rId21"/>
    <p:sldId id="689" r:id="rId22"/>
    <p:sldId id="730" r:id="rId23"/>
    <p:sldId id="902" r:id="rId24"/>
    <p:sldId id="690" r:id="rId25"/>
    <p:sldId id="691" r:id="rId26"/>
    <p:sldId id="692" r:id="rId27"/>
    <p:sldId id="899" r:id="rId28"/>
    <p:sldId id="698" r:id="rId29"/>
    <p:sldId id="699" r:id="rId30"/>
    <p:sldId id="700" r:id="rId31"/>
    <p:sldId id="704" r:id="rId32"/>
    <p:sldId id="705" r:id="rId33"/>
    <p:sldId id="760" r:id="rId34"/>
    <p:sldId id="761" r:id="rId35"/>
    <p:sldId id="828" r:id="rId36"/>
    <p:sldId id="709" r:id="rId37"/>
    <p:sldId id="710" r:id="rId38"/>
    <p:sldId id="712" r:id="rId39"/>
    <p:sldId id="825" r:id="rId40"/>
    <p:sldId id="826" r:id="rId41"/>
    <p:sldId id="714" r:id="rId42"/>
    <p:sldId id="715" r:id="rId43"/>
    <p:sldId id="716" r:id="rId44"/>
    <p:sldId id="717" r:id="rId45"/>
    <p:sldId id="718" r:id="rId46"/>
    <p:sldId id="719" r:id="rId47"/>
    <p:sldId id="720" r:id="rId48"/>
    <p:sldId id="830" r:id="rId49"/>
    <p:sldId id="722" r:id="rId50"/>
    <p:sldId id="723" r:id="rId51"/>
    <p:sldId id="724" r:id="rId5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514C002-16DF-46BC-8991-FBF3E26C04B0}">
          <p14:sldIdLst>
            <p14:sldId id="258"/>
            <p14:sldId id="1040"/>
            <p14:sldId id="841"/>
            <p14:sldId id="904"/>
            <p14:sldId id="905"/>
            <p14:sldId id="1043"/>
            <p14:sldId id="1037"/>
            <p14:sldId id="1027"/>
            <p14:sldId id="1028"/>
            <p14:sldId id="1038"/>
            <p14:sldId id="615"/>
            <p14:sldId id="897"/>
            <p14:sldId id="638"/>
            <p14:sldId id="763"/>
            <p14:sldId id="898"/>
            <p14:sldId id="729"/>
            <p14:sldId id="686"/>
            <p14:sldId id="688"/>
            <p14:sldId id="889"/>
            <p14:sldId id="901"/>
            <p14:sldId id="689"/>
            <p14:sldId id="730"/>
            <p14:sldId id="902"/>
            <p14:sldId id="690"/>
            <p14:sldId id="691"/>
            <p14:sldId id="692"/>
            <p14:sldId id="899"/>
            <p14:sldId id="698"/>
            <p14:sldId id="699"/>
            <p14:sldId id="700"/>
            <p14:sldId id="704"/>
            <p14:sldId id="705"/>
            <p14:sldId id="760"/>
            <p14:sldId id="761"/>
            <p14:sldId id="828"/>
            <p14:sldId id="709"/>
            <p14:sldId id="710"/>
            <p14:sldId id="712"/>
            <p14:sldId id="825"/>
            <p14:sldId id="826"/>
            <p14:sldId id="714"/>
            <p14:sldId id="715"/>
            <p14:sldId id="716"/>
            <p14:sldId id="717"/>
            <p14:sldId id="718"/>
            <p14:sldId id="719"/>
            <p14:sldId id="720"/>
            <p14:sldId id="830"/>
            <p14:sldId id="722"/>
            <p14:sldId id="723"/>
            <p14:sldId id="72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odbiba, Pjerina, Vodafone Albania" initials="DPVA" lastIdx="10" clrIdx="0">
    <p:extLst>
      <p:ext uri="{19B8F6BF-5375-455C-9EA6-DF929625EA0E}">
        <p15:presenceInfo xmlns:p15="http://schemas.microsoft.com/office/powerpoint/2012/main" userId="S-1-5-21-329068152-1383384898-682003330-14894737" providerId="AD"/>
      </p:ext>
    </p:extLst>
  </p:cmAuthor>
  <p:cmAuthor id="2" name="Ivi Rexhepi" initials="IR" lastIdx="9" clrIdx="1">
    <p:extLst>
      <p:ext uri="{19B8F6BF-5375-455C-9EA6-DF929625EA0E}">
        <p15:presenceInfo xmlns:p15="http://schemas.microsoft.com/office/powerpoint/2012/main" userId="Ivi Rexhepi" providerId="None"/>
      </p:ext>
    </p:extLst>
  </p:cmAuthor>
  <p:cmAuthor id="3" name="Pyetesor e-albania" initials="Pe" lastIdx="1" clrIdx="2">
    <p:extLst>
      <p:ext uri="{19B8F6BF-5375-455C-9EA6-DF929625EA0E}">
        <p15:presenceInfo xmlns:p15="http://schemas.microsoft.com/office/powerpoint/2012/main" userId="6c156b549189560e" providerId="Windows Live"/>
      </p:ext>
    </p:extLst>
  </p:cmAuthor>
  <p:cmAuthor id="4" name="Eldisa" initials="El" lastIdx="25" clrIdx="3">
    <p:extLst>
      <p:ext uri="{19B8F6BF-5375-455C-9EA6-DF929625EA0E}">
        <p15:presenceInfo xmlns:p15="http://schemas.microsoft.com/office/powerpoint/2012/main" userId="70ac53b38df4f253" providerId="Windows Live"/>
      </p:ext>
    </p:extLst>
  </p:cmAuthor>
  <p:cmAuthor id="5" name="Anisa Tabaku" initials="AT" lastIdx="28" clrIdx="4">
    <p:extLst>
      <p:ext uri="{19B8F6BF-5375-455C-9EA6-DF929625EA0E}">
        <p15:presenceInfo xmlns:p15="http://schemas.microsoft.com/office/powerpoint/2012/main" userId="Anisa Tabaku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687C"/>
    <a:srgbClr val="ED6F35"/>
    <a:srgbClr val="C4E6E7"/>
    <a:srgbClr val="FFA34E"/>
    <a:srgbClr val="9DC8D1"/>
    <a:srgbClr val="C5CCD1"/>
    <a:srgbClr val="C3C3C3"/>
    <a:srgbClr val="FFFFFF"/>
    <a:srgbClr val="FFCE94"/>
    <a:srgbClr val="6A93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70" autoAdjust="0"/>
    <p:restoredTop sz="96283" autoAdjust="0"/>
  </p:normalViewPr>
  <p:slideViewPr>
    <p:cSldViewPr snapToGrid="0">
      <p:cViewPr varScale="1">
        <p:scale>
          <a:sx n="105" d="100"/>
          <a:sy n="105" d="100"/>
        </p:scale>
        <p:origin x="1050" y="16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4832"/>
    </p:cViewPr>
  </p:sorterViewPr>
  <p:notesViewPr>
    <p:cSldViewPr snapToGrid="0" showGuides="1">
      <p:cViewPr varScale="1">
        <p:scale>
          <a:sx n="85" d="100"/>
          <a:sy n="85" d="100"/>
        </p:scale>
        <p:origin x="3888" y="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commentAuthors" Target="commentAuthor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5.5\Analysis\Swedish%20Support%20to%20MOI\Police%20Study%202024\Excel\Rezultatet%20ne%20shqip\SACP_tables_AT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5.5\Analysis\Swedish%20Support%20to%20MOI\Police%20Study%202024\Excel\Rezultatet%20ne%20shqip\SACP_tables_AT.xls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5.5\Analysis\Swedish%20Support%20to%20MOI\Police%20Study%202024\Excel\Rezultatet%20ne%20shqip\SACP_tables_AT.xls" TargetMode="External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chartUserShapes" Target="../drawings/drawing4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2.xml"/><Relationship Id="rId1" Type="http://schemas.microsoft.com/office/2011/relationships/chartStyle" Target="style12.xml"/><Relationship Id="rId4" Type="http://schemas.openxmlformats.org/officeDocument/2006/relationships/oleObject" Target="file:///\\192.168.5.5\Analysis\Swedish%20Support%20to%20MOI\Police%20Study%202024\Excel\Rezultatet%20ne%20shqip\SACP_tables_AT.xls" TargetMode="Externa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5.5\Analysis\Swedish%20Support%20to%20MOI\Police%20Study%202024\Excel\Rezultatet%20ne%20shqip\SACP_tables_AT.xls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5.5\Analysis\Swedish%20Support%20to%20MOI\Police%20Study%202024\Excel\Rezultatet%20ne%20shqip\SACP_tables_AT.xls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5.5\Analysis\Swedish%20Support%20to%20MOI\Police%20Study%202024\Excel\Rezultatet%20ne%20shqip\SACP_tables_AT.xls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5.5\Analysis\Swedish%20Support%20to%20MOI\Police%20Study%202024\Excel\Rezultatet%20ne%20shqip\SACP_tables.xls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5.5\Analysis\Swedish%20Support%20to%20MOI\Police%20Study%202024\Excel\Rezultatet%20ne%20shqip\SACP_tables_AT.xls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5.5\Analysis\Swedish%20Support%20to%20MOI\Police%20Study%202024\Excel\Rezultatet%20ne%20shqip\SACP_tables_AT.xls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5.5\Analysis\Swedish%20Support%20to%20MOI\Police%20Study%202024\Excel\Rezultatet%20ne%20shqip\SACP_tables.xls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5.5\Analysis\Swedish%20Support%20to%20MOI\Police%20Study%202024\Excel\Rezultatet%20ne%20shqip\Results%20from%20ESS%20Survey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5.5\Analysis\Swedish%20Support%20to%20MOI\Police%20Study%202024\Excel\Rezultatet%20ne%20shqip\SACP_tables_AT.xls" TargetMode="External"/><Relationship Id="rId2" Type="http://schemas.microsoft.com/office/2011/relationships/chartColorStyle" Target="colors20.xml"/><Relationship Id="rId1" Type="http://schemas.microsoft.com/office/2011/relationships/chartStyle" Target="style20.xml"/><Relationship Id="rId4" Type="http://schemas.openxmlformats.org/officeDocument/2006/relationships/chartUserShapes" Target="../drawings/drawing5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5.5\Analysis\Swedish%20Support%20to%20MOI\Police%20Study%202024\Excel\Rezultatet%20ne%20shqip\SACP_tables_AT.xls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5.5\Analysis\Swedish%20Support%20to%20MOI\Police%20Study%202024\Excel\Rezultatet%20ne%20shqip\SACP_tables_AT.xls" TargetMode="External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5.5\Analysis\Swedish%20Support%20to%20MOI\Police%20Study%202024\Excel\Rezultatet%20ne%20shqip\SACP_tables_AT.xls" TargetMode="External"/><Relationship Id="rId2" Type="http://schemas.microsoft.com/office/2011/relationships/chartColorStyle" Target="colors23.xml"/><Relationship Id="rId1" Type="http://schemas.microsoft.com/office/2011/relationships/chartStyle" Target="style23.xml"/><Relationship Id="rId4" Type="http://schemas.openxmlformats.org/officeDocument/2006/relationships/chartUserShapes" Target="../drawings/drawing6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4.xml"/><Relationship Id="rId1" Type="http://schemas.microsoft.com/office/2011/relationships/chartStyle" Target="style24.xml"/><Relationship Id="rId5" Type="http://schemas.openxmlformats.org/officeDocument/2006/relationships/chartUserShapes" Target="../drawings/drawing7.xml"/><Relationship Id="rId4" Type="http://schemas.openxmlformats.org/officeDocument/2006/relationships/oleObject" Target="file:///\\192.168.5.5\Analysis\Swedish%20Support%20to%20MOI\Police%20Study%202024\Excel\SACP_tables.xls" TargetMode="Externa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25.xml"/><Relationship Id="rId1" Type="http://schemas.microsoft.com/office/2011/relationships/chartStyle" Target="style25.xml"/><Relationship Id="rId5" Type="http://schemas.openxmlformats.org/officeDocument/2006/relationships/chartUserShapes" Target="../drawings/drawing8.xml"/><Relationship Id="rId4" Type="http://schemas.openxmlformats.org/officeDocument/2006/relationships/oleObject" Target="file:///\\192.168.5.5\Analysis\Swedish%20Support%20to%20MOI\Police%20Study%202024\Excel\Rezultatet%20ne%20shqip\SACP_tables_AT.xls" TargetMode="Externa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26.xml"/><Relationship Id="rId1" Type="http://schemas.microsoft.com/office/2011/relationships/chartStyle" Target="style26.xml"/><Relationship Id="rId4" Type="http://schemas.openxmlformats.org/officeDocument/2006/relationships/oleObject" Target="file:///\\192.168.5.5\Analysis\Swedish%20Support%20to%20MOI\Police%20Study%202024\Excel\SACP_tables.xls" TargetMode="Externa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27.xml"/><Relationship Id="rId1" Type="http://schemas.microsoft.com/office/2011/relationships/chartStyle" Target="style27.xml"/><Relationship Id="rId5" Type="http://schemas.openxmlformats.org/officeDocument/2006/relationships/chartUserShapes" Target="../drawings/drawing9.xml"/><Relationship Id="rId4" Type="http://schemas.openxmlformats.org/officeDocument/2006/relationships/oleObject" Target="file:///\\192.168.5.5\Analysis\Swedish%20Support%20to%20MOI\Police%20Study%202024\Excel\Rezultatet%20ne%20shqip\SACP_tables_AT.xls" TargetMode="Externa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28.xml"/><Relationship Id="rId1" Type="http://schemas.microsoft.com/office/2011/relationships/chartStyle" Target="style28.xml"/><Relationship Id="rId5" Type="http://schemas.openxmlformats.org/officeDocument/2006/relationships/chartUserShapes" Target="../drawings/drawing10.xml"/><Relationship Id="rId4" Type="http://schemas.openxmlformats.org/officeDocument/2006/relationships/oleObject" Target="file:///\\192.168.5.5\Analysis\Swedish%20Support%20to%20MOI\Police%20Study%202024\Excel\SACP_tables.xls" TargetMode="Externa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5.5\Analysis\Swedish%20Support%20to%20MOI\Police%20Study%202024\Excel\Rezultatet%20ne%20shqip\SACP_tables_AT.xls" TargetMode="External"/><Relationship Id="rId2" Type="http://schemas.microsoft.com/office/2011/relationships/chartColorStyle" Target="colors29.xml"/><Relationship Id="rId1" Type="http://schemas.microsoft.com/office/2011/relationships/chartStyle" Target="style29.xml"/><Relationship Id="rId4" Type="http://schemas.openxmlformats.org/officeDocument/2006/relationships/chartUserShapes" Target="../drawings/drawing1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5.5\Analysis\Swedish%20Support%20to%20MOI\Police%20Study%202024\Excel\Rezultatet%20ne%20shqip\SACP_tables_AT.xls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5.5\Analysis\Swedish%20Support%20to%20MOI\Police%20Study%202024\Excel\Rezultatet%20ne%20shqip\SACP_tables_AT.xls" TargetMode="External"/><Relationship Id="rId2" Type="http://schemas.microsoft.com/office/2011/relationships/chartColorStyle" Target="colors30.xml"/><Relationship Id="rId1" Type="http://schemas.microsoft.com/office/2011/relationships/chartStyle" Target="style30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5.5\Analysis\Swedish%20Support%20to%20MOI\Police%20Study%202024\Excel\Rezultatet%20ne%20shqip\SACP_tables_AT.xls" TargetMode="External"/><Relationship Id="rId2" Type="http://schemas.microsoft.com/office/2011/relationships/chartColorStyle" Target="colors31.xml"/><Relationship Id="rId1" Type="http://schemas.microsoft.com/office/2011/relationships/chartStyle" Target="style31.xml"/><Relationship Id="rId4" Type="http://schemas.openxmlformats.org/officeDocument/2006/relationships/chartUserShapes" Target="../drawings/drawing12.xml"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32.xml"/><Relationship Id="rId1" Type="http://schemas.microsoft.com/office/2011/relationships/chartStyle" Target="style32.xml"/><Relationship Id="rId5" Type="http://schemas.openxmlformats.org/officeDocument/2006/relationships/chartUserShapes" Target="../drawings/drawing13.xml"/><Relationship Id="rId4" Type="http://schemas.openxmlformats.org/officeDocument/2006/relationships/oleObject" Target="file:///\\192.168.5.5\Analysis\Swedish%20Support%20to%20MOI\Police%20Study%202024\Excel\Rezultatet%20ne%20shqip\SACP_tables_AT.xls" TargetMode="External"/></Relationships>
</file>

<file path=ppt/charts/_rels/chart3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33.xml"/><Relationship Id="rId1" Type="http://schemas.microsoft.com/office/2011/relationships/chartStyle" Target="style33.xml"/><Relationship Id="rId5" Type="http://schemas.openxmlformats.org/officeDocument/2006/relationships/chartUserShapes" Target="../drawings/drawing14.xml"/><Relationship Id="rId4" Type="http://schemas.openxmlformats.org/officeDocument/2006/relationships/oleObject" Target="file:///\\192.168.5.5\Analysis\Swedish%20Support%20to%20MOI\Police%20Study%202024\Excel\SACP_tables.xls" TargetMode="External"/></Relationships>
</file>

<file path=ppt/charts/_rels/chart3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34.xml"/><Relationship Id="rId1" Type="http://schemas.microsoft.com/office/2011/relationships/chartStyle" Target="style34.xml"/><Relationship Id="rId5" Type="http://schemas.openxmlformats.org/officeDocument/2006/relationships/chartUserShapes" Target="../drawings/drawing15.xml"/><Relationship Id="rId4" Type="http://schemas.openxmlformats.org/officeDocument/2006/relationships/oleObject" Target="file:///\\192.168.5.5\Analysis\Swedish%20Support%20to%20MOI\Police%20Study%202024\Excel\SACP_tables.xls" TargetMode="External"/></Relationships>
</file>

<file path=ppt/charts/_rels/chart3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0.xml"/><Relationship Id="rId2" Type="http://schemas.microsoft.com/office/2011/relationships/chartColorStyle" Target="colors35.xml"/><Relationship Id="rId1" Type="http://schemas.microsoft.com/office/2011/relationships/chartStyle" Target="style35.xml"/><Relationship Id="rId5" Type="http://schemas.openxmlformats.org/officeDocument/2006/relationships/chartUserShapes" Target="../drawings/drawing16.xml"/><Relationship Id="rId4" Type="http://schemas.openxmlformats.org/officeDocument/2006/relationships/oleObject" Target="file:///\\192.168.5.5\Analysis\Swedish%20Support%20to%20MOI\Police%20Study%202024\Excel\Rezultatet%20ne%20shqip\SACP_tables_AT.xls" TargetMode="External"/></Relationships>
</file>

<file path=ppt/charts/_rels/chart3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1.xml"/><Relationship Id="rId2" Type="http://schemas.microsoft.com/office/2011/relationships/chartColorStyle" Target="colors36.xml"/><Relationship Id="rId1" Type="http://schemas.microsoft.com/office/2011/relationships/chartStyle" Target="style36.xml"/><Relationship Id="rId5" Type="http://schemas.openxmlformats.org/officeDocument/2006/relationships/chartUserShapes" Target="../drawings/drawing17.xml"/><Relationship Id="rId4" Type="http://schemas.openxmlformats.org/officeDocument/2006/relationships/oleObject" Target="file:///\\192.168.5.5\Analysis\Swedish%20Support%20to%20MOI\Police%20Study%202024\Excel\SACP_tables.xls" TargetMode="External"/></Relationships>
</file>

<file path=ppt/charts/_rels/chart3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2.xml"/><Relationship Id="rId2" Type="http://schemas.microsoft.com/office/2011/relationships/chartColorStyle" Target="colors37.xml"/><Relationship Id="rId1" Type="http://schemas.microsoft.com/office/2011/relationships/chartStyle" Target="style37.xml"/><Relationship Id="rId5" Type="http://schemas.openxmlformats.org/officeDocument/2006/relationships/chartUserShapes" Target="../drawings/drawing18.xml"/><Relationship Id="rId4" Type="http://schemas.openxmlformats.org/officeDocument/2006/relationships/oleObject" Target="file:///\\192.168.5.5\Analysis\Swedish%20Support%20to%20MOI\Police%20Study%202024\Excel\Rezultatet%20ne%20shqip\SACP_tables_AT.xls" TargetMode="External"/></Relationships>
</file>

<file path=ppt/charts/_rels/chart38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5.5\Analysis\Swedish%20Support%20to%20MOI\Police%20Study%202024\Excel\Rezultatet%20ne%20shqip\SACP_tables_AT.xls" TargetMode="External"/><Relationship Id="rId2" Type="http://schemas.microsoft.com/office/2011/relationships/chartColorStyle" Target="colors38.xml"/><Relationship Id="rId1" Type="http://schemas.microsoft.com/office/2011/relationships/chartStyle" Target="style38.xml"/></Relationships>
</file>

<file path=ppt/charts/_rels/chart39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5.5\Analysis\Swedish%20Support%20to%20MOI\Police%20Study%202024\Excel\Rezultatet%20ne%20shqip\SACP_tables_AT.xls" TargetMode="External"/><Relationship Id="rId2" Type="http://schemas.microsoft.com/office/2011/relationships/chartColorStyle" Target="colors39.xml"/><Relationship Id="rId1" Type="http://schemas.microsoft.com/office/2011/relationships/chartStyle" Target="style39.xml"/><Relationship Id="rId4" Type="http://schemas.openxmlformats.org/officeDocument/2006/relationships/chartUserShapes" Target="../drawings/drawing19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5.5\Analysis\Swedish%20Support%20to%20MOI\Police%20Study%202024\Excel\Rezultatet%20ne%20shqip\SACP_tables_AT.xls" TargetMode="Externa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1.xml"/></Relationships>
</file>

<file path=ppt/charts/_rels/chart40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5.5\Analysis\Swedish%20Support%20to%20MOI\Police%20Study%202024\Excel\Rezultatet%20ne%20shqip\SACP_tables_AT.xls" TargetMode="External"/><Relationship Id="rId2" Type="http://schemas.microsoft.com/office/2011/relationships/chartColorStyle" Target="colors40.xml"/><Relationship Id="rId1" Type="http://schemas.microsoft.com/office/2011/relationships/chartStyle" Target="style40.xml"/></Relationships>
</file>

<file path=ppt/charts/_rels/chart41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5.5\Analysis\Swedish%20Support%20to%20MOI\Police%20Study%202024\Excel\Rezultatet%20ne%20shqip\SACP_tables_AT.xls" TargetMode="External"/><Relationship Id="rId2" Type="http://schemas.microsoft.com/office/2011/relationships/chartColorStyle" Target="colors41.xml"/><Relationship Id="rId1" Type="http://schemas.microsoft.com/office/2011/relationships/chartStyle" Target="style41.xml"/><Relationship Id="rId4" Type="http://schemas.openxmlformats.org/officeDocument/2006/relationships/chartUserShapes" Target="../drawings/drawing20.xml"/></Relationships>
</file>

<file path=ppt/charts/_rels/chart42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5.5\Analysis\Swedish%20Support%20to%20MOI\Police%20Study%202024\Excel\Rezultatet%20ne%20shqip\SACP_tables_AT.xls" TargetMode="External"/><Relationship Id="rId2" Type="http://schemas.microsoft.com/office/2011/relationships/chartColorStyle" Target="colors42.xml"/><Relationship Id="rId1" Type="http://schemas.microsoft.com/office/2011/relationships/chartStyle" Target="style42.xml"/></Relationships>
</file>

<file path=ppt/charts/_rels/chart43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5.5\Analysis\Swedish%20Support%20to%20MOI\Police%20Study%202024\Excel\Rezultatet%20ne%20shqip\SACP_tables_AT.xls" TargetMode="External"/><Relationship Id="rId2" Type="http://schemas.microsoft.com/office/2011/relationships/chartColorStyle" Target="colors43.xml"/><Relationship Id="rId1" Type="http://schemas.microsoft.com/office/2011/relationships/chartStyle" Target="style43.xml"/></Relationships>
</file>

<file path=ppt/charts/_rels/chart44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5.5\Analysis\Swedish%20Support%20to%20MOI\Police%20Study%202024\Excel\Rezultatet%20ne%20shqip\SACP_tables_AT.xls" TargetMode="External"/><Relationship Id="rId2" Type="http://schemas.microsoft.com/office/2011/relationships/chartColorStyle" Target="colors44.xml"/><Relationship Id="rId1" Type="http://schemas.microsoft.com/office/2011/relationships/chartStyle" Target="style44.xml"/><Relationship Id="rId4" Type="http://schemas.openxmlformats.org/officeDocument/2006/relationships/chartUserShapes" Target="../drawings/drawing21.xml"/></Relationships>
</file>

<file path=ppt/charts/_rels/chart4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3.xml"/><Relationship Id="rId2" Type="http://schemas.microsoft.com/office/2011/relationships/chartColorStyle" Target="colors45.xml"/><Relationship Id="rId1" Type="http://schemas.microsoft.com/office/2011/relationships/chartStyle" Target="style45.xml"/><Relationship Id="rId5" Type="http://schemas.openxmlformats.org/officeDocument/2006/relationships/chartUserShapes" Target="../drawings/drawing22.xml"/><Relationship Id="rId4" Type="http://schemas.openxmlformats.org/officeDocument/2006/relationships/oleObject" Target="file:///\\192.168.5.5\Analysis\Swedish%20Support%20to%20MOI\Police%20Study%202024\Excel\Rezultatet%20ne%20shqip\SACP_tables_AT.xls" TargetMode="External"/></Relationships>
</file>

<file path=ppt/charts/_rels/chart4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4.xml"/><Relationship Id="rId2" Type="http://schemas.microsoft.com/office/2011/relationships/chartColorStyle" Target="colors46.xml"/><Relationship Id="rId1" Type="http://schemas.microsoft.com/office/2011/relationships/chartStyle" Target="style46.xml"/><Relationship Id="rId5" Type="http://schemas.openxmlformats.org/officeDocument/2006/relationships/chartUserShapes" Target="../drawings/drawing23.xml"/><Relationship Id="rId4" Type="http://schemas.openxmlformats.org/officeDocument/2006/relationships/oleObject" Target="file:///\\192.168.5.5\Analysis\Swedish%20Support%20to%20MOI\Police%20Study%202024\Excel\SACP_tables.xls" TargetMode="External"/></Relationships>
</file>

<file path=ppt/charts/_rels/chart47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5.5\Analysis\Swedish%20Support%20to%20MOI\Police%20Study%202024\Excel\Rezultatet%20ne%20shqip\SACP_tables_AT.xls" TargetMode="External"/><Relationship Id="rId2" Type="http://schemas.microsoft.com/office/2011/relationships/chartColorStyle" Target="colors47.xml"/><Relationship Id="rId1" Type="http://schemas.microsoft.com/office/2011/relationships/chartStyle" Target="style47.xml"/></Relationships>
</file>

<file path=ppt/charts/_rels/chart48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5.5\Analysis\Swedish%20Support%20to%20MOI\Police%20Study%202024\Excel\Rezultatet%20ne%20shqip\SACP_tables_AT.xls" TargetMode="External"/><Relationship Id="rId2" Type="http://schemas.microsoft.com/office/2011/relationships/chartColorStyle" Target="colors48.xml"/><Relationship Id="rId1" Type="http://schemas.microsoft.com/office/2011/relationships/chartStyle" Target="style48.xml"/><Relationship Id="rId4" Type="http://schemas.openxmlformats.org/officeDocument/2006/relationships/chartUserShapes" Target="../drawings/drawing24.xml"/></Relationships>
</file>

<file path=ppt/charts/_rels/chart49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5.5\Analysis\Swedish%20Support%20to%20MOI\Police%20Study%202024\Excel\Rezultatet%20ne%20shqip\SACP_tables_AT.xls" TargetMode="External"/><Relationship Id="rId2" Type="http://schemas.microsoft.com/office/2011/relationships/chartColorStyle" Target="colors49.xml"/><Relationship Id="rId1" Type="http://schemas.microsoft.com/office/2011/relationships/chartStyle" Target="style49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5.5\Analysis\Swedish%20Support%20to%20MOI\Police%20Study%202024\Excel\Rezultatet%20ne%20shqip\Results%20from%20ESS%20Survey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5.5\Analysis\Swedish%20Support%20to%20MOI\Police%20Study%202024\Excel\Rezultatet%20ne%20shqip\SACP_tables_AT.xls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5.5\Analysis\Swedish%20Support%20to%20MOI\Police%20Study%202024\Excel\Rezultatet%20ne%20shqip\SACP_tables_AT.xls" TargetMode="Externa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2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5.5\Analysis\Swedish%20Support%20to%20MOI\Police%20Study%202024\Excel\SACP_tables_AT.xls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5.5\Analysis\Swedish%20Support%20to%20MOI\Police%20Study%202024\Excel\Rezultatet%20ne%20shqip\SACP_tables_AT.xls" TargetMode="Externa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chartUserShapes" Target="../drawings/drawing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'C5'!$R$6</c:f>
              <c:strCache>
                <c:ptCount val="1"/>
                <c:pt idx="0">
                  <c:v>Po </c:v>
                </c:pt>
              </c:strCache>
            </c:strRef>
          </c:tx>
          <c:spPr>
            <a:solidFill>
              <a:srgbClr val="9DC8D1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Apos (body)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'C5'!$S$5:$X$5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'C5'!$S$6:$X$6</c:f>
              <c:numCache>
                <c:formatCode>0%</c:formatCode>
                <c:ptCount val="6"/>
                <c:pt idx="0">
                  <c:v>0.11</c:v>
                </c:pt>
                <c:pt idx="1">
                  <c:v>0.11</c:v>
                </c:pt>
                <c:pt idx="2">
                  <c:v>7.0000000000000007E-2</c:v>
                </c:pt>
                <c:pt idx="3">
                  <c:v>0.06</c:v>
                </c:pt>
                <c:pt idx="4">
                  <c:v>0.06</c:v>
                </c:pt>
                <c:pt idx="5">
                  <c:v>3.8205357544409249E-2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7C-4015-8712-10DCCF96EA0F}"/>
            </c:ext>
          </c:extLst>
        </c:ser>
        <c:ser>
          <c:idx val="1"/>
          <c:order val="1"/>
          <c:tx>
            <c:strRef>
              <c:f>'C5'!$R$7</c:f>
              <c:strCache>
                <c:ptCount val="1"/>
                <c:pt idx="0">
                  <c:v>Jo</c:v>
                </c:pt>
              </c:strCache>
            </c:strRef>
          </c:tx>
          <c:spPr>
            <a:solidFill>
              <a:srgbClr val="FFCE94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Apos (body)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'C5'!$S$5:$X$5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'C5'!$S$7:$X$7</c:f>
              <c:numCache>
                <c:formatCode>0%</c:formatCode>
                <c:ptCount val="6"/>
                <c:pt idx="0">
                  <c:v>0.89</c:v>
                </c:pt>
                <c:pt idx="1">
                  <c:v>0.88</c:v>
                </c:pt>
                <c:pt idx="2">
                  <c:v>0.93</c:v>
                </c:pt>
                <c:pt idx="3">
                  <c:v>0.94</c:v>
                </c:pt>
                <c:pt idx="4">
                  <c:v>0.94</c:v>
                </c:pt>
                <c:pt idx="5">
                  <c:v>0.96179464245559065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47C-4015-8712-10DCCF96EA0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20"/>
        <c:overlap val="100"/>
        <c:axId val="726923952"/>
        <c:axId val="726922872"/>
      </c:barChart>
      <c:catAx>
        <c:axId val="726923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Apos (body)"/>
                <a:ea typeface="+mn-ea"/>
                <a:cs typeface="+mn-cs"/>
              </a:defRPr>
            </a:pPr>
            <a:endParaRPr lang="en-US"/>
          </a:p>
        </c:txPr>
        <c:crossAx val="726922872"/>
        <c:crosses val="autoZero"/>
        <c:auto val="1"/>
        <c:lblAlgn val="ctr"/>
        <c:lblOffset val="100"/>
        <c:noMultiLvlLbl val="0"/>
      </c:catAx>
      <c:valAx>
        <c:axId val="726922872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726923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93883609654359423"/>
          <c:y val="0.3669349881450692"/>
          <c:w val="5.1950851632989258E-2"/>
          <c:h val="0.2239986730283249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Apos (body)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  <a:latin typeface="Apos (body)"/>
        </a:defRPr>
      </a:pPr>
      <a:endParaRPr lang="en-US"/>
    </a:p>
  </c:txPr>
  <c:externalData r:id="rId3">
    <c:autoUpdate val="1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'D2'!$AA$6</c:f>
              <c:strCache>
                <c:ptCount val="1"/>
                <c:pt idx="0">
                  <c:v>Aspak e gabur</c:v>
                </c:pt>
              </c:strCache>
            </c:strRef>
          </c:tx>
          <c:spPr>
            <a:solidFill>
              <a:srgbClr val="FFA34E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'D2'!$AB$5:$AG$5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'D2'!$AB$6:$AG$6</c:f>
              <c:numCache>
                <c:formatCode>0%</c:formatCode>
                <c:ptCount val="6"/>
                <c:pt idx="0">
                  <c:v>0.03</c:v>
                </c:pt>
                <c:pt idx="1">
                  <c:v>0.03</c:v>
                </c:pt>
                <c:pt idx="2">
                  <c:v>0.03</c:v>
                </c:pt>
                <c:pt idx="3">
                  <c:v>0.02</c:v>
                </c:pt>
                <c:pt idx="4">
                  <c:v>0.03</c:v>
                </c:pt>
                <c:pt idx="5">
                  <c:v>1.9077627673591828E-2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1B-40FF-BC00-6DA9D2DFC438}"/>
            </c:ext>
          </c:extLst>
        </c:ser>
        <c:ser>
          <c:idx val="1"/>
          <c:order val="1"/>
          <c:tx>
            <c:strRef>
              <c:f>'D2'!$AA$7</c:f>
              <c:strCache>
                <c:ptCount val="1"/>
                <c:pt idx="0">
                  <c:v>Deri diku e gabuar</c:v>
                </c:pt>
              </c:strCache>
            </c:strRef>
          </c:tx>
          <c:spPr>
            <a:solidFill>
              <a:srgbClr val="FFCE94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'D2'!$AB$5:$AG$5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'D2'!$AB$7:$AG$7</c:f>
              <c:numCache>
                <c:formatCode>0%</c:formatCode>
                <c:ptCount val="6"/>
                <c:pt idx="0">
                  <c:v>0.11</c:v>
                </c:pt>
                <c:pt idx="1">
                  <c:v>0.08</c:v>
                </c:pt>
                <c:pt idx="2">
                  <c:v>0.11</c:v>
                </c:pt>
                <c:pt idx="3">
                  <c:v>0.11</c:v>
                </c:pt>
                <c:pt idx="4">
                  <c:v>0.13</c:v>
                </c:pt>
                <c:pt idx="5">
                  <c:v>8.4890551163211245E-2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1B-40FF-BC00-6DA9D2DFC438}"/>
            </c:ext>
          </c:extLst>
        </c:ser>
        <c:ser>
          <c:idx val="2"/>
          <c:order val="2"/>
          <c:tx>
            <c:strRef>
              <c:f>'D2'!$AA$8</c:f>
              <c:strCache>
                <c:ptCount val="1"/>
                <c:pt idx="0">
                  <c:v>E gabuar</c:v>
                </c:pt>
              </c:strCache>
            </c:strRef>
          </c:tx>
          <c:spPr>
            <a:solidFill>
              <a:srgbClr val="9DC8D1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'D2'!$AB$5:$AG$5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'D2'!$AB$8:$AG$8</c:f>
              <c:numCache>
                <c:formatCode>0%</c:formatCode>
                <c:ptCount val="6"/>
                <c:pt idx="0">
                  <c:v>0.44</c:v>
                </c:pt>
                <c:pt idx="1">
                  <c:v>0.38</c:v>
                </c:pt>
                <c:pt idx="2">
                  <c:v>0.38</c:v>
                </c:pt>
                <c:pt idx="3">
                  <c:v>0.41</c:v>
                </c:pt>
                <c:pt idx="4">
                  <c:v>0.35</c:v>
                </c:pt>
                <c:pt idx="5">
                  <c:v>0.46623583632704568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21B-40FF-BC00-6DA9D2DFC438}"/>
            </c:ext>
          </c:extLst>
        </c:ser>
        <c:ser>
          <c:idx val="3"/>
          <c:order val="3"/>
          <c:tx>
            <c:strRef>
              <c:f>'D2'!$AA$9</c:f>
              <c:strCache>
                <c:ptCount val="1"/>
                <c:pt idx="0">
                  <c:v>Plotësisht e gabuar</c:v>
                </c:pt>
              </c:strCache>
            </c:strRef>
          </c:tx>
          <c:spPr>
            <a:solidFill>
              <a:srgbClr val="6A93A5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'D2'!$AB$5:$AG$5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'D2'!$AB$9:$AG$9</c:f>
              <c:numCache>
                <c:formatCode>0%</c:formatCode>
                <c:ptCount val="6"/>
                <c:pt idx="0">
                  <c:v>0.42</c:v>
                </c:pt>
                <c:pt idx="1">
                  <c:v>0.5</c:v>
                </c:pt>
                <c:pt idx="2">
                  <c:v>0.47</c:v>
                </c:pt>
                <c:pt idx="3">
                  <c:v>0.46</c:v>
                </c:pt>
                <c:pt idx="4">
                  <c:v>0.48</c:v>
                </c:pt>
                <c:pt idx="5">
                  <c:v>0.42547807611512167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21B-40FF-BC00-6DA9D2DFC438}"/>
            </c:ext>
          </c:extLst>
        </c:ser>
        <c:ser>
          <c:idx val="4"/>
          <c:order val="4"/>
          <c:tx>
            <c:strRef>
              <c:f>'D2'!$AA$10</c:f>
              <c:strCache>
                <c:ptCount val="1"/>
                <c:pt idx="0">
                  <c:v>Nuk e di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elete val="1"/>
          </c:dLbls>
          <c:cat>
            <c:numRef>
              <c:f>'D2'!$AB$5:$AG$5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'D2'!$AB$10:$AG$10</c:f>
              <c:numCache>
                <c:formatCode>0%</c:formatCode>
                <c:ptCount val="6"/>
                <c:pt idx="0">
                  <c:v>0.01</c:v>
                </c:pt>
                <c:pt idx="1">
                  <c:v>0.01</c:v>
                </c:pt>
                <c:pt idx="2">
                  <c:v>0.01</c:v>
                </c:pt>
                <c:pt idx="3">
                  <c:v>0</c:v>
                </c:pt>
                <c:pt idx="4">
                  <c:v>0.01</c:v>
                </c:pt>
                <c:pt idx="5">
                  <c:v>4.3179087210287745E-3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21B-40FF-BC00-6DA9D2DFC43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699514320"/>
        <c:axId val="699519720"/>
      </c:barChart>
      <c:catAx>
        <c:axId val="699514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9519720"/>
        <c:crosses val="autoZero"/>
        <c:auto val="1"/>
        <c:lblAlgn val="ctr"/>
        <c:lblOffset val="100"/>
        <c:noMultiLvlLbl val="0"/>
      </c:catAx>
      <c:valAx>
        <c:axId val="699519720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699514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6.7481614702192924E-2"/>
          <c:y val="1.4869888475836431E-2"/>
          <c:w val="0.87578521015007471"/>
          <c:h val="4.632399574588492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890595009596929E-2"/>
          <c:y val="2.6154284818851153E-2"/>
          <c:w val="0.82472434899572289"/>
          <c:h val="0.91868806962094629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'D3'!$Z$5</c:f>
              <c:strCache>
                <c:ptCount val="1"/>
                <c:pt idx="0">
                  <c:v>Aspak e gabur</c:v>
                </c:pt>
              </c:strCache>
            </c:strRef>
          </c:tx>
          <c:spPr>
            <a:solidFill>
              <a:srgbClr val="FFA34E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906-4DC3-BF54-6ED3E3FD42D3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906-4DC3-BF54-6ED3E3FD42D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906-4DC3-BF54-6ED3E3FD42D3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906-4DC3-BF54-6ED3E3FD42D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'D3'!$AA$4:$AF$4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'D3'!$AA$5:$AF$5</c:f>
              <c:numCache>
                <c:formatCode>0%</c:formatCode>
                <c:ptCount val="6"/>
                <c:pt idx="0">
                  <c:v>0</c:v>
                </c:pt>
                <c:pt idx="1">
                  <c:v>0.01</c:v>
                </c:pt>
                <c:pt idx="2">
                  <c:v>0</c:v>
                </c:pt>
                <c:pt idx="3">
                  <c:v>0</c:v>
                </c:pt>
                <c:pt idx="4">
                  <c:v>0.01</c:v>
                </c:pt>
                <c:pt idx="5">
                  <c:v>1.1359255712608039E-3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906-4DC3-BF54-6ED3E3FD42D3}"/>
            </c:ext>
          </c:extLst>
        </c:ser>
        <c:ser>
          <c:idx val="1"/>
          <c:order val="1"/>
          <c:tx>
            <c:strRef>
              <c:f>'D3'!$Z$6</c:f>
              <c:strCache>
                <c:ptCount val="1"/>
                <c:pt idx="0">
                  <c:v>Deri diku e gabuar</c:v>
                </c:pt>
              </c:strCache>
            </c:strRef>
          </c:tx>
          <c:spPr>
            <a:solidFill>
              <a:srgbClr val="FFCE94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Lbl>
              <c:idx val="1"/>
              <c:layout>
                <c:manualLayout>
                  <c:x val="3.0710172744721409E-3"/>
                  <c:y val="-7.1329867687777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906-4DC3-BF54-6ED3E3FD42D3}"/>
                </c:ext>
              </c:extLst>
            </c:dLbl>
            <c:dLbl>
              <c:idx val="4"/>
              <c:layout>
                <c:manualLayout>
                  <c:x val="3.0710172744720563E-3"/>
                  <c:y val="-4.755324512518391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906-4DC3-BF54-6ED3E3FD42D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'D3'!$AA$4:$AF$4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'D3'!$AA$6:$AF$6</c:f>
              <c:numCache>
                <c:formatCode>0%</c:formatCode>
                <c:ptCount val="6"/>
                <c:pt idx="0">
                  <c:v>0.04</c:v>
                </c:pt>
                <c:pt idx="1">
                  <c:v>0.02</c:v>
                </c:pt>
                <c:pt idx="2">
                  <c:v>0.03</c:v>
                </c:pt>
                <c:pt idx="3">
                  <c:v>0.04</c:v>
                </c:pt>
                <c:pt idx="4">
                  <c:v>0.04</c:v>
                </c:pt>
                <c:pt idx="5" formatCode="###0%">
                  <c:v>3.0625648370761843E-2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906-4DC3-BF54-6ED3E3FD42D3}"/>
            </c:ext>
          </c:extLst>
        </c:ser>
        <c:ser>
          <c:idx val="2"/>
          <c:order val="2"/>
          <c:tx>
            <c:strRef>
              <c:f>'D3'!$Z$7</c:f>
              <c:strCache>
                <c:ptCount val="1"/>
                <c:pt idx="0">
                  <c:v>E gabuar</c:v>
                </c:pt>
              </c:strCache>
            </c:strRef>
          </c:tx>
          <c:spPr>
            <a:solidFill>
              <a:srgbClr val="9DC8D1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'D3'!$AA$4:$AF$4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'D3'!$AA$7:$AF$7</c:f>
              <c:numCache>
                <c:formatCode>0%</c:formatCode>
                <c:ptCount val="6"/>
                <c:pt idx="0">
                  <c:v>0.43</c:v>
                </c:pt>
                <c:pt idx="1">
                  <c:v>0.33</c:v>
                </c:pt>
                <c:pt idx="2">
                  <c:v>0.33</c:v>
                </c:pt>
                <c:pt idx="3">
                  <c:v>0.37</c:v>
                </c:pt>
                <c:pt idx="4">
                  <c:v>0.21</c:v>
                </c:pt>
                <c:pt idx="5" formatCode="###0%">
                  <c:v>0.3864627872853631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906-4DC3-BF54-6ED3E3FD42D3}"/>
            </c:ext>
          </c:extLst>
        </c:ser>
        <c:ser>
          <c:idx val="3"/>
          <c:order val="3"/>
          <c:tx>
            <c:strRef>
              <c:f>'D3'!$Z$8</c:f>
              <c:strCache>
                <c:ptCount val="1"/>
                <c:pt idx="0">
                  <c:v>Plotësisht e gabuar</c:v>
                </c:pt>
              </c:strCache>
            </c:strRef>
          </c:tx>
          <c:spPr>
            <a:solidFill>
              <a:srgbClr val="6A93A5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'D3'!$AA$4:$AF$4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'D3'!$AA$8:$AF$8</c:f>
              <c:numCache>
                <c:formatCode>0%</c:formatCode>
                <c:ptCount val="6"/>
                <c:pt idx="0">
                  <c:v>0.52</c:v>
                </c:pt>
                <c:pt idx="1">
                  <c:v>0.64</c:v>
                </c:pt>
                <c:pt idx="2">
                  <c:v>0.63</c:v>
                </c:pt>
                <c:pt idx="3">
                  <c:v>0.59</c:v>
                </c:pt>
                <c:pt idx="4">
                  <c:v>0.74</c:v>
                </c:pt>
                <c:pt idx="5" formatCode="###0%">
                  <c:v>0.58025421203274041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906-4DC3-BF54-6ED3E3FD42D3}"/>
            </c:ext>
          </c:extLst>
        </c:ser>
        <c:ser>
          <c:idx val="4"/>
          <c:order val="4"/>
          <c:tx>
            <c:strRef>
              <c:f>'D3'!$Z$9</c:f>
              <c:strCache>
                <c:ptCount val="1"/>
                <c:pt idx="0">
                  <c:v>Nuk e di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elete val="1"/>
          </c:dLbls>
          <c:cat>
            <c:numRef>
              <c:f>'D3'!$AA$4:$AF$4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'D3'!$AA$9:$AF$9</c:f>
              <c:numCache>
                <c:formatCode>0%</c:formatCode>
                <c:ptCount val="6"/>
                <c:pt idx="0">
                  <c:v>0.01</c:v>
                </c:pt>
                <c:pt idx="1">
                  <c:v>0.01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1.521426739872986E-3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906-4DC3-BF54-6ED3E3FD42D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443060296"/>
        <c:axId val="450692120"/>
      </c:barChart>
      <c:catAx>
        <c:axId val="443060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0692120"/>
        <c:crosses val="autoZero"/>
        <c:auto val="1"/>
        <c:lblAlgn val="ctr"/>
        <c:lblOffset val="100"/>
        <c:noMultiLvlLbl val="0"/>
      </c:catAx>
      <c:valAx>
        <c:axId val="450692120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4430602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5389901310320859"/>
          <c:y val="0.23434538745691427"/>
          <c:w val="0.13688793507337493"/>
          <c:h val="0.5408198741112083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6685870600148109E-2"/>
          <c:y val="2.7261462205700124E-2"/>
          <c:w val="0.77212411020599381"/>
          <c:h val="0.91524592883138678"/>
        </c:manualLayout>
      </c:layout>
      <c:lineChart>
        <c:grouping val="standard"/>
        <c:varyColors val="0"/>
        <c:ser>
          <c:idx val="0"/>
          <c:order val="0"/>
          <c:tx>
            <c:strRef>
              <c:f>'D4'!$Z$13</c:f>
              <c:strCache>
                <c:ptCount val="1"/>
                <c:pt idx="0">
                  <c:v>Të bësh një kërkesë të ekzagjeruar apo të rreme për dëmshpërblim nga siguracioni</c:v>
                </c:pt>
              </c:strCache>
            </c:strRef>
          </c:tx>
          <c:spPr>
            <a:ln w="22225" cap="rnd">
              <a:gradFill flip="none" rotWithShape="1">
                <a:gsLst>
                  <a:gs pos="0">
                    <a:srgbClr val="ED6F35"/>
                  </a:gs>
                  <a:gs pos="30000">
                    <a:schemeClr val="bg1">
                      <a:lumMod val="75000"/>
                    </a:schemeClr>
                  </a:gs>
                </a:gsLst>
                <a:lin ang="10800000" scaled="1"/>
                <a:tileRect/>
              </a:gradFill>
              <a:round/>
            </a:ln>
            <a:effectLst/>
          </c:spPr>
          <c:marker>
            <c:symbol val="none"/>
          </c:marker>
          <c:dLbls>
            <c:dLbl>
              <c:idx val="4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DE9-4F62-8C65-DD50B577D2CC}"/>
                </c:ext>
              </c:extLst>
            </c:dLbl>
            <c:dLbl>
              <c:idx val="5"/>
              <c:layout>
                <c:manualLayout>
                  <c:x val="2.0155545815890095E-2"/>
                  <c:y val="-1.486988847583643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000" b="0" i="0" u="none" strike="noStrike" kern="1200" baseline="0">
                      <a:solidFill>
                        <a:srgbClr val="ED6F35"/>
                      </a:solidFill>
                      <a:latin typeface="Aptos" panose="020B0004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726295585412668"/>
                      <c:h val="0.1284262701363073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FDE9-4F62-8C65-DD50B577D2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ptos" panose="020B0004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'D4'!$AA$12:$AF$12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'D4'!$AA$13:$AF$13</c:f>
              <c:numCache>
                <c:formatCode>0%</c:formatCode>
                <c:ptCount val="6"/>
                <c:pt idx="0">
                  <c:v>0.18</c:v>
                </c:pt>
                <c:pt idx="1">
                  <c:v>0.22</c:v>
                </c:pt>
                <c:pt idx="2">
                  <c:v>0.27</c:v>
                </c:pt>
                <c:pt idx="3">
                  <c:v>0.23</c:v>
                </c:pt>
                <c:pt idx="4">
                  <c:v>0.23</c:v>
                </c:pt>
                <c:pt idx="5" formatCode="###0%">
                  <c:v>0.25595933931384113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FDE9-4F62-8C65-DD50B577D2CC}"/>
            </c:ext>
          </c:extLst>
        </c:ser>
        <c:ser>
          <c:idx val="1"/>
          <c:order val="1"/>
          <c:tx>
            <c:strRef>
              <c:f>'D4'!$Z$14</c:f>
              <c:strCache>
                <c:ptCount val="1"/>
                <c:pt idx="0">
                  <c:v>Të blesh diçka që ju mendoni se mund të jete vjedhur</c:v>
                </c:pt>
              </c:strCache>
            </c:strRef>
          </c:tx>
          <c:spPr>
            <a:ln w="22225" cap="rnd">
              <a:gradFill flip="none" rotWithShape="1">
                <a:gsLst>
                  <a:gs pos="0">
                    <a:srgbClr val="ED6F35"/>
                  </a:gs>
                  <a:gs pos="30000">
                    <a:schemeClr val="bg1">
                      <a:lumMod val="75000"/>
                    </a:schemeClr>
                  </a:gs>
                </a:gsLst>
                <a:lin ang="10800000" scaled="1"/>
                <a:tileRect/>
              </a:gradFill>
              <a:round/>
            </a:ln>
            <a:effectLst/>
          </c:spPr>
          <c:marker>
            <c:symbol val="none"/>
          </c:marker>
          <c:dLbls>
            <c:dLbl>
              <c:idx val="4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DE9-4F62-8C65-DD50B577D2CC}"/>
                </c:ext>
              </c:extLst>
            </c:dLbl>
            <c:dLbl>
              <c:idx val="5"/>
              <c:layout>
                <c:manualLayout>
                  <c:x val="3.4727522783260537E-2"/>
                  <c:y val="8.178438661710027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000" b="0" i="0" u="none" strike="noStrike" kern="1200" baseline="0">
                      <a:solidFill>
                        <a:srgbClr val="ED6F35"/>
                      </a:solidFill>
                      <a:latin typeface="Aptos" panose="020B0004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269097888675624"/>
                      <c:h val="9.817853623315672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DE9-4F62-8C65-DD50B577D2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ptos" panose="020B0004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'D4'!$AA$12:$AF$12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'D4'!$AA$14:$AF$14</c:f>
              <c:numCache>
                <c:formatCode>0%</c:formatCode>
                <c:ptCount val="6"/>
                <c:pt idx="0">
                  <c:v>0.15</c:v>
                </c:pt>
                <c:pt idx="1">
                  <c:v>0.17</c:v>
                </c:pt>
                <c:pt idx="2">
                  <c:v>0.19</c:v>
                </c:pt>
                <c:pt idx="3">
                  <c:v>0.18</c:v>
                </c:pt>
                <c:pt idx="4">
                  <c:v>0.16</c:v>
                </c:pt>
                <c:pt idx="5" formatCode="###0%">
                  <c:v>0.22380857538276819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FDE9-4F62-8C65-DD50B577D2CC}"/>
            </c:ext>
          </c:extLst>
        </c:ser>
        <c:ser>
          <c:idx val="2"/>
          <c:order val="2"/>
          <c:tx>
            <c:strRef>
              <c:f>'D4'!$Z$15</c:f>
              <c:strCache>
                <c:ptCount val="1"/>
                <c:pt idx="0">
                  <c:v>Të bësh një shkelje të rregullave të qarkullimit rrugor si tejkalim shpejtësie apo kalim me semafor te kuq</c:v>
                </c:pt>
              </c:strCache>
            </c:strRef>
          </c:tx>
          <c:spPr>
            <a:ln w="22225" cap="rnd">
              <a:gradFill flip="none" rotWithShape="1">
                <a:gsLst>
                  <a:gs pos="0">
                    <a:srgbClr val="ED6F35"/>
                  </a:gs>
                  <a:gs pos="30000">
                    <a:sysClr val="window" lastClr="FFFFFF">
                      <a:lumMod val="75000"/>
                    </a:sysClr>
                  </a:gs>
                </a:gsLst>
                <a:lin ang="10800000" scaled="1"/>
                <a:tileRect/>
              </a:gradFill>
              <a:round/>
            </a:ln>
            <a:effectLst/>
          </c:spPr>
          <c:marker>
            <c:symbol val="none"/>
          </c:marker>
          <c:dLbls>
            <c:dLbl>
              <c:idx val="4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DE9-4F62-8C65-DD50B577D2CC}"/>
                </c:ext>
              </c:extLst>
            </c:dLbl>
            <c:dLbl>
              <c:idx val="5"/>
              <c:layout>
                <c:manualLayout>
                  <c:x val="1.9961612284069209E-2"/>
                  <c:y val="-2.726146220570021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000" b="0" i="0" u="none" strike="noStrike" kern="1200" baseline="0">
                      <a:solidFill>
                        <a:srgbClr val="ED6F35"/>
                      </a:solidFill>
                      <a:latin typeface="Aptos" panose="020B0004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438587211147552"/>
                      <c:h val="0.1586741991823512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DE9-4F62-8C65-DD50B577D2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ptos" panose="020B0004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'D4'!$AA$12:$AF$12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'D4'!$AA$15:$AF$15</c:f>
              <c:numCache>
                <c:formatCode>0%</c:formatCode>
                <c:ptCount val="6"/>
                <c:pt idx="0">
                  <c:v>0.23</c:v>
                </c:pt>
                <c:pt idx="1">
                  <c:v>0.3</c:v>
                </c:pt>
                <c:pt idx="2">
                  <c:v>0.4</c:v>
                </c:pt>
                <c:pt idx="3">
                  <c:v>0.28999999999999998</c:v>
                </c:pt>
                <c:pt idx="4">
                  <c:v>0.42</c:v>
                </c:pt>
                <c:pt idx="5">
                  <c:v>0.39301709522232309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FDE9-4F62-8C65-DD50B577D2CC}"/>
            </c:ext>
          </c:extLst>
        </c:ser>
        <c:ser>
          <c:idx val="3"/>
          <c:order val="3"/>
          <c:tx>
            <c:strRef>
              <c:f>'D4'!$Z$16</c:f>
              <c:strCache>
                <c:ptCount val="1"/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dLbls>
            <c:dLbl>
              <c:idx val="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DE9-4F62-8C65-DD50B577D2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rgbClr val="ED6F35"/>
                    </a:solidFill>
                    <a:latin typeface="Aptos" panose="020B0004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'D4'!$AA$12:$AF$12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'D4'!$AA$16:$AF$16</c:f>
              <c:numCache>
                <c:formatCode>General</c:formatCode>
                <c:ptCount val="6"/>
                <c:pt idx="5" formatCode="###0%">
                  <c:v>0.25595933931384113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FDE9-4F62-8C65-DD50B577D2CC}"/>
            </c:ext>
          </c:extLst>
        </c:ser>
        <c:ser>
          <c:idx val="4"/>
          <c:order val="4"/>
          <c:tx>
            <c:strRef>
              <c:f>'D4'!$Z$17</c:f>
              <c:strCache>
                <c:ptCount val="1"/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dLbls>
            <c:dLbl>
              <c:idx val="5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DE9-4F62-8C65-DD50B577D2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rgbClr val="ED6F35"/>
                    </a:solidFill>
                    <a:latin typeface="Aptos" panose="020B0004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'D4'!$AA$12:$AF$12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'D4'!$AA$17:$AF$17</c:f>
              <c:numCache>
                <c:formatCode>General</c:formatCode>
                <c:ptCount val="6"/>
                <c:pt idx="5" formatCode="###0%">
                  <c:v>0.22380857538276819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FDE9-4F62-8C65-DD50B577D2CC}"/>
            </c:ext>
          </c:extLst>
        </c:ser>
        <c:ser>
          <c:idx val="5"/>
          <c:order val="5"/>
          <c:tx>
            <c:strRef>
              <c:f>'D4'!$Z$18</c:f>
              <c:strCache>
                <c:ptCount val="1"/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dLbls>
            <c:dLbl>
              <c:idx val="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DE9-4F62-8C65-DD50B577D2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rgbClr val="ED6F35"/>
                    </a:solidFill>
                    <a:latin typeface="Aptos" panose="020B0004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'D4'!$AA$12:$AF$12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'D4'!$AA$18:$AF$18</c:f>
              <c:numCache>
                <c:formatCode>General</c:formatCode>
                <c:ptCount val="6"/>
                <c:pt idx="5" formatCode="0%">
                  <c:v>0.39301709522232309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FDE9-4F62-8C65-DD50B577D2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142915727"/>
        <c:axId val="1142912367"/>
      </c:lineChart>
      <c:catAx>
        <c:axId val="11429157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US"/>
          </a:p>
        </c:txPr>
        <c:crossAx val="1142912367"/>
        <c:crosses val="autoZero"/>
        <c:auto val="1"/>
        <c:lblAlgn val="ctr"/>
        <c:lblOffset val="100"/>
        <c:noMultiLvlLbl val="0"/>
      </c:catAx>
      <c:valAx>
        <c:axId val="1142912367"/>
        <c:scaling>
          <c:orientation val="minMax"/>
          <c:max val="1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US"/>
          </a:p>
        </c:txPr>
        <c:crossAx val="11429157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  <c:extLst/>
  </c:chart>
  <c:spPr>
    <a:noFill/>
    <a:ln>
      <a:noFill/>
    </a:ln>
    <a:effectLst/>
  </c:spPr>
  <c:txPr>
    <a:bodyPr/>
    <a:lstStyle/>
    <a:p>
      <a:pPr>
        <a:defRPr sz="1050">
          <a:latin typeface="Aptos" panose="020B0004020202020204" pitchFamily="34" charset="0"/>
        </a:defRPr>
      </a:pPr>
      <a:endParaRPr lang="en-US"/>
    </a:p>
  </c:txPr>
  <c:externalData r:id="rId4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'D4'!$Z$5</c:f>
              <c:strCache>
                <c:ptCount val="1"/>
                <c:pt idx="0">
                  <c:v>Nuk ka fare mundësi</c:v>
                </c:pt>
              </c:strCache>
            </c:strRef>
          </c:tx>
          <c:spPr>
            <a:solidFill>
              <a:srgbClr val="FFA34E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'D4'!$AA$4:$AF$4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'D4'!$AA$5:$AF$5</c:f>
              <c:numCache>
                <c:formatCode>0%</c:formatCode>
                <c:ptCount val="6"/>
                <c:pt idx="0">
                  <c:v>0.27</c:v>
                </c:pt>
                <c:pt idx="1">
                  <c:v>0.18</c:v>
                </c:pt>
                <c:pt idx="2">
                  <c:v>0.22</c:v>
                </c:pt>
                <c:pt idx="3">
                  <c:v>0.21</c:v>
                </c:pt>
                <c:pt idx="4">
                  <c:v>0.23</c:v>
                </c:pt>
                <c:pt idx="5">
                  <c:v>0.10684180797970773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62-4381-897F-6709EFD685D0}"/>
            </c:ext>
          </c:extLst>
        </c:ser>
        <c:ser>
          <c:idx val="1"/>
          <c:order val="1"/>
          <c:tx>
            <c:strRef>
              <c:f>'D4'!$Z$6</c:f>
              <c:strCache>
                <c:ptCount val="1"/>
                <c:pt idx="0">
                  <c:v>Ka pak mundësi</c:v>
                </c:pt>
              </c:strCache>
            </c:strRef>
          </c:tx>
          <c:spPr>
            <a:solidFill>
              <a:srgbClr val="FFCE94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'D4'!$AA$4:$AF$4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'D4'!$AA$6:$AF$6</c:f>
              <c:numCache>
                <c:formatCode>0%</c:formatCode>
                <c:ptCount val="6"/>
                <c:pt idx="0">
                  <c:v>0.21</c:v>
                </c:pt>
                <c:pt idx="1">
                  <c:v>0.2</c:v>
                </c:pt>
                <c:pt idx="2">
                  <c:v>0.14000000000000001</c:v>
                </c:pt>
                <c:pt idx="3">
                  <c:v>0.16</c:v>
                </c:pt>
                <c:pt idx="4">
                  <c:v>0.14000000000000001</c:v>
                </c:pt>
                <c:pt idx="5" formatCode="###0%">
                  <c:v>0.13833541172465458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D62-4381-897F-6709EFD685D0}"/>
            </c:ext>
          </c:extLst>
        </c:ser>
        <c:ser>
          <c:idx val="2"/>
          <c:order val="2"/>
          <c:tx>
            <c:strRef>
              <c:f>'D4'!$Z$7</c:f>
              <c:strCache>
                <c:ptCount val="1"/>
                <c:pt idx="0">
                  <c:v>Ka mundësi</c:v>
                </c:pt>
              </c:strCache>
            </c:strRef>
          </c:tx>
          <c:spPr>
            <a:solidFill>
              <a:srgbClr val="9DC8D1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'D4'!$AA$4:$AF$4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'D4'!$AA$7:$AF$7</c:f>
              <c:numCache>
                <c:formatCode>0%</c:formatCode>
                <c:ptCount val="6"/>
                <c:pt idx="0">
                  <c:v>0.32</c:v>
                </c:pt>
                <c:pt idx="1">
                  <c:v>0.35</c:v>
                </c:pt>
                <c:pt idx="2">
                  <c:v>0.34</c:v>
                </c:pt>
                <c:pt idx="3">
                  <c:v>0.37</c:v>
                </c:pt>
                <c:pt idx="4">
                  <c:v>0.38</c:v>
                </c:pt>
                <c:pt idx="5" formatCode="###0%">
                  <c:v>0.4803743765398904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D62-4381-897F-6709EFD685D0}"/>
            </c:ext>
          </c:extLst>
        </c:ser>
        <c:ser>
          <c:idx val="3"/>
          <c:order val="3"/>
          <c:tx>
            <c:strRef>
              <c:f>'D4'!$Z$8</c:f>
              <c:strCache>
                <c:ptCount val="1"/>
                <c:pt idx="0">
                  <c:v>Ka shumë mundësi</c:v>
                </c:pt>
              </c:strCache>
            </c:strRef>
          </c:tx>
          <c:spPr>
            <a:solidFill>
              <a:srgbClr val="6A93A5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'D4'!$AA$4:$AF$4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'D4'!$AA$8:$AF$8</c:f>
              <c:numCache>
                <c:formatCode>0%</c:formatCode>
                <c:ptCount val="6"/>
                <c:pt idx="0">
                  <c:v>0.18</c:v>
                </c:pt>
                <c:pt idx="1">
                  <c:v>0.22</c:v>
                </c:pt>
                <c:pt idx="2">
                  <c:v>0.27</c:v>
                </c:pt>
                <c:pt idx="3">
                  <c:v>0.23</c:v>
                </c:pt>
                <c:pt idx="4">
                  <c:v>0.23</c:v>
                </c:pt>
                <c:pt idx="5" formatCode="###0%">
                  <c:v>0.25595933931384113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D62-4381-897F-6709EFD685D0}"/>
            </c:ext>
          </c:extLst>
        </c:ser>
        <c:ser>
          <c:idx val="4"/>
          <c:order val="4"/>
          <c:tx>
            <c:strRef>
              <c:f>'D4'!$Z$9</c:f>
              <c:strCache>
                <c:ptCount val="1"/>
                <c:pt idx="0">
                  <c:v>Nuk e di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'D4'!$AA$4:$AF$4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'D4'!$AA$9:$AF$9</c:f>
              <c:numCache>
                <c:formatCode>0%</c:formatCode>
                <c:ptCount val="6"/>
                <c:pt idx="0">
                  <c:v>0.02</c:v>
                </c:pt>
                <c:pt idx="1">
                  <c:v>0.04</c:v>
                </c:pt>
                <c:pt idx="2">
                  <c:v>0.03</c:v>
                </c:pt>
                <c:pt idx="3">
                  <c:v>0.03</c:v>
                </c:pt>
                <c:pt idx="4">
                  <c:v>0.03</c:v>
                </c:pt>
                <c:pt idx="5" formatCode="###0%">
                  <c:v>1.8489064441906372E-2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D62-4381-897F-6709EFD685D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699504600"/>
        <c:axId val="699505320"/>
      </c:barChart>
      <c:catAx>
        <c:axId val="699504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9505320"/>
        <c:crosses val="autoZero"/>
        <c:auto val="1"/>
        <c:lblAlgn val="ctr"/>
        <c:lblOffset val="100"/>
        <c:noMultiLvlLbl val="0"/>
      </c:catAx>
      <c:valAx>
        <c:axId val="699505320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699504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2197554672268658"/>
          <c:y val="0.19831630711588563"/>
          <c:w val="0.16881140145389695"/>
          <c:h val="0.5761057284196352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'D5'!$Y$5</c:f>
              <c:strCache>
                <c:ptCount val="1"/>
                <c:pt idx="0">
                  <c:v>Nuk ka fare mundësi</c:v>
                </c:pt>
              </c:strCache>
            </c:strRef>
          </c:tx>
          <c:spPr>
            <a:solidFill>
              <a:srgbClr val="FFA34E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'D5'!$Z$4:$AE$4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'D5'!$Z$5:$AE$5</c:f>
              <c:numCache>
                <c:formatCode>0%</c:formatCode>
                <c:ptCount val="6"/>
                <c:pt idx="0">
                  <c:v>0.34</c:v>
                </c:pt>
                <c:pt idx="1">
                  <c:v>0.24</c:v>
                </c:pt>
                <c:pt idx="2">
                  <c:v>0.25</c:v>
                </c:pt>
                <c:pt idx="3">
                  <c:v>0.23</c:v>
                </c:pt>
                <c:pt idx="4">
                  <c:v>0.25</c:v>
                </c:pt>
                <c:pt idx="5" formatCode="###0%">
                  <c:v>0.12793682183831406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44B-4E3D-A3CD-B66F30E47EF1}"/>
            </c:ext>
          </c:extLst>
        </c:ser>
        <c:ser>
          <c:idx val="1"/>
          <c:order val="1"/>
          <c:tx>
            <c:strRef>
              <c:f>'D5'!$Y$6</c:f>
              <c:strCache>
                <c:ptCount val="1"/>
                <c:pt idx="0">
                  <c:v>Ka pak mundësi</c:v>
                </c:pt>
              </c:strCache>
            </c:strRef>
          </c:tx>
          <c:spPr>
            <a:solidFill>
              <a:srgbClr val="FFCE94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'D5'!$Z$4:$AE$4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'D5'!$Z$6:$AE$6</c:f>
              <c:numCache>
                <c:formatCode>0%</c:formatCode>
                <c:ptCount val="6"/>
                <c:pt idx="0">
                  <c:v>0.24</c:v>
                </c:pt>
                <c:pt idx="1">
                  <c:v>0.23</c:v>
                </c:pt>
                <c:pt idx="2">
                  <c:v>0.23</c:v>
                </c:pt>
                <c:pt idx="3">
                  <c:v>0.21</c:v>
                </c:pt>
                <c:pt idx="4">
                  <c:v>0.21</c:v>
                </c:pt>
                <c:pt idx="5" formatCode="###0%">
                  <c:v>0.18412695252750441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44B-4E3D-A3CD-B66F30E47EF1}"/>
            </c:ext>
          </c:extLst>
        </c:ser>
        <c:ser>
          <c:idx val="2"/>
          <c:order val="2"/>
          <c:tx>
            <c:strRef>
              <c:f>'D5'!$Y$7</c:f>
              <c:strCache>
                <c:ptCount val="1"/>
                <c:pt idx="0">
                  <c:v>Ka mundësi</c:v>
                </c:pt>
              </c:strCache>
            </c:strRef>
          </c:tx>
          <c:spPr>
            <a:solidFill>
              <a:srgbClr val="9DC8D1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'D5'!$Z$4:$AE$4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'D5'!$Z$7:$AE$7</c:f>
              <c:numCache>
                <c:formatCode>0%</c:formatCode>
                <c:ptCount val="6"/>
                <c:pt idx="0">
                  <c:v>0.25</c:v>
                </c:pt>
                <c:pt idx="1">
                  <c:v>0.33</c:v>
                </c:pt>
                <c:pt idx="2">
                  <c:v>0.31</c:v>
                </c:pt>
                <c:pt idx="3">
                  <c:v>0.38</c:v>
                </c:pt>
                <c:pt idx="4">
                  <c:v>0.37</c:v>
                </c:pt>
                <c:pt idx="5" formatCode="###0%">
                  <c:v>0.4498988656067992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44B-4E3D-A3CD-B66F30E47EF1}"/>
            </c:ext>
          </c:extLst>
        </c:ser>
        <c:ser>
          <c:idx val="3"/>
          <c:order val="3"/>
          <c:tx>
            <c:strRef>
              <c:f>'D5'!$Y$8</c:f>
              <c:strCache>
                <c:ptCount val="1"/>
                <c:pt idx="0">
                  <c:v>Ka shumë mundësi</c:v>
                </c:pt>
              </c:strCache>
            </c:strRef>
          </c:tx>
          <c:spPr>
            <a:solidFill>
              <a:srgbClr val="6A93A5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'D5'!$Z$4:$AE$4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'D5'!$Z$8:$AE$8</c:f>
              <c:numCache>
                <c:formatCode>0%</c:formatCode>
                <c:ptCount val="6"/>
                <c:pt idx="0">
                  <c:v>0.15</c:v>
                </c:pt>
                <c:pt idx="1">
                  <c:v>0.17</c:v>
                </c:pt>
                <c:pt idx="2">
                  <c:v>0.19</c:v>
                </c:pt>
                <c:pt idx="3">
                  <c:v>0.18</c:v>
                </c:pt>
                <c:pt idx="4">
                  <c:v>0.16</c:v>
                </c:pt>
                <c:pt idx="5" formatCode="###0%">
                  <c:v>0.22380857538276819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44B-4E3D-A3CD-B66F30E47EF1}"/>
            </c:ext>
          </c:extLst>
        </c:ser>
        <c:ser>
          <c:idx val="4"/>
          <c:order val="4"/>
          <c:tx>
            <c:strRef>
              <c:f>'D5'!$Y$9</c:f>
              <c:strCache>
                <c:ptCount val="1"/>
                <c:pt idx="0">
                  <c:v>Nuk e di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'D5'!$Z$4:$AE$4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'D5'!$Z$9:$AE$9</c:f>
              <c:numCache>
                <c:formatCode>0%</c:formatCode>
                <c:ptCount val="6"/>
                <c:pt idx="0">
                  <c:v>0.02</c:v>
                </c:pt>
                <c:pt idx="1">
                  <c:v>0.03</c:v>
                </c:pt>
                <c:pt idx="2">
                  <c:v>0.02</c:v>
                </c:pt>
                <c:pt idx="3">
                  <c:v>0.01</c:v>
                </c:pt>
                <c:pt idx="4">
                  <c:v>0.02</c:v>
                </c:pt>
                <c:pt idx="5" formatCode="###0%">
                  <c:v>1.422878464461491E-2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44B-4E3D-A3CD-B66F30E47EF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455611080"/>
        <c:axId val="455611440"/>
      </c:barChart>
      <c:catAx>
        <c:axId val="455611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5611440"/>
        <c:crosses val="autoZero"/>
        <c:auto val="1"/>
        <c:lblAlgn val="ctr"/>
        <c:lblOffset val="100"/>
        <c:noMultiLvlLbl val="0"/>
      </c:catAx>
      <c:valAx>
        <c:axId val="455611440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455611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1122698626203393"/>
          <c:y val="0.18096810389407644"/>
          <c:w val="0.17955996191454954"/>
          <c:h val="0.588497302149499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'D6'!$Y$5</c:f>
              <c:strCache>
                <c:ptCount val="1"/>
                <c:pt idx="0">
                  <c:v>Nuk ka fare mundësi</c:v>
                </c:pt>
              </c:strCache>
            </c:strRef>
          </c:tx>
          <c:spPr>
            <a:solidFill>
              <a:srgbClr val="FFA34E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'D6'!$Z$4:$AE$4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'D6'!$Z$5:$AE$5</c:f>
              <c:numCache>
                <c:formatCode>0%</c:formatCode>
                <c:ptCount val="6"/>
                <c:pt idx="0">
                  <c:v>0.24</c:v>
                </c:pt>
                <c:pt idx="1">
                  <c:v>0.13</c:v>
                </c:pt>
                <c:pt idx="2">
                  <c:v>0.18</c:v>
                </c:pt>
                <c:pt idx="3">
                  <c:v>0.19</c:v>
                </c:pt>
                <c:pt idx="4">
                  <c:v>0.16</c:v>
                </c:pt>
                <c:pt idx="5">
                  <c:v>9.3788903445213276E-2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22-4A45-9D2B-61AEF1D95209}"/>
            </c:ext>
          </c:extLst>
        </c:ser>
        <c:ser>
          <c:idx val="1"/>
          <c:order val="1"/>
          <c:tx>
            <c:strRef>
              <c:f>'D6'!$Y$6</c:f>
              <c:strCache>
                <c:ptCount val="1"/>
                <c:pt idx="0">
                  <c:v>Ka pak mundësi</c:v>
                </c:pt>
              </c:strCache>
            </c:strRef>
          </c:tx>
          <c:spPr>
            <a:solidFill>
              <a:srgbClr val="FFCE94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'D6'!$Z$4:$AE$4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'D6'!$Z$6:$AE$6</c:f>
              <c:numCache>
                <c:formatCode>0%</c:formatCode>
                <c:ptCount val="6"/>
                <c:pt idx="0">
                  <c:v>0.19</c:v>
                </c:pt>
                <c:pt idx="1">
                  <c:v>0.16</c:v>
                </c:pt>
                <c:pt idx="2">
                  <c:v>0.11</c:v>
                </c:pt>
                <c:pt idx="3">
                  <c:v>0.13</c:v>
                </c:pt>
                <c:pt idx="4">
                  <c:v>0.1</c:v>
                </c:pt>
                <c:pt idx="5">
                  <c:v>8.4583525352158559E-2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122-4A45-9D2B-61AEF1D95209}"/>
            </c:ext>
          </c:extLst>
        </c:ser>
        <c:ser>
          <c:idx val="2"/>
          <c:order val="2"/>
          <c:tx>
            <c:strRef>
              <c:f>'D6'!$Y$7</c:f>
              <c:strCache>
                <c:ptCount val="1"/>
                <c:pt idx="0">
                  <c:v>Ka mundësi</c:v>
                </c:pt>
              </c:strCache>
            </c:strRef>
          </c:tx>
          <c:spPr>
            <a:solidFill>
              <a:srgbClr val="9DC8D1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'D6'!$Z$4:$AE$4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'D6'!$Z$7:$AE$7</c:f>
              <c:numCache>
                <c:formatCode>0%</c:formatCode>
                <c:ptCount val="6"/>
                <c:pt idx="0">
                  <c:v>0.32</c:v>
                </c:pt>
                <c:pt idx="1">
                  <c:v>0.39</c:v>
                </c:pt>
                <c:pt idx="2">
                  <c:v>0.3</c:v>
                </c:pt>
                <c:pt idx="3">
                  <c:v>0.39</c:v>
                </c:pt>
                <c:pt idx="4">
                  <c:v>0.3</c:v>
                </c:pt>
                <c:pt idx="5">
                  <c:v>0.42240962953656253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122-4A45-9D2B-61AEF1D95209}"/>
            </c:ext>
          </c:extLst>
        </c:ser>
        <c:ser>
          <c:idx val="3"/>
          <c:order val="3"/>
          <c:tx>
            <c:strRef>
              <c:f>'D6'!$Y$8</c:f>
              <c:strCache>
                <c:ptCount val="1"/>
                <c:pt idx="0">
                  <c:v>Ka shumë mundësi</c:v>
                </c:pt>
              </c:strCache>
            </c:strRef>
          </c:tx>
          <c:spPr>
            <a:solidFill>
              <a:srgbClr val="6A93A5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'D6'!$Z$4:$AE$4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'D6'!$Z$8:$AE$8</c:f>
              <c:numCache>
                <c:formatCode>0%</c:formatCode>
                <c:ptCount val="6"/>
                <c:pt idx="0">
                  <c:v>0.23</c:v>
                </c:pt>
                <c:pt idx="1">
                  <c:v>0.3</c:v>
                </c:pt>
                <c:pt idx="2">
                  <c:v>0.4</c:v>
                </c:pt>
                <c:pt idx="3">
                  <c:v>0.28999999999999998</c:v>
                </c:pt>
                <c:pt idx="4">
                  <c:v>0.42</c:v>
                </c:pt>
                <c:pt idx="5">
                  <c:v>0.39301709522232309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122-4A45-9D2B-61AEF1D95209}"/>
            </c:ext>
          </c:extLst>
        </c:ser>
        <c:ser>
          <c:idx val="4"/>
          <c:order val="4"/>
          <c:tx>
            <c:strRef>
              <c:f>'D6'!$Y$9</c:f>
              <c:strCache>
                <c:ptCount val="1"/>
                <c:pt idx="0">
                  <c:v>Nuk e di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elete val="1"/>
          </c:dLbls>
          <c:cat>
            <c:numRef>
              <c:f>'D6'!$Z$4:$AE$4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'D6'!$Z$9:$AE$9</c:f>
              <c:numCache>
                <c:formatCode>0%</c:formatCode>
                <c:ptCount val="6"/>
                <c:pt idx="0">
                  <c:v>0.02</c:v>
                </c:pt>
                <c:pt idx="1">
                  <c:v>0.02</c:v>
                </c:pt>
                <c:pt idx="2">
                  <c:v>0.01</c:v>
                </c:pt>
                <c:pt idx="3">
                  <c:v>0</c:v>
                </c:pt>
                <c:pt idx="4">
                  <c:v>0.01</c:v>
                </c:pt>
                <c:pt idx="5">
                  <c:v>6.2008464437426228E-3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122-4A45-9D2B-61AEF1D9520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784352792"/>
        <c:axId val="784356032"/>
      </c:barChart>
      <c:catAx>
        <c:axId val="784352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84356032"/>
        <c:crosses val="autoZero"/>
        <c:auto val="1"/>
        <c:lblAlgn val="ctr"/>
        <c:lblOffset val="100"/>
        <c:noMultiLvlLbl val="0"/>
      </c:catAx>
      <c:valAx>
        <c:axId val="784356032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7843527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1736902081097829"/>
          <c:y val="0.18840304813199465"/>
          <c:w val="0.17341792736560521"/>
          <c:h val="0.6256720233390901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3246301026191299E-2"/>
          <c:y val="5.7311906643639804E-2"/>
          <c:w val="0.75283812172230868"/>
          <c:h val="0.88519548439344709"/>
        </c:manualLayout>
      </c:layout>
      <c:lineChart>
        <c:grouping val="standard"/>
        <c:varyColors val="0"/>
        <c:ser>
          <c:idx val="0"/>
          <c:order val="0"/>
          <c:tx>
            <c:strRef>
              <c:f>'$PS1'!$AE$4</c:f>
              <c:strCache>
                <c:ptCount val="1"/>
                <c:pt idx="0">
                  <c:v>Zënies së trotuareve në mënyrë të paligjshme nga lokalet/baret</c:v>
                </c:pt>
              </c:strCache>
            </c:strRef>
          </c:tx>
          <c:spPr>
            <a:ln w="22225" cap="rnd">
              <a:gradFill flip="none" rotWithShape="1">
                <a:gsLst>
                  <a:gs pos="0">
                    <a:srgbClr val="ED6F35"/>
                  </a:gs>
                  <a:gs pos="50000">
                    <a:schemeClr val="bg1">
                      <a:lumMod val="75000"/>
                    </a:schemeClr>
                  </a:gs>
                </a:gsLst>
                <a:lin ang="10800000" scaled="1"/>
                <a:tileRect/>
              </a:gradFill>
              <a:round/>
            </a:ln>
            <a:effectLst/>
          </c:spPr>
          <c:marker>
            <c:symbol val="none"/>
          </c:marker>
          <c:dPt>
            <c:idx val="5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2-591A-4ACB-B10D-C961D31E3A6D}"/>
              </c:ext>
            </c:extLst>
          </c:dPt>
          <c:dLbls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rgbClr val="7F7F7F"/>
                      </a:solidFill>
                      <a:latin typeface="Aptos (body)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B78-4990-8899-78527952F386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000" b="0" i="0" u="none" strike="noStrike" kern="1200" baseline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Aptos (body)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5EC-4919-BED0-88B451A679B8}"/>
                </c:ext>
              </c:extLst>
            </c:dLbl>
            <c:dLbl>
              <c:idx val="5"/>
              <c:layout>
                <c:manualLayout>
                  <c:x val="6.1420345489443381E-3"/>
                  <c:y val="-7.18633865898979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050" b="1" i="0" u="none" strike="noStrike" kern="1200" baseline="0">
                      <a:solidFill>
                        <a:srgbClr val="ED6F35"/>
                      </a:solidFill>
                      <a:latin typeface="Aptos (body)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91A-4ACB-B10D-C961D31E3A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rgbClr val="ED6F35"/>
                    </a:solidFill>
                    <a:latin typeface="Aptos (body)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'$PS1'!$AD$5:$AD$10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'$PS1'!$AE$5:$AE$10</c:f>
              <c:numCache>
                <c:formatCode>0%</c:formatCode>
                <c:ptCount val="6"/>
                <c:pt idx="0">
                  <c:v>0.66</c:v>
                </c:pt>
                <c:pt idx="1">
                  <c:v>0.87</c:v>
                </c:pt>
                <c:pt idx="2">
                  <c:v>0.76</c:v>
                </c:pt>
                <c:pt idx="3">
                  <c:v>0.79</c:v>
                </c:pt>
                <c:pt idx="4">
                  <c:v>0.84</c:v>
                </c:pt>
                <c:pt idx="5">
                  <c:v>0.65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2B5F-43EA-AE91-CA033864CC51}"/>
            </c:ext>
          </c:extLst>
        </c:ser>
        <c:ser>
          <c:idx val="1"/>
          <c:order val="1"/>
          <c:tx>
            <c:strRef>
              <c:f>'$PS1'!$AF$4</c:f>
              <c:strCache>
                <c:ptCount val="1"/>
                <c:pt idx="0">
                  <c:v>Ndërtimit pa leje të shtëpive/godinave</c:v>
                </c:pt>
              </c:strCache>
            </c:strRef>
          </c:tx>
          <c:spPr>
            <a:ln w="22225" cap="rnd">
              <a:gradFill flip="none" rotWithShape="1">
                <a:gsLst>
                  <a:gs pos="50000">
                    <a:schemeClr val="bg1">
                      <a:lumMod val="75000"/>
                    </a:schemeClr>
                  </a:gs>
                  <a:gs pos="100000">
                    <a:srgbClr val="FFA34E"/>
                  </a:gs>
                </a:gsLst>
                <a:lin ang="0" scaled="1"/>
                <a:tileRect/>
              </a:gradFill>
              <a:round/>
            </a:ln>
            <a:effectLst/>
          </c:spPr>
          <c:marker>
            <c:symbol val="none"/>
          </c:marker>
          <c:dLbls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rgbClr val="7F7F7F"/>
                      </a:solidFill>
                      <a:latin typeface="Aptos (body)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B78-4990-8899-78527952F386}"/>
                </c:ext>
              </c:extLst>
            </c:dLbl>
            <c:dLbl>
              <c:idx val="4"/>
              <c:layout>
                <c:manualLayout>
                  <c:x val="-2.9178533105626674E-2"/>
                  <c:y val="1.486828688066853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000" b="0" i="0" u="none" strike="noStrike" kern="1200" baseline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Aptos (body)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5EC-4919-BED0-88B451A679B8}"/>
                </c:ext>
              </c:extLst>
            </c:dLbl>
            <c:dLbl>
              <c:idx val="5"/>
              <c:layout>
                <c:manualLayout>
                  <c:x val="1.5355086372360844E-2"/>
                  <c:y val="2.478047813444755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050" b="1" i="0" u="none" strike="noStrike" kern="1200" baseline="0">
                      <a:solidFill>
                        <a:srgbClr val="FFA34E"/>
                      </a:solidFill>
                      <a:latin typeface="Aptos (body)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91A-4ACB-B10D-C961D31E3A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rgbClr val="FFA34E"/>
                    </a:solidFill>
                    <a:latin typeface="Aptos (body)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'$PS1'!$AD$5:$AD$10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'$PS1'!$AF$5:$AF$10</c:f>
              <c:numCache>
                <c:formatCode>0%</c:formatCode>
                <c:ptCount val="6"/>
                <c:pt idx="0">
                  <c:v>0.63</c:v>
                </c:pt>
                <c:pt idx="1">
                  <c:v>0.84</c:v>
                </c:pt>
                <c:pt idx="2">
                  <c:v>0.75</c:v>
                </c:pt>
                <c:pt idx="3">
                  <c:v>0.78</c:v>
                </c:pt>
                <c:pt idx="4">
                  <c:v>0.78</c:v>
                </c:pt>
                <c:pt idx="5">
                  <c:v>0.64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2B5F-43EA-AE91-CA033864CC51}"/>
            </c:ext>
          </c:extLst>
        </c:ser>
        <c:ser>
          <c:idx val="2"/>
          <c:order val="2"/>
          <c:tx>
            <c:strRef>
              <c:f>'$PS1'!$AG$4</c:f>
              <c:strCache>
                <c:ptCount val="1"/>
                <c:pt idx="0">
                  <c:v>Mos-pagimit të tatimeve dhe detyrimeve të tjera financiare nga ana e bizneseve</c:v>
                </c:pt>
              </c:strCache>
            </c:strRef>
          </c:tx>
          <c:spPr>
            <a:ln w="22225" cap="rnd">
              <a:gradFill flip="none" rotWithShape="1">
                <a:gsLst>
                  <a:gs pos="50000">
                    <a:schemeClr val="bg1">
                      <a:lumMod val="75000"/>
                    </a:schemeClr>
                  </a:gs>
                  <a:gs pos="100000">
                    <a:srgbClr val="FFCE94"/>
                  </a:gs>
                </a:gsLst>
                <a:lin ang="0" scaled="1"/>
                <a:tileRect/>
              </a:gradFill>
              <a:round/>
            </a:ln>
            <a:effectLst/>
          </c:spPr>
          <c:marker>
            <c:symbol val="none"/>
          </c:marker>
          <c:dLbls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050" b="0" i="0" u="none" strike="noStrike" kern="1200" baseline="0">
                      <a:solidFill>
                        <a:srgbClr val="7F7F7F"/>
                      </a:solidFill>
                      <a:latin typeface="Aptos (body)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78-4990-8899-78527952F386}"/>
                </c:ext>
              </c:extLst>
            </c:dLbl>
            <c:dLbl>
              <c:idx val="4"/>
              <c:layout>
                <c:manualLayout>
                  <c:x val="-2.9051823416506719E-2"/>
                  <c:y val="1.982438250755804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050" b="0" i="0" u="none" strike="noStrike" kern="1200" baseline="0">
                      <a:solidFill>
                        <a:srgbClr val="7F7F7F"/>
                      </a:solidFill>
                      <a:latin typeface="Aptos (body)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5EC-4919-BED0-88B451A679B8}"/>
                </c:ext>
              </c:extLst>
            </c:dLbl>
            <c:dLbl>
              <c:idx val="5"/>
              <c:layout>
                <c:manualLayout>
                  <c:x val="-7.677543186180422E-3"/>
                  <c:y val="6.195119533611889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91A-4ACB-B10D-C961D31E3A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rgbClr val="7F7F7F"/>
                    </a:solidFill>
                    <a:latin typeface="Aptos (body)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'$PS1'!$AD$5:$AD$10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'$PS1'!$AG$5:$AG$10</c:f>
              <c:numCache>
                <c:formatCode>0%</c:formatCode>
                <c:ptCount val="6"/>
                <c:pt idx="0">
                  <c:v>0.57999999999999996</c:v>
                </c:pt>
                <c:pt idx="1">
                  <c:v>0.72</c:v>
                </c:pt>
                <c:pt idx="2">
                  <c:v>0.62</c:v>
                </c:pt>
                <c:pt idx="3">
                  <c:v>0.64</c:v>
                </c:pt>
                <c:pt idx="4">
                  <c:v>0.67</c:v>
                </c:pt>
                <c:pt idx="5">
                  <c:v>0.54069658644739627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2B5F-43EA-AE91-CA033864CC51}"/>
            </c:ext>
          </c:extLst>
        </c:ser>
        <c:ser>
          <c:idx val="3"/>
          <c:order val="3"/>
          <c:tx>
            <c:strRef>
              <c:f>'$PS1'!$AH$4</c:f>
              <c:strCache>
                <c:ptCount val="1"/>
                <c:pt idx="0">
                  <c:v>Shqetësimit të qytetareve për shkak të zhurmës së lartë nga klubet e natës</c:v>
                </c:pt>
              </c:strCache>
            </c:strRef>
          </c:tx>
          <c:spPr>
            <a:ln w="22225" cap="rnd">
              <a:gradFill flip="none" rotWithShape="1">
                <a:gsLst>
                  <a:gs pos="50000">
                    <a:schemeClr val="bg1">
                      <a:lumMod val="75000"/>
                    </a:schemeClr>
                  </a:gs>
                  <a:gs pos="100000">
                    <a:srgbClr val="6891A2"/>
                  </a:gs>
                </a:gsLst>
                <a:lin ang="0" scaled="1"/>
                <a:tileRect/>
              </a:gradFill>
              <a:round/>
            </a:ln>
            <a:effectLst/>
          </c:spPr>
          <c:marker>
            <c:symbol val="none"/>
          </c:marker>
          <c:dLbls>
            <c:dLbl>
              <c:idx val="3"/>
              <c:layout>
                <c:manualLayout>
                  <c:x val="-2.8394587439822924E-2"/>
                  <c:y val="-2.15960891332335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rgbClr val="7F7F7F"/>
                      </a:solidFill>
                      <a:latin typeface="Aptos (body)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B78-4990-8899-78527952F386}"/>
                </c:ext>
              </c:extLst>
            </c:dLbl>
            <c:dLbl>
              <c:idx val="4"/>
              <c:layout>
                <c:manualLayout>
                  <c:x val="-2.6968854983806443E-2"/>
                  <c:y val="-2.007843118890490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000" b="0" i="0" u="none" strike="noStrike" kern="1200" baseline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Aptos (body)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5EC-4919-BED0-88B451A679B8}"/>
                </c:ext>
              </c:extLst>
            </c:dLbl>
            <c:dLbl>
              <c:idx val="5"/>
              <c:layout>
                <c:manualLayout>
                  <c:x val="9.0046260379988124E-3"/>
                  <c:y val="2.478047813444753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050" b="1" i="0" u="none" strike="noStrike" kern="1200" baseline="0">
                      <a:solidFill>
                        <a:srgbClr val="6891A2"/>
                      </a:solidFill>
                      <a:latin typeface="Aptos (body)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91A-4ACB-B10D-C961D31E3A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rgbClr val="6891A2"/>
                    </a:solidFill>
                    <a:latin typeface="Aptos (body)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'$PS1'!$AD$5:$AD$10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'$PS1'!$AH$5:$AH$10</c:f>
              <c:numCache>
                <c:formatCode>0%</c:formatCode>
                <c:ptCount val="6"/>
                <c:pt idx="0">
                  <c:v>0.84</c:v>
                </c:pt>
                <c:pt idx="1">
                  <c:v>0.97</c:v>
                </c:pt>
                <c:pt idx="2">
                  <c:v>0.95</c:v>
                </c:pt>
                <c:pt idx="3">
                  <c:v>0.95</c:v>
                </c:pt>
                <c:pt idx="4">
                  <c:v>0.95</c:v>
                </c:pt>
                <c:pt idx="5">
                  <c:v>0.89453575383164297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3-2B5F-43EA-AE91-CA033864CC51}"/>
            </c:ext>
          </c:extLst>
        </c:ser>
        <c:ser>
          <c:idx val="4"/>
          <c:order val="4"/>
          <c:tx>
            <c:strRef>
              <c:f>'$PS1'!$AI$4</c:f>
              <c:strCache>
                <c:ptCount val="1"/>
                <c:pt idx="0">
                  <c:v>Vjedhjes apo dhunimit të ndonjë qytetari</c:v>
                </c:pt>
              </c:strCache>
            </c:strRef>
          </c:tx>
          <c:spPr>
            <a:ln w="22225" cap="rnd">
              <a:gradFill flip="none" rotWithShape="1">
                <a:gsLst>
                  <a:gs pos="50000">
                    <a:schemeClr val="bg1">
                      <a:lumMod val="75000"/>
                    </a:schemeClr>
                  </a:gs>
                  <a:gs pos="100000">
                    <a:srgbClr val="9DC8D1"/>
                  </a:gs>
                </a:gsLst>
                <a:lin ang="0" scaled="1"/>
                <a:tileRect/>
              </a:gradFill>
              <a:round/>
            </a:ln>
            <a:effectLst/>
          </c:spPr>
          <c:marker>
            <c:symbol val="none"/>
          </c:marker>
          <c:dLbls>
            <c:dLbl>
              <c:idx val="5"/>
              <c:layout>
                <c:manualLayout>
                  <c:x val="7.5038550316656773E-3"/>
                  <c:y val="-5.6787939705650266E-18"/>
                </c:manualLayout>
              </c:layout>
              <c:dLblPos val="r"/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91A-4ACB-B10D-C961D31E3A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rgbClr val="9DC8D1"/>
                    </a:solidFill>
                    <a:latin typeface="Aptos (body)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'$PS1'!$AD$5:$AD$10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'$PS1'!$AI$5:$AI$10</c:f>
              <c:numCache>
                <c:formatCode>0%</c:formatCode>
                <c:ptCount val="6"/>
                <c:pt idx="0">
                  <c:v>0.99</c:v>
                </c:pt>
                <c:pt idx="1">
                  <c:v>0.99</c:v>
                </c:pt>
                <c:pt idx="2">
                  <c:v>0.99</c:v>
                </c:pt>
                <c:pt idx="3">
                  <c:v>0.99</c:v>
                </c:pt>
                <c:pt idx="4">
                  <c:v>0.99</c:v>
                </c:pt>
                <c:pt idx="5">
                  <c:v>0.98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4-2B5F-43EA-AE91-CA033864CC51}"/>
            </c:ext>
          </c:extLst>
        </c:ser>
        <c:ser>
          <c:idx val="5"/>
          <c:order val="5"/>
          <c:tx>
            <c:strRef>
              <c:f>'$PS1'!$AJ$4</c:f>
              <c:strCache>
                <c:ptCount val="1"/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dLbls>
            <c:dLbl>
              <c:idx val="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5EC-4919-BED0-88B451A679B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rgbClr val="ED6F35"/>
                    </a:solidFill>
                    <a:latin typeface="Aptos (body)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'$PS1'!$AD$5:$AD$10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'$PS1'!$AJ$5:$AJ$10</c:f>
              <c:numCache>
                <c:formatCode>General</c:formatCode>
                <c:ptCount val="6"/>
                <c:pt idx="5" formatCode="0%">
                  <c:v>0.65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591A-4ACB-B10D-C961D31E3A6D}"/>
            </c:ext>
          </c:extLst>
        </c:ser>
        <c:ser>
          <c:idx val="6"/>
          <c:order val="6"/>
          <c:tx>
            <c:strRef>
              <c:f>'$PS1'!$AK$4</c:f>
              <c:strCache>
                <c:ptCount val="1"/>
              </c:strCache>
            </c:strRef>
          </c:tx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5"/>
              <c:layout>
                <c:manualLayout>
                  <c:x val="-2.905182341650683E-2"/>
                  <c:y val="1.486828688066844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5EC-4919-BED0-88B451A679B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rgbClr val="FFA34E"/>
                    </a:solidFill>
                    <a:latin typeface="Aptos (body)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'$PS1'!$AD$5:$AD$10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'$PS1'!$AK$5:$AK$10</c:f>
              <c:numCache>
                <c:formatCode>General</c:formatCode>
                <c:ptCount val="6"/>
                <c:pt idx="5" formatCode="0%">
                  <c:v>0.64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5EC-4919-BED0-88B451A679B8}"/>
            </c:ext>
          </c:extLst>
        </c:ser>
        <c:ser>
          <c:idx val="7"/>
          <c:order val="7"/>
          <c:tx>
            <c:strRef>
              <c:f>'$PS1'!$AL$4</c:f>
              <c:strCache>
                <c:ptCount val="1"/>
              </c:strCache>
            </c:strRef>
          </c:tx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5"/>
              <c:layout>
                <c:manualLayout>
                  <c:x val="-4.2748560460652701E-2"/>
                  <c:y val="1.486828688066853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rgbClr val="FFA34E"/>
                      </a:solidFill>
                      <a:latin typeface="Aptos (body)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5EC-4919-BED0-88B451A679B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ptos (body)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'$PS1'!$AD$5:$AD$10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'$PS1'!$AL$5:$AL$10</c:f>
              <c:numCache>
                <c:formatCode>General</c:formatCode>
                <c:ptCount val="6"/>
                <c:pt idx="5" formatCode="0%">
                  <c:v>0.54069658644739627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5EC-4919-BED0-88B451A679B8}"/>
            </c:ext>
          </c:extLst>
        </c:ser>
        <c:ser>
          <c:idx val="8"/>
          <c:order val="8"/>
          <c:tx>
            <c:strRef>
              <c:f>'$PS1'!$AM$4</c:f>
              <c:strCache>
                <c:ptCount val="1"/>
              </c:strCache>
            </c:strRef>
          </c:tx>
          <c:spPr>
            <a:ln w="28575" cap="rnd">
              <a:solidFill>
                <a:schemeClr val="accent3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rgbClr val="6891A2"/>
                    </a:solidFill>
                    <a:latin typeface="Aptos (body)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'$PS1'!$AD$5:$AD$10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'$PS1'!$AM$5:$AM$10</c:f>
              <c:numCache>
                <c:formatCode>General</c:formatCode>
                <c:ptCount val="6"/>
                <c:pt idx="5" formatCode="0%">
                  <c:v>0.89453575383164297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5EC-4919-BED0-88B451A679B8}"/>
            </c:ext>
          </c:extLst>
        </c:ser>
        <c:ser>
          <c:idx val="9"/>
          <c:order val="9"/>
          <c:tx>
            <c:strRef>
              <c:f>'$PS1'!$AN$4</c:f>
              <c:strCache>
                <c:ptCount val="1"/>
              </c:strCache>
            </c:strRef>
          </c:tx>
          <c:spPr>
            <a:ln w="28575" cap="rnd">
              <a:solidFill>
                <a:schemeClr val="accent4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5"/>
              <c:layout>
                <c:manualLayout>
                  <c:x val="-2.905182341650683E-2"/>
                  <c:y val="-2.478047813444756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rgbClr val="6891A2"/>
                      </a:solidFill>
                      <a:latin typeface="Aptos (body)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5EC-4919-BED0-88B451A679B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ptos (body)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'$PS1'!$AD$5:$AD$10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'$PS1'!$AN$5:$AN$10</c:f>
              <c:numCache>
                <c:formatCode>General</c:formatCode>
                <c:ptCount val="6"/>
                <c:pt idx="5" formatCode="0%">
                  <c:v>0.98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05EC-4919-BED0-88B451A679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05836184"/>
        <c:axId val="705836904"/>
      </c:lineChart>
      <c:catAx>
        <c:axId val="705836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Aptos (body)"/>
                <a:ea typeface="+mn-ea"/>
                <a:cs typeface="+mn-cs"/>
              </a:defRPr>
            </a:pPr>
            <a:endParaRPr lang="en-US"/>
          </a:p>
        </c:txPr>
        <c:crossAx val="705836904"/>
        <c:crosses val="autoZero"/>
        <c:auto val="1"/>
        <c:lblAlgn val="ctr"/>
        <c:lblOffset val="100"/>
        <c:tickMarkSkip val="1"/>
        <c:noMultiLvlLbl val="0"/>
      </c:catAx>
      <c:valAx>
        <c:axId val="705836904"/>
        <c:scaling>
          <c:orientation val="minMax"/>
          <c:max val="1"/>
          <c:min val="0"/>
        </c:scaling>
        <c:delete val="0"/>
        <c:axPos val="l"/>
        <c:majorGridlines>
          <c:spPr>
            <a:ln w="317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dash"/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Aptos (body)"/>
                <a:ea typeface="+mn-ea"/>
                <a:cs typeface="+mn-cs"/>
              </a:defRPr>
            </a:pPr>
            <a:endParaRPr lang="en-US"/>
          </a:p>
        </c:txPr>
        <c:crossAx val="7058361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100">
          <a:latin typeface="Aptos (body)"/>
        </a:defRPr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890595009596929E-2"/>
          <c:y val="2.7261462205700124E-2"/>
          <c:w val="0.78510012544017405"/>
          <c:h val="0.90856696816243698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'D7'!$Q$6</c:f>
              <c:strCache>
                <c:ptCount val="1"/>
                <c:pt idx="0">
                  <c:v>Punë të mirë / shumë të mirë</c:v>
                </c:pt>
              </c:strCache>
            </c:strRef>
          </c:tx>
          <c:spPr>
            <a:solidFill>
              <a:srgbClr val="6A93A5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'D7'!$R$5:$W$5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'D7'!$R$6:$W$6</c:f>
              <c:numCache>
                <c:formatCode>0%</c:formatCode>
                <c:ptCount val="6"/>
                <c:pt idx="0">
                  <c:v>0.36</c:v>
                </c:pt>
                <c:pt idx="1">
                  <c:v>0.73</c:v>
                </c:pt>
                <c:pt idx="2">
                  <c:v>0.63</c:v>
                </c:pt>
                <c:pt idx="3">
                  <c:v>0.66</c:v>
                </c:pt>
                <c:pt idx="4">
                  <c:v>0.59</c:v>
                </c:pt>
                <c:pt idx="5">
                  <c:v>0.64555072292997406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D0-473C-902A-BCBAB9672AD5}"/>
            </c:ext>
          </c:extLst>
        </c:ser>
        <c:ser>
          <c:idx val="1"/>
          <c:order val="1"/>
          <c:tx>
            <c:strRef>
              <c:f>'D7'!$Q$7</c:f>
              <c:strCache>
                <c:ptCount val="1"/>
                <c:pt idx="0">
                  <c:v>Punë as të mirë as të keqe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'D7'!$R$5:$W$5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'D7'!$R$7:$W$7</c:f>
              <c:numCache>
                <c:formatCode>0%</c:formatCode>
                <c:ptCount val="6"/>
                <c:pt idx="0">
                  <c:v>0.44</c:v>
                </c:pt>
                <c:pt idx="1">
                  <c:v>0.2</c:v>
                </c:pt>
                <c:pt idx="2">
                  <c:v>0.28000000000000003</c:v>
                </c:pt>
                <c:pt idx="3">
                  <c:v>0.27</c:v>
                </c:pt>
                <c:pt idx="4">
                  <c:v>0.28999999999999998</c:v>
                </c:pt>
                <c:pt idx="5">
                  <c:v>0.27197903001640061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6D0-473C-902A-BCBAB9672AD5}"/>
            </c:ext>
          </c:extLst>
        </c:ser>
        <c:ser>
          <c:idx val="2"/>
          <c:order val="2"/>
          <c:tx>
            <c:strRef>
              <c:f>'D7'!$Q$8</c:f>
              <c:strCache>
                <c:ptCount val="1"/>
                <c:pt idx="0">
                  <c:v>Punë të keqe / shumë të keqe</c:v>
                </c:pt>
              </c:strCache>
            </c:strRef>
          </c:tx>
          <c:spPr>
            <a:solidFill>
              <a:srgbClr val="FFA34E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'D7'!$R$5:$W$5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'D7'!$R$8:$W$8</c:f>
              <c:numCache>
                <c:formatCode>0%</c:formatCode>
                <c:ptCount val="6"/>
                <c:pt idx="0">
                  <c:v>0.18</c:v>
                </c:pt>
                <c:pt idx="1">
                  <c:v>0.05</c:v>
                </c:pt>
                <c:pt idx="2">
                  <c:v>0.08</c:v>
                </c:pt>
                <c:pt idx="3">
                  <c:v>7.0000000000000007E-2</c:v>
                </c:pt>
                <c:pt idx="4">
                  <c:v>0.11</c:v>
                </c:pt>
                <c:pt idx="5">
                  <c:v>7.6983396704029469E-2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6D0-473C-902A-BCBAB9672AD5}"/>
            </c:ext>
          </c:extLst>
        </c:ser>
        <c:ser>
          <c:idx val="3"/>
          <c:order val="3"/>
          <c:tx>
            <c:strRef>
              <c:f>'D7'!$Q$9</c:f>
              <c:strCache>
                <c:ptCount val="1"/>
                <c:pt idx="0">
                  <c:v>Nuk e di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6D0-473C-902A-BCBAB9672AD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'D7'!$R$5:$W$5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'D7'!$R$9:$W$9</c:f>
              <c:numCache>
                <c:formatCode>0%</c:formatCode>
                <c:ptCount val="6"/>
                <c:pt idx="0">
                  <c:v>0.01</c:v>
                </c:pt>
                <c:pt idx="1">
                  <c:v>0.01</c:v>
                </c:pt>
                <c:pt idx="2">
                  <c:v>0.02</c:v>
                </c:pt>
                <c:pt idx="3">
                  <c:v>0</c:v>
                </c:pt>
                <c:pt idx="4">
                  <c:v>0.01</c:v>
                </c:pt>
                <c:pt idx="5">
                  <c:v>5.4868503495950783E-3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6D0-473C-902A-BCBAB9672AD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770173160"/>
        <c:axId val="770168120"/>
      </c:barChart>
      <c:catAx>
        <c:axId val="770173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70168120"/>
        <c:crosses val="autoZero"/>
        <c:auto val="1"/>
        <c:lblAlgn val="ctr"/>
        <c:lblOffset val="100"/>
        <c:noMultiLvlLbl val="0"/>
      </c:catAx>
      <c:valAx>
        <c:axId val="770168120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770173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21171520546496"/>
          <c:y val="0.1833947057733025"/>
          <c:w val="0.1696154276300875"/>
          <c:h val="0.5638177755661584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0603173006628263E-2"/>
          <c:y val="2.6723355122017844E-2"/>
          <c:w val="0.81091345797196046"/>
          <c:h val="0.91037174157272205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'D8'!$R$6</c:f>
              <c:strCache>
                <c:ptCount val="1"/>
                <c:pt idx="0">
                  <c:v>Po</c:v>
                </c:pt>
              </c:strCache>
            </c:strRef>
          </c:tx>
          <c:spPr>
            <a:solidFill>
              <a:srgbClr val="FFCE94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'D8'!$S$5:$X$5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'D8'!$S$6:$X$6</c:f>
              <c:numCache>
                <c:formatCode>0%</c:formatCode>
                <c:ptCount val="6"/>
                <c:pt idx="0">
                  <c:v>0.12</c:v>
                </c:pt>
                <c:pt idx="1">
                  <c:v>0.13</c:v>
                </c:pt>
                <c:pt idx="2">
                  <c:v>0.1</c:v>
                </c:pt>
                <c:pt idx="3">
                  <c:v>0.08</c:v>
                </c:pt>
                <c:pt idx="4">
                  <c:v>0.09</c:v>
                </c:pt>
                <c:pt idx="5">
                  <c:v>6.6132784771162995E-2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873-460A-B108-BC42B6B73247}"/>
            </c:ext>
          </c:extLst>
        </c:ser>
        <c:ser>
          <c:idx val="1"/>
          <c:order val="1"/>
          <c:tx>
            <c:strRef>
              <c:f>'D8'!$R$7</c:f>
              <c:strCache>
                <c:ptCount val="1"/>
                <c:pt idx="0">
                  <c:v>Jo</c:v>
                </c:pt>
              </c:strCache>
            </c:strRef>
          </c:tx>
          <c:spPr>
            <a:solidFill>
              <a:srgbClr val="9DC8D1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'D8'!$S$5:$X$5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'D8'!$S$7:$X$7</c:f>
              <c:numCache>
                <c:formatCode>0%</c:formatCode>
                <c:ptCount val="6"/>
                <c:pt idx="0">
                  <c:v>0.88</c:v>
                </c:pt>
                <c:pt idx="1">
                  <c:v>0.87</c:v>
                </c:pt>
                <c:pt idx="2">
                  <c:v>0.9</c:v>
                </c:pt>
                <c:pt idx="3">
                  <c:v>0.92</c:v>
                </c:pt>
                <c:pt idx="4">
                  <c:v>0.91</c:v>
                </c:pt>
                <c:pt idx="5">
                  <c:v>0.92499826002624919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873-460A-B108-BC42B6B73247}"/>
            </c:ext>
          </c:extLst>
        </c:ser>
        <c:ser>
          <c:idx val="2"/>
          <c:order val="2"/>
          <c:tx>
            <c:strRef>
              <c:f>'D8'!$R$8</c:f>
              <c:strCache>
                <c:ptCount val="1"/>
                <c:pt idx="0">
                  <c:v>Nuk e di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elete val="1"/>
          </c:dLbls>
          <c:cat>
            <c:numRef>
              <c:f>'D8'!$S$5:$X$5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'D8'!$S$8:$X$8</c:f>
              <c:numCache>
                <c:formatCode>0%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0.01</c:v>
                </c:pt>
                <c:pt idx="5">
                  <c:v>8.8689552025880067E-3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873-460A-B108-BC42B6B7324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overlap val="100"/>
        <c:axId val="770168480"/>
        <c:axId val="770171720"/>
      </c:barChart>
      <c:catAx>
        <c:axId val="770168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70171720"/>
        <c:crosses val="autoZero"/>
        <c:auto val="1"/>
        <c:lblAlgn val="ctr"/>
        <c:lblOffset val="100"/>
        <c:noMultiLvlLbl val="0"/>
      </c:catAx>
      <c:valAx>
        <c:axId val="770171720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770168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3874647748615605"/>
          <c:y val="0.28964138099106729"/>
          <c:w val="0.14793010807311954"/>
          <c:h val="0.3618246638012547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1056414262838845"/>
          <c:y val="2.8525118643666341E-2"/>
          <c:w val="0.4858954107614068"/>
          <c:h val="0.94294976271266728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FFA34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D8_text!$B$2:$B$11</c:f>
              <c:strCache>
                <c:ptCount val="10"/>
                <c:pt idx="0">
                  <c:v>Shkelje të qarkullimit rrugor / Aksidente</c:v>
                </c:pt>
                <c:pt idx="1">
                  <c:v>Probleme prone</c:v>
                </c:pt>
                <c:pt idx="2">
                  <c:v>Arsye familjare dhe personale</c:v>
                </c:pt>
                <c:pt idx="3">
                  <c:v>Vjedhje të tjera (celularë, dyqane, objekte biznesi, makina, etj.)</c:v>
                </c:pt>
                <c:pt idx="4">
                  <c:v>Kontroll të dokumentave të makinës</c:v>
                </c:pt>
                <c:pt idx="5">
                  <c:v>Denoncim / Ankesë</c:v>
                </c:pt>
                <c:pt idx="6">
                  <c:v>Marrje informacioni nga policia</c:v>
                </c:pt>
                <c:pt idx="7">
                  <c:v>Konflikte</c:v>
                </c:pt>
                <c:pt idx="8">
                  <c:v>Vjedhje shtëpie</c:v>
                </c:pt>
                <c:pt idx="9">
                  <c:v>Tjetër (të ndryshme)</c:v>
                </c:pt>
              </c:strCache>
            </c:strRef>
          </c:cat>
          <c:val>
            <c:numRef>
              <c:f>D8_text!$C$2:$C$11</c:f>
              <c:numCache>
                <c:formatCode>###0%</c:formatCode>
                <c:ptCount val="10"/>
                <c:pt idx="0">
                  <c:v>0.23311017773607681</c:v>
                </c:pt>
                <c:pt idx="1">
                  <c:v>0.14403362324436125</c:v>
                </c:pt>
                <c:pt idx="2">
                  <c:v>0.14143827199751174</c:v>
                </c:pt>
                <c:pt idx="3">
                  <c:v>0.13600848724071046</c:v>
                </c:pt>
                <c:pt idx="4">
                  <c:v>0.12426129928396232</c:v>
                </c:pt>
                <c:pt idx="5">
                  <c:v>8.1456973451550993E-2</c:v>
                </c:pt>
                <c:pt idx="6">
                  <c:v>3.7016811900158077E-2</c:v>
                </c:pt>
                <c:pt idx="7">
                  <c:v>2.9334046377833642E-2</c:v>
                </c:pt>
                <c:pt idx="8">
                  <c:v>2.1378740024547347E-2</c:v>
                </c:pt>
                <c:pt idx="9">
                  <c:v>4.7081562270357188E-2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305-4E20-914E-1AF5F625C63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717603376"/>
        <c:axId val="717605896"/>
      </c:barChart>
      <c:catAx>
        <c:axId val="71760337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7605896"/>
        <c:crosses val="autoZero"/>
        <c:auto val="1"/>
        <c:lblAlgn val="ctr"/>
        <c:lblOffset val="100"/>
        <c:noMultiLvlLbl val="0"/>
      </c:catAx>
      <c:valAx>
        <c:axId val="717605896"/>
        <c:scaling>
          <c:orientation val="minMax"/>
          <c:max val="0.5"/>
        </c:scaling>
        <c:delete val="1"/>
        <c:axPos val="t"/>
        <c:numFmt formatCode="###0%" sourceLinked="1"/>
        <c:majorTickMark val="out"/>
        <c:minorTickMark val="none"/>
        <c:tickLblPos val="nextTo"/>
        <c:crossAx val="7176033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'C5'!$B$31</c:f>
              <c:strCache>
                <c:ptCount val="1"/>
                <c:pt idx="0">
                  <c:v>Po</c:v>
                </c:pt>
              </c:strCache>
            </c:strRef>
          </c:tx>
          <c:spPr>
            <a:solidFill>
              <a:srgbClr val="9DC8D1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'C5'!$A$32:$A$54</c:f>
              <c:strCache>
                <c:ptCount val="23"/>
                <c:pt idx="0">
                  <c:v>Finlandë</c:v>
                </c:pt>
                <c:pt idx="1">
                  <c:v>Zvicër</c:v>
                </c:pt>
                <c:pt idx="2">
                  <c:v>Mbretëri e Bashkuar</c:v>
                </c:pt>
                <c:pt idx="3">
                  <c:v>Serbi 2018</c:v>
                </c:pt>
                <c:pt idx="4">
                  <c:v>Shqipëri 2014</c:v>
                </c:pt>
                <c:pt idx="5">
                  <c:v>Shqipëri 2013</c:v>
                </c:pt>
                <c:pt idx="6">
                  <c:v>Holandë</c:v>
                </c:pt>
                <c:pt idx="7">
                  <c:v>Norvegji</c:v>
                </c:pt>
                <c:pt idx="8">
                  <c:v>Lituani</c:v>
                </c:pt>
                <c:pt idx="9">
                  <c:v>Maqedoni. Veriut 2020</c:v>
                </c:pt>
                <c:pt idx="10">
                  <c:v>Gjermani</c:v>
                </c:pt>
                <c:pt idx="11">
                  <c:v>Mesatare BE</c:v>
                </c:pt>
                <c:pt idx="12">
                  <c:v>Irlandë</c:v>
                </c:pt>
                <c:pt idx="13">
                  <c:v>Slloveni</c:v>
                </c:pt>
                <c:pt idx="14">
                  <c:v>Shqipëri 2018</c:v>
                </c:pt>
                <c:pt idx="15">
                  <c:v>Mal i Zi 2020</c:v>
                </c:pt>
                <c:pt idx="16">
                  <c:v>Shqipëri 2020</c:v>
                </c:pt>
                <c:pt idx="17">
                  <c:v>Shqipëri 2022</c:v>
                </c:pt>
                <c:pt idx="18">
                  <c:v>Sllovaki</c:v>
                </c:pt>
                <c:pt idx="19">
                  <c:v>Kroaci</c:v>
                </c:pt>
                <c:pt idx="20">
                  <c:v>Shqipëri 2024</c:v>
                </c:pt>
                <c:pt idx="21">
                  <c:v>Austri</c:v>
                </c:pt>
                <c:pt idx="22">
                  <c:v>Hungari</c:v>
                </c:pt>
              </c:strCache>
            </c:strRef>
          </c:cat>
          <c:val>
            <c:numRef>
              <c:f>'C5'!$B$32:$B$54</c:f>
              <c:numCache>
                <c:formatCode>0%</c:formatCode>
                <c:ptCount val="23"/>
                <c:pt idx="0">
                  <c:v>0.26200000000000001</c:v>
                </c:pt>
                <c:pt idx="1">
                  <c:v>0.14800000000000002</c:v>
                </c:pt>
                <c:pt idx="2">
                  <c:v>0.12</c:v>
                </c:pt>
                <c:pt idx="3">
                  <c:v>0.11599999999999999</c:v>
                </c:pt>
                <c:pt idx="4">
                  <c:v>0.11496948995682819</c:v>
                </c:pt>
                <c:pt idx="5">
                  <c:v>0.1092812019137431</c:v>
                </c:pt>
                <c:pt idx="6">
                  <c:v>0.10400000000000001</c:v>
                </c:pt>
                <c:pt idx="7">
                  <c:v>0.1</c:v>
                </c:pt>
                <c:pt idx="8">
                  <c:v>9.6999999999999989E-2</c:v>
                </c:pt>
                <c:pt idx="9">
                  <c:v>9.4E-2</c:v>
                </c:pt>
                <c:pt idx="10">
                  <c:v>8.5999999999999993E-2</c:v>
                </c:pt>
                <c:pt idx="11">
                  <c:v>8.5999999999999993E-2</c:v>
                </c:pt>
                <c:pt idx="12">
                  <c:v>8.4000000000000005E-2</c:v>
                </c:pt>
                <c:pt idx="13">
                  <c:v>8.3000000000000004E-2</c:v>
                </c:pt>
                <c:pt idx="14">
                  <c:v>6.986384786630756E-2</c:v>
                </c:pt>
                <c:pt idx="15">
                  <c:v>6.7000000000000004E-2</c:v>
                </c:pt>
                <c:pt idx="16">
                  <c:v>6.2E-2</c:v>
                </c:pt>
                <c:pt idx="17">
                  <c:v>5.8333333333333327E-2</c:v>
                </c:pt>
                <c:pt idx="18">
                  <c:v>4.7E-2</c:v>
                </c:pt>
                <c:pt idx="19">
                  <c:v>3.9E-2</c:v>
                </c:pt>
                <c:pt idx="20" formatCode="###0%">
                  <c:v>3.782670720625099E-2</c:v>
                </c:pt>
                <c:pt idx="21">
                  <c:v>3.4000000000000002E-2</c:v>
                </c:pt>
                <c:pt idx="22">
                  <c:v>2.4E-2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20-4AFC-ADB4-A5600EA89ADA}"/>
            </c:ext>
          </c:extLst>
        </c:ser>
        <c:ser>
          <c:idx val="1"/>
          <c:order val="1"/>
          <c:tx>
            <c:strRef>
              <c:f>'C5'!$C$31</c:f>
              <c:strCache>
                <c:ptCount val="1"/>
                <c:pt idx="0">
                  <c:v>Jo</c:v>
                </c:pt>
              </c:strCache>
            </c:strRef>
          </c:tx>
          <c:spPr>
            <a:solidFill>
              <a:srgbClr val="FFCE94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elete val="1"/>
          </c:dLbls>
          <c:cat>
            <c:strRef>
              <c:f>'C5'!$A$32:$A$54</c:f>
              <c:strCache>
                <c:ptCount val="23"/>
                <c:pt idx="0">
                  <c:v>Finlandë</c:v>
                </c:pt>
                <c:pt idx="1">
                  <c:v>Zvicër</c:v>
                </c:pt>
                <c:pt idx="2">
                  <c:v>Mbretëri e Bashkuar</c:v>
                </c:pt>
                <c:pt idx="3">
                  <c:v>Serbi 2018</c:v>
                </c:pt>
                <c:pt idx="4">
                  <c:v>Shqipëri 2014</c:v>
                </c:pt>
                <c:pt idx="5">
                  <c:v>Shqipëri 2013</c:v>
                </c:pt>
                <c:pt idx="6">
                  <c:v>Holandë</c:v>
                </c:pt>
                <c:pt idx="7">
                  <c:v>Norvegji</c:v>
                </c:pt>
                <c:pt idx="8">
                  <c:v>Lituani</c:v>
                </c:pt>
                <c:pt idx="9">
                  <c:v>Maqedoni. Veriut 2020</c:v>
                </c:pt>
                <c:pt idx="10">
                  <c:v>Gjermani</c:v>
                </c:pt>
                <c:pt idx="11">
                  <c:v>Mesatare BE</c:v>
                </c:pt>
                <c:pt idx="12">
                  <c:v>Irlandë</c:v>
                </c:pt>
                <c:pt idx="13">
                  <c:v>Slloveni</c:v>
                </c:pt>
                <c:pt idx="14">
                  <c:v>Shqipëri 2018</c:v>
                </c:pt>
                <c:pt idx="15">
                  <c:v>Mal i Zi 2020</c:v>
                </c:pt>
                <c:pt idx="16">
                  <c:v>Shqipëri 2020</c:v>
                </c:pt>
                <c:pt idx="17">
                  <c:v>Shqipëri 2022</c:v>
                </c:pt>
                <c:pt idx="18">
                  <c:v>Sllovaki</c:v>
                </c:pt>
                <c:pt idx="19">
                  <c:v>Kroaci</c:v>
                </c:pt>
                <c:pt idx="20">
                  <c:v>Shqipëri 2024</c:v>
                </c:pt>
                <c:pt idx="21">
                  <c:v>Austri</c:v>
                </c:pt>
                <c:pt idx="22">
                  <c:v>Hungari</c:v>
                </c:pt>
              </c:strCache>
            </c:strRef>
          </c:cat>
          <c:val>
            <c:numRef>
              <c:f>'C5'!$C$32:$C$54</c:f>
              <c:numCache>
                <c:formatCode>0%</c:formatCode>
                <c:ptCount val="23"/>
                <c:pt idx="0">
                  <c:v>0.73799999999999999</c:v>
                </c:pt>
                <c:pt idx="1">
                  <c:v>0.85199999999999998</c:v>
                </c:pt>
                <c:pt idx="2">
                  <c:v>0.88</c:v>
                </c:pt>
                <c:pt idx="3">
                  <c:v>0.88400000000000001</c:v>
                </c:pt>
                <c:pt idx="4">
                  <c:v>0.88456127399430007</c:v>
                </c:pt>
                <c:pt idx="5">
                  <c:v>0.88979169997500729</c:v>
                </c:pt>
                <c:pt idx="6">
                  <c:v>0.89599999999999991</c:v>
                </c:pt>
                <c:pt idx="7">
                  <c:v>0.9</c:v>
                </c:pt>
                <c:pt idx="8">
                  <c:v>0.90300000000000002</c:v>
                </c:pt>
                <c:pt idx="9">
                  <c:v>0.90599999999999992</c:v>
                </c:pt>
                <c:pt idx="10">
                  <c:v>0.91400000000000003</c:v>
                </c:pt>
                <c:pt idx="11">
                  <c:v>0.91400000000000003</c:v>
                </c:pt>
                <c:pt idx="12">
                  <c:v>0.91599999999999993</c:v>
                </c:pt>
                <c:pt idx="13">
                  <c:v>0.91700000000000004</c:v>
                </c:pt>
                <c:pt idx="14">
                  <c:v>0.9298144710576598</c:v>
                </c:pt>
                <c:pt idx="15">
                  <c:v>0.93200000000000005</c:v>
                </c:pt>
                <c:pt idx="16">
                  <c:v>0.93700000000000006</c:v>
                </c:pt>
                <c:pt idx="17">
                  <c:v>0.9408333333333333</c:v>
                </c:pt>
                <c:pt idx="18">
                  <c:v>0.95200000000000007</c:v>
                </c:pt>
                <c:pt idx="19">
                  <c:v>0.96099999999999997</c:v>
                </c:pt>
                <c:pt idx="20" formatCode="###0%">
                  <c:v>0.95226237028194982</c:v>
                </c:pt>
                <c:pt idx="21">
                  <c:v>0.96599999999999997</c:v>
                </c:pt>
                <c:pt idx="22">
                  <c:v>0.97599999999999998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D20-4AFC-ADB4-A5600EA89AD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100"/>
        <c:axId val="827664560"/>
        <c:axId val="827668160"/>
      </c:barChart>
      <c:catAx>
        <c:axId val="827664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2640000" spcFirstLastPara="1" vertOverflow="ellipsis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7668160"/>
        <c:crosses val="autoZero"/>
        <c:auto val="1"/>
        <c:lblAlgn val="ctr"/>
        <c:lblOffset val="100"/>
        <c:noMultiLvlLbl val="0"/>
      </c:catAx>
      <c:valAx>
        <c:axId val="827668160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8276645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8681138520832539"/>
          <c:y val="1.4268727705112961E-2"/>
          <c:w val="0.39113000132783898"/>
          <c:h val="4.4451206381604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890595009596929E-2"/>
          <c:y val="2.7261462205700124E-2"/>
          <c:w val="0.77776015234180185"/>
          <c:h val="0.876794973119066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'D9'!$R$6</c:f>
              <c:strCache>
                <c:ptCount val="1"/>
                <c:pt idx="0">
                  <c:v>Shume i pakënaqur</c:v>
                </c:pt>
              </c:strCache>
            </c:strRef>
          </c:tx>
          <c:spPr>
            <a:solidFill>
              <a:srgbClr val="FFA34E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'D9'!$S$5:$X$5</c:f>
              <c:strCache>
                <c:ptCount val="6"/>
                <c:pt idx="0">
                  <c:v>2013
(N=293)</c:v>
                </c:pt>
                <c:pt idx="1">
                  <c:v>2014
(N=324)</c:v>
                </c:pt>
                <c:pt idx="2">
                  <c:v>2018
(N=250)</c:v>
                </c:pt>
                <c:pt idx="3">
                  <c:v>2020
(N=193)</c:v>
                </c:pt>
                <c:pt idx="4">
                  <c:v>2022
(N=105)</c:v>
                </c:pt>
                <c:pt idx="5">
                  <c:v>2024
(N=150)</c:v>
                </c:pt>
              </c:strCache>
            </c:strRef>
          </c:cat>
          <c:val>
            <c:numRef>
              <c:f>'D9'!$S$6:$X$6</c:f>
              <c:numCache>
                <c:formatCode>0%</c:formatCode>
                <c:ptCount val="6"/>
                <c:pt idx="0">
                  <c:v>0.34</c:v>
                </c:pt>
                <c:pt idx="1">
                  <c:v>0.24</c:v>
                </c:pt>
                <c:pt idx="2">
                  <c:v>0.26</c:v>
                </c:pt>
                <c:pt idx="3">
                  <c:v>0.2</c:v>
                </c:pt>
                <c:pt idx="4">
                  <c:v>0.25</c:v>
                </c:pt>
                <c:pt idx="5">
                  <c:v>0.32085661855356679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89-4C6E-AEEA-5EBED95784A3}"/>
            </c:ext>
          </c:extLst>
        </c:ser>
        <c:ser>
          <c:idx val="1"/>
          <c:order val="1"/>
          <c:tx>
            <c:strRef>
              <c:f>'D9'!$R$7</c:f>
              <c:strCache>
                <c:ptCount val="1"/>
                <c:pt idx="0">
                  <c:v>I pakënaqur</c:v>
                </c:pt>
              </c:strCache>
            </c:strRef>
          </c:tx>
          <c:spPr>
            <a:solidFill>
              <a:srgbClr val="FFCE94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'D9'!$S$5:$X$5</c:f>
              <c:strCache>
                <c:ptCount val="6"/>
                <c:pt idx="0">
                  <c:v>2013
(N=293)</c:v>
                </c:pt>
                <c:pt idx="1">
                  <c:v>2014
(N=324)</c:v>
                </c:pt>
                <c:pt idx="2">
                  <c:v>2018
(N=250)</c:v>
                </c:pt>
                <c:pt idx="3">
                  <c:v>2020
(N=193)</c:v>
                </c:pt>
                <c:pt idx="4">
                  <c:v>2022
(N=105)</c:v>
                </c:pt>
                <c:pt idx="5">
                  <c:v>2024
(N=150)</c:v>
                </c:pt>
              </c:strCache>
            </c:strRef>
          </c:cat>
          <c:val>
            <c:numRef>
              <c:f>'D9'!$S$7:$X$7</c:f>
              <c:numCache>
                <c:formatCode>0%</c:formatCode>
                <c:ptCount val="6"/>
                <c:pt idx="0">
                  <c:v>0.19</c:v>
                </c:pt>
                <c:pt idx="1">
                  <c:v>0.17</c:v>
                </c:pt>
                <c:pt idx="2">
                  <c:v>0.14000000000000001</c:v>
                </c:pt>
                <c:pt idx="3">
                  <c:v>0.19</c:v>
                </c:pt>
                <c:pt idx="4">
                  <c:v>0.15</c:v>
                </c:pt>
                <c:pt idx="5">
                  <c:v>0.20636702361295631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E89-4C6E-AEEA-5EBED95784A3}"/>
            </c:ext>
          </c:extLst>
        </c:ser>
        <c:ser>
          <c:idx val="2"/>
          <c:order val="2"/>
          <c:tx>
            <c:strRef>
              <c:f>'D9'!$R$8</c:f>
              <c:strCache>
                <c:ptCount val="1"/>
                <c:pt idx="0">
                  <c:v>As i pakënaqur as dhe i kënaqur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'D9'!$S$5:$X$5</c:f>
              <c:strCache>
                <c:ptCount val="6"/>
                <c:pt idx="0">
                  <c:v>2013
(N=293)</c:v>
                </c:pt>
                <c:pt idx="1">
                  <c:v>2014
(N=324)</c:v>
                </c:pt>
                <c:pt idx="2">
                  <c:v>2018
(N=250)</c:v>
                </c:pt>
                <c:pt idx="3">
                  <c:v>2020
(N=193)</c:v>
                </c:pt>
                <c:pt idx="4">
                  <c:v>2022
(N=105)</c:v>
                </c:pt>
                <c:pt idx="5">
                  <c:v>2024
(N=150)</c:v>
                </c:pt>
              </c:strCache>
            </c:strRef>
          </c:cat>
          <c:val>
            <c:numRef>
              <c:f>'D9'!$S$8:$X$8</c:f>
              <c:numCache>
                <c:formatCode>0%</c:formatCode>
                <c:ptCount val="6"/>
                <c:pt idx="0">
                  <c:v>0.13</c:v>
                </c:pt>
                <c:pt idx="1">
                  <c:v>0.14000000000000001</c:v>
                </c:pt>
                <c:pt idx="2">
                  <c:v>0.13</c:v>
                </c:pt>
                <c:pt idx="3">
                  <c:v>0.19</c:v>
                </c:pt>
                <c:pt idx="4">
                  <c:v>0.12</c:v>
                </c:pt>
                <c:pt idx="5">
                  <c:v>0.12735121328167862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E89-4C6E-AEEA-5EBED95784A3}"/>
            </c:ext>
          </c:extLst>
        </c:ser>
        <c:ser>
          <c:idx val="3"/>
          <c:order val="3"/>
          <c:tx>
            <c:strRef>
              <c:f>'D9'!$R$9</c:f>
              <c:strCache>
                <c:ptCount val="1"/>
                <c:pt idx="0">
                  <c:v>I kënaqur</c:v>
                </c:pt>
              </c:strCache>
            </c:strRef>
          </c:tx>
          <c:spPr>
            <a:solidFill>
              <a:srgbClr val="9DC8D1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'D9'!$S$5:$X$5</c:f>
              <c:strCache>
                <c:ptCount val="6"/>
                <c:pt idx="0">
                  <c:v>2013
(N=293)</c:v>
                </c:pt>
                <c:pt idx="1">
                  <c:v>2014
(N=324)</c:v>
                </c:pt>
                <c:pt idx="2">
                  <c:v>2018
(N=250)</c:v>
                </c:pt>
                <c:pt idx="3">
                  <c:v>2020
(N=193)</c:v>
                </c:pt>
                <c:pt idx="4">
                  <c:v>2022
(N=105)</c:v>
                </c:pt>
                <c:pt idx="5">
                  <c:v>2024
(N=150)</c:v>
                </c:pt>
              </c:strCache>
            </c:strRef>
          </c:cat>
          <c:val>
            <c:numRef>
              <c:f>'D9'!$S$9:$X$9</c:f>
              <c:numCache>
                <c:formatCode>0%</c:formatCode>
                <c:ptCount val="6"/>
                <c:pt idx="0">
                  <c:v>0.25</c:v>
                </c:pt>
                <c:pt idx="1">
                  <c:v>0.24</c:v>
                </c:pt>
                <c:pt idx="2">
                  <c:v>0.31</c:v>
                </c:pt>
                <c:pt idx="3">
                  <c:v>0.27</c:v>
                </c:pt>
                <c:pt idx="4">
                  <c:v>0.3</c:v>
                </c:pt>
                <c:pt idx="5">
                  <c:v>0.27002293574014419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E89-4C6E-AEEA-5EBED95784A3}"/>
            </c:ext>
          </c:extLst>
        </c:ser>
        <c:ser>
          <c:idx val="4"/>
          <c:order val="4"/>
          <c:tx>
            <c:strRef>
              <c:f>'D9'!$R$10</c:f>
              <c:strCache>
                <c:ptCount val="1"/>
                <c:pt idx="0">
                  <c:v>Shumë i kënaqur</c:v>
                </c:pt>
              </c:strCache>
            </c:strRef>
          </c:tx>
          <c:spPr>
            <a:solidFill>
              <a:srgbClr val="6A93A5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'D9'!$S$5:$X$5</c:f>
              <c:strCache>
                <c:ptCount val="6"/>
                <c:pt idx="0">
                  <c:v>2013
(N=293)</c:v>
                </c:pt>
                <c:pt idx="1">
                  <c:v>2014
(N=324)</c:v>
                </c:pt>
                <c:pt idx="2">
                  <c:v>2018
(N=250)</c:v>
                </c:pt>
                <c:pt idx="3">
                  <c:v>2020
(N=193)</c:v>
                </c:pt>
                <c:pt idx="4">
                  <c:v>2022
(N=105)</c:v>
                </c:pt>
                <c:pt idx="5">
                  <c:v>2024
(N=150)</c:v>
                </c:pt>
              </c:strCache>
            </c:strRef>
          </c:cat>
          <c:val>
            <c:numRef>
              <c:f>'D9'!$S$10:$X$10</c:f>
              <c:numCache>
                <c:formatCode>0%</c:formatCode>
                <c:ptCount val="6"/>
                <c:pt idx="0">
                  <c:v>0.08</c:v>
                </c:pt>
                <c:pt idx="1">
                  <c:v>0.21</c:v>
                </c:pt>
                <c:pt idx="2">
                  <c:v>0.17</c:v>
                </c:pt>
                <c:pt idx="3">
                  <c:v>0.15</c:v>
                </c:pt>
                <c:pt idx="4">
                  <c:v>0.17</c:v>
                </c:pt>
                <c:pt idx="5">
                  <c:v>7.5402208811654339E-2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E89-4C6E-AEEA-5EBED95784A3}"/>
            </c:ext>
          </c:extLst>
        </c:ser>
        <c:ser>
          <c:idx val="5"/>
          <c:order val="5"/>
          <c:tx>
            <c:strRef>
              <c:f>'D9'!$R$11</c:f>
              <c:strCache>
                <c:ptCount val="1"/>
                <c:pt idx="0">
                  <c:v>Nuk e di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elete val="1"/>
          </c:dLbls>
          <c:cat>
            <c:strRef>
              <c:f>'D9'!$S$5:$X$5</c:f>
              <c:strCache>
                <c:ptCount val="6"/>
                <c:pt idx="0">
                  <c:v>2013
(N=293)</c:v>
                </c:pt>
                <c:pt idx="1">
                  <c:v>2014
(N=324)</c:v>
                </c:pt>
                <c:pt idx="2">
                  <c:v>2018
(N=250)</c:v>
                </c:pt>
                <c:pt idx="3">
                  <c:v>2020
(N=193)</c:v>
                </c:pt>
                <c:pt idx="4">
                  <c:v>2022
(N=105)</c:v>
                </c:pt>
                <c:pt idx="5">
                  <c:v>2024
(N=150)</c:v>
                </c:pt>
              </c:strCache>
            </c:strRef>
          </c:cat>
          <c:val>
            <c:numRef>
              <c:f>'D9'!$S$11:$X$11</c:f>
              <c:numCache>
                <c:formatCode>0%</c:formatCode>
                <c:ptCount val="6"/>
                <c:pt idx="0">
                  <c:v>0.01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E89-4C6E-AEEA-5EBED95784A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0"/>
        <c:overlap val="100"/>
        <c:axId val="770198360"/>
        <c:axId val="770188640"/>
      </c:barChart>
      <c:catAx>
        <c:axId val="770198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70188640"/>
        <c:crosses val="autoZero"/>
        <c:auto val="1"/>
        <c:lblAlgn val="ctr"/>
        <c:lblOffset val="100"/>
        <c:noMultiLvlLbl val="0"/>
      </c:catAx>
      <c:valAx>
        <c:axId val="770188640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7701983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2843193737059251"/>
          <c:y val="0.23711227546370833"/>
          <c:w val="0.16235501080599091"/>
          <c:h val="0.5728634292460654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890595009596929E-2"/>
          <c:y val="2.7261462205700124E-2"/>
          <c:w val="0.75063557362431421"/>
          <c:h val="0.90856696816243698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'D10'!$S$6</c:f>
              <c:strCache>
                <c:ptCount val="1"/>
                <c:pt idx="0">
                  <c:v>Të pasurit i trajton më keq</c:v>
                </c:pt>
              </c:strCache>
            </c:strRef>
          </c:tx>
          <c:spPr>
            <a:solidFill>
              <a:srgbClr val="ED6F3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'D10'!$T$5:$Y$5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'D10'!$T$6:$Y$6</c:f>
              <c:numCache>
                <c:formatCode>0%</c:formatCode>
                <c:ptCount val="6"/>
                <c:pt idx="0">
                  <c:v>0.01</c:v>
                </c:pt>
                <c:pt idx="1">
                  <c:v>0.01</c:v>
                </c:pt>
                <c:pt idx="2">
                  <c:v>0.01</c:v>
                </c:pt>
                <c:pt idx="3">
                  <c:v>0.01</c:v>
                </c:pt>
                <c:pt idx="4">
                  <c:v>0.01</c:v>
                </c:pt>
                <c:pt idx="5">
                  <c:v>9.0065768914928904E-3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88-4506-97B1-08FF77DBC213}"/>
            </c:ext>
          </c:extLst>
        </c:ser>
        <c:ser>
          <c:idx val="1"/>
          <c:order val="1"/>
          <c:tx>
            <c:strRef>
              <c:f>'D10'!$S$7</c:f>
              <c:strCache>
                <c:ptCount val="1"/>
                <c:pt idx="0">
                  <c:v>I trajton njëlloj si të pasurit ashtu edhe të varfrit</c:v>
                </c:pt>
              </c:strCache>
            </c:strRef>
          </c:tx>
          <c:spPr>
            <a:solidFill>
              <a:srgbClr val="9DC8D1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'D10'!$T$5:$Y$5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'D10'!$T$7:$Y$7</c:f>
              <c:numCache>
                <c:formatCode>0%</c:formatCode>
                <c:ptCount val="6"/>
                <c:pt idx="0">
                  <c:v>0.24</c:v>
                </c:pt>
                <c:pt idx="1">
                  <c:v>0.34</c:v>
                </c:pt>
                <c:pt idx="2">
                  <c:v>0.36</c:v>
                </c:pt>
                <c:pt idx="3">
                  <c:v>0.36</c:v>
                </c:pt>
                <c:pt idx="4">
                  <c:v>0.36</c:v>
                </c:pt>
                <c:pt idx="5">
                  <c:v>0.46751338365907713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F88-4506-97B1-08FF77DBC213}"/>
            </c:ext>
          </c:extLst>
        </c:ser>
        <c:ser>
          <c:idx val="2"/>
          <c:order val="2"/>
          <c:tx>
            <c:strRef>
              <c:f>'D10'!$S$8</c:f>
              <c:strCache>
                <c:ptCount val="1"/>
                <c:pt idx="0">
                  <c:v>Të varfrit i trajton më keq</c:v>
                </c:pt>
              </c:strCache>
            </c:strRef>
          </c:tx>
          <c:spPr>
            <a:solidFill>
              <a:srgbClr val="FFCE94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'D10'!$T$5:$Y$5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'D10'!$T$8:$Y$8</c:f>
              <c:numCache>
                <c:formatCode>0%</c:formatCode>
                <c:ptCount val="6"/>
                <c:pt idx="0">
                  <c:v>0.69</c:v>
                </c:pt>
                <c:pt idx="1">
                  <c:v>0.56999999999999995</c:v>
                </c:pt>
                <c:pt idx="2">
                  <c:v>0.56999999999999995</c:v>
                </c:pt>
                <c:pt idx="3">
                  <c:v>0.56000000000000005</c:v>
                </c:pt>
                <c:pt idx="4">
                  <c:v>0.54</c:v>
                </c:pt>
                <c:pt idx="5">
                  <c:v>0.44789441987990558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F88-4506-97B1-08FF77DBC213}"/>
            </c:ext>
          </c:extLst>
        </c:ser>
        <c:ser>
          <c:idx val="3"/>
          <c:order val="3"/>
          <c:tx>
            <c:strRef>
              <c:f>'D10'!$S$9</c:f>
              <c:strCache>
                <c:ptCount val="1"/>
                <c:pt idx="0">
                  <c:v>Nuk e di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'D10'!$T$5:$Y$5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'D10'!$T$9:$Y$9</c:f>
              <c:numCache>
                <c:formatCode>0%</c:formatCode>
                <c:ptCount val="6"/>
                <c:pt idx="0">
                  <c:v>0.06</c:v>
                </c:pt>
                <c:pt idx="1">
                  <c:v>0.08</c:v>
                </c:pt>
                <c:pt idx="2">
                  <c:v>7.0000000000000007E-2</c:v>
                </c:pt>
                <c:pt idx="3">
                  <c:v>0.06</c:v>
                </c:pt>
                <c:pt idx="4">
                  <c:v>0.1</c:v>
                </c:pt>
                <c:pt idx="5">
                  <c:v>7.5585619569523671E-2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F88-4506-97B1-08FF77DBC21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100"/>
        <c:axId val="801087904"/>
        <c:axId val="801086464"/>
      </c:barChart>
      <c:catAx>
        <c:axId val="801087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1086464"/>
        <c:crosses val="autoZero"/>
        <c:auto val="1"/>
        <c:lblAlgn val="ctr"/>
        <c:lblOffset val="100"/>
        <c:noMultiLvlLbl val="0"/>
      </c:catAx>
      <c:valAx>
        <c:axId val="801086464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8010879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9362981546692457"/>
          <c:y val="0.25865312374986582"/>
          <c:w val="0.20483467589583929"/>
          <c:h val="0.4802154377542955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890595009596929E-2"/>
          <c:y val="2.7261462205700124E-2"/>
          <c:w val="0.67968697386914922"/>
          <c:h val="0.91524592883138678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'D11'!$R$6</c:f>
              <c:strCache>
                <c:ptCount val="1"/>
                <c:pt idx="0">
                  <c:v>I trajton më keq njerëzit që i përkasin një race apo grupi etnik NDRYSHE nga shumica e shqiptarëve</c:v>
                </c:pt>
              </c:strCache>
            </c:strRef>
          </c:tx>
          <c:spPr>
            <a:solidFill>
              <a:srgbClr val="FFA34E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'D11'!$S$5:$X$5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'D11'!$S$6:$X$6</c:f>
              <c:numCache>
                <c:formatCode>0%</c:formatCode>
                <c:ptCount val="6"/>
                <c:pt idx="0">
                  <c:v>0.52</c:v>
                </c:pt>
                <c:pt idx="1">
                  <c:v>0.28000000000000003</c:v>
                </c:pt>
                <c:pt idx="2">
                  <c:v>0.34</c:v>
                </c:pt>
                <c:pt idx="3">
                  <c:v>0.33</c:v>
                </c:pt>
                <c:pt idx="4">
                  <c:v>0.28999999999999998</c:v>
                </c:pt>
                <c:pt idx="5">
                  <c:v>0.20986207537312235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D1-48AB-B432-E78FD0E64600}"/>
            </c:ext>
          </c:extLst>
        </c:ser>
        <c:ser>
          <c:idx val="1"/>
          <c:order val="1"/>
          <c:tx>
            <c:strRef>
              <c:f>'D11'!$R$7</c:f>
              <c:strCache>
                <c:ptCount val="1"/>
                <c:pt idx="0">
                  <c:v>Gjithkush trajtohet në mënyrë të barabartë pavarësisht nga raca apo grupi etnik</c:v>
                </c:pt>
              </c:strCache>
            </c:strRef>
          </c:tx>
          <c:spPr>
            <a:solidFill>
              <a:srgbClr val="9DC8D1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'D11'!$S$5:$X$5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'D11'!$S$7:$X$7</c:f>
              <c:numCache>
                <c:formatCode>0%</c:formatCode>
                <c:ptCount val="6"/>
                <c:pt idx="0">
                  <c:v>0.31</c:v>
                </c:pt>
                <c:pt idx="1">
                  <c:v>0.55000000000000004</c:v>
                </c:pt>
                <c:pt idx="2">
                  <c:v>0.49</c:v>
                </c:pt>
                <c:pt idx="3">
                  <c:v>0.49</c:v>
                </c:pt>
                <c:pt idx="4">
                  <c:v>0.46</c:v>
                </c:pt>
                <c:pt idx="5">
                  <c:v>0.54836926440432709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ED1-48AB-B432-E78FD0E64600}"/>
            </c:ext>
          </c:extLst>
        </c:ser>
        <c:ser>
          <c:idx val="2"/>
          <c:order val="2"/>
          <c:tx>
            <c:strRef>
              <c:f>'D11'!$R$8</c:f>
              <c:strCache>
                <c:ptCount val="1"/>
                <c:pt idx="0">
                  <c:v>I trajton më keq njerëzit që i përkasin një race apo grupi etnik  TË NJËJTË me shumicën e shqiptarëve</c:v>
                </c:pt>
              </c:strCache>
            </c:strRef>
          </c:tx>
          <c:spPr>
            <a:solidFill>
              <a:srgbClr val="FFCE94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'D11'!$S$5:$X$5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'D11'!$S$8:$X$8</c:f>
              <c:numCache>
                <c:formatCode>0%</c:formatCode>
                <c:ptCount val="6"/>
                <c:pt idx="0">
                  <c:v>0.08</c:v>
                </c:pt>
                <c:pt idx="1">
                  <c:v>0.06</c:v>
                </c:pt>
                <c:pt idx="2">
                  <c:v>7.0000000000000007E-2</c:v>
                </c:pt>
                <c:pt idx="3">
                  <c:v>0.08</c:v>
                </c:pt>
                <c:pt idx="4">
                  <c:v>0.12</c:v>
                </c:pt>
                <c:pt idx="5">
                  <c:v>0.15910467860881602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ED1-48AB-B432-E78FD0E64600}"/>
            </c:ext>
          </c:extLst>
        </c:ser>
        <c:ser>
          <c:idx val="3"/>
          <c:order val="3"/>
          <c:tx>
            <c:strRef>
              <c:f>'D11'!$R$9</c:f>
              <c:strCache>
                <c:ptCount val="1"/>
                <c:pt idx="0">
                  <c:v>Nuk e di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'D11'!$S$5:$X$5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'D11'!$S$9:$X$9</c:f>
              <c:numCache>
                <c:formatCode>0%</c:formatCode>
                <c:ptCount val="6"/>
                <c:pt idx="0">
                  <c:v>0.1</c:v>
                </c:pt>
                <c:pt idx="1">
                  <c:v>0.11</c:v>
                </c:pt>
                <c:pt idx="2">
                  <c:v>0.1</c:v>
                </c:pt>
                <c:pt idx="3">
                  <c:v>0.1</c:v>
                </c:pt>
                <c:pt idx="4">
                  <c:v>0.13</c:v>
                </c:pt>
                <c:pt idx="5">
                  <c:v>8.2663981613734061E-2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ED1-48AB-B432-E78FD0E6460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100"/>
        <c:axId val="770154440"/>
        <c:axId val="770162720"/>
      </c:barChart>
      <c:catAx>
        <c:axId val="770154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70162720"/>
        <c:crosses val="autoZero"/>
        <c:auto val="1"/>
        <c:lblAlgn val="ctr"/>
        <c:lblOffset val="100"/>
        <c:noMultiLvlLbl val="0"/>
      </c:catAx>
      <c:valAx>
        <c:axId val="770162720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770154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0841827497090692"/>
          <c:y val="4.2749758510669457E-2"/>
          <c:w val="0.28236867320567655"/>
          <c:h val="0.825281152123642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6325471050584478E-2"/>
          <c:y val="0.13772666311758067"/>
          <c:w val="0.91400532912822641"/>
          <c:h val="0.83554998176040152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'D12'!$R$6</c:f>
              <c:strCache>
                <c:ptCount val="1"/>
                <c:pt idx="0">
                  <c:v>Shumë e pasuksesshme</c:v>
                </c:pt>
              </c:strCache>
            </c:strRef>
          </c:tx>
          <c:spPr>
            <a:solidFill>
              <a:srgbClr val="C64114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'D12'!$S$5:$X$5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'D12'!$S$6:$X$6</c:f>
              <c:numCache>
                <c:formatCode>0%</c:formatCode>
                <c:ptCount val="6"/>
                <c:pt idx="0">
                  <c:v>0.1</c:v>
                </c:pt>
                <c:pt idx="1">
                  <c:v>0.06</c:v>
                </c:pt>
                <c:pt idx="2">
                  <c:v>0.06</c:v>
                </c:pt>
                <c:pt idx="3">
                  <c:v>0.06</c:v>
                </c:pt>
                <c:pt idx="4">
                  <c:v>0.08</c:v>
                </c:pt>
                <c:pt idx="5">
                  <c:v>4.0939713780157282E-2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B3-4301-AABB-5E90103A2019}"/>
            </c:ext>
          </c:extLst>
        </c:ser>
        <c:ser>
          <c:idx val="1"/>
          <c:order val="1"/>
          <c:tx>
            <c:strRef>
              <c:f>'D12'!$R$7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ED6F35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Lbl>
              <c:idx val="1"/>
              <c:layout>
                <c:manualLayout>
                  <c:x val="3.5762181493071078E-3"/>
                  <c:y val="-8.907682138368430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8DA-43CC-B95C-512F4B26B1A0}"/>
                </c:ext>
              </c:extLst>
            </c:dLbl>
            <c:dLbl>
              <c:idx val="2"/>
              <c:layout>
                <c:manualLayout>
                  <c:x val="3.576218149307107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8DA-43CC-B95C-512F4B26B1A0}"/>
                </c:ext>
              </c:extLst>
            </c:dLbl>
            <c:dLbl>
              <c:idx val="3"/>
              <c:layout>
                <c:manualLayout>
                  <c:x val="3.576218149307107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8DA-43CC-B95C-512F4B26B1A0}"/>
                </c:ext>
              </c:extLst>
            </c:dLbl>
            <c:dLbl>
              <c:idx val="4"/>
              <c:layout>
                <c:manualLayout>
                  <c:x val="3.576218149307091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8DA-43CC-B95C-512F4B26B1A0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152-4540-ABA6-848185F4BF9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'D12'!$S$5:$X$5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'D12'!$S$7:$X$7</c:f>
              <c:numCache>
                <c:formatCode>0%</c:formatCode>
                <c:ptCount val="6"/>
                <c:pt idx="0">
                  <c:v>0.05</c:v>
                </c:pt>
                <c:pt idx="1">
                  <c:v>0.02</c:v>
                </c:pt>
                <c:pt idx="2">
                  <c:v>0.02</c:v>
                </c:pt>
                <c:pt idx="3">
                  <c:v>0.02</c:v>
                </c:pt>
                <c:pt idx="4">
                  <c:v>0.02</c:v>
                </c:pt>
                <c:pt idx="5">
                  <c:v>1.0303892186422966E-2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2B3-4301-AABB-5E90103A2019}"/>
            </c:ext>
          </c:extLst>
        </c:ser>
        <c:ser>
          <c:idx val="2"/>
          <c:order val="2"/>
          <c:tx>
            <c:strRef>
              <c:f>'D12'!$R$8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FFA34E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Lbl>
              <c:idx val="1"/>
              <c:layout>
                <c:manualLayout>
                  <c:x val="7.1524362986141992E-3"/>
                  <c:y val="-8.907682138368430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873-4E8B-A51C-C50575CBC896}"/>
                </c:ext>
              </c:extLst>
            </c:dLbl>
            <c:dLbl>
              <c:idx val="2"/>
              <c:layout>
                <c:manualLayout>
                  <c:x val="3.576218149307091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8DA-43CC-B95C-512F4B26B1A0}"/>
                </c:ext>
              </c:extLst>
            </c:dLbl>
            <c:dLbl>
              <c:idx val="4"/>
              <c:layout>
                <c:manualLayout>
                  <c:x val="7.152436298614215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873-4E8B-A51C-C50575CBC896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A2B3-4301-AABB-5E90103A201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'D12'!$S$5:$X$5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'D12'!$S$8:$X$8</c:f>
              <c:numCache>
                <c:formatCode>0%</c:formatCode>
                <c:ptCount val="6"/>
                <c:pt idx="0">
                  <c:v>7.0000000000000007E-2</c:v>
                </c:pt>
                <c:pt idx="1">
                  <c:v>0.03</c:v>
                </c:pt>
                <c:pt idx="2">
                  <c:v>0.04</c:v>
                </c:pt>
                <c:pt idx="3">
                  <c:v>0.05</c:v>
                </c:pt>
                <c:pt idx="4">
                  <c:v>0.03</c:v>
                </c:pt>
                <c:pt idx="5">
                  <c:v>2.3433278181305334E-2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2B3-4301-AABB-5E90103A2019}"/>
            </c:ext>
          </c:extLst>
        </c:ser>
        <c:ser>
          <c:idx val="3"/>
          <c:order val="3"/>
          <c:tx>
            <c:strRef>
              <c:f>'D12'!$R$9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rgbClr val="FFCE94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'D12'!$S$5:$X$5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'D12'!$S$9:$X$9</c:f>
              <c:numCache>
                <c:formatCode>0%</c:formatCode>
                <c:ptCount val="6"/>
                <c:pt idx="0">
                  <c:v>0.08</c:v>
                </c:pt>
                <c:pt idx="1">
                  <c:v>0.04</c:v>
                </c:pt>
                <c:pt idx="2">
                  <c:v>0.05</c:v>
                </c:pt>
                <c:pt idx="3">
                  <c:v>0.04</c:v>
                </c:pt>
                <c:pt idx="4">
                  <c:v>0.06</c:v>
                </c:pt>
                <c:pt idx="5">
                  <c:v>3.5827985397413678E-2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2B3-4301-AABB-5E90103A2019}"/>
            </c:ext>
          </c:extLst>
        </c:ser>
        <c:ser>
          <c:idx val="4"/>
          <c:order val="4"/>
          <c:tx>
            <c:strRef>
              <c:f>'D12'!$R$10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rgbClr val="FFF2CC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'D12'!$S$5:$X$5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'D12'!$S$10:$X$10</c:f>
              <c:numCache>
                <c:formatCode>0%</c:formatCode>
                <c:ptCount val="6"/>
                <c:pt idx="0">
                  <c:v>0.11</c:v>
                </c:pt>
                <c:pt idx="1">
                  <c:v>0.06</c:v>
                </c:pt>
                <c:pt idx="2">
                  <c:v>0.06</c:v>
                </c:pt>
                <c:pt idx="3">
                  <c:v>0.06</c:v>
                </c:pt>
                <c:pt idx="4">
                  <c:v>0.09</c:v>
                </c:pt>
                <c:pt idx="5">
                  <c:v>6.3316910507963967E-2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2B3-4301-AABB-5E90103A2019}"/>
            </c:ext>
          </c:extLst>
        </c:ser>
        <c:ser>
          <c:idx val="5"/>
          <c:order val="5"/>
          <c:tx>
            <c:strRef>
              <c:f>'D12'!$R$11</c:f>
              <c:strCache>
                <c:ptCount val="1"/>
                <c:pt idx="0">
                  <c:v>[5]</c:v>
                </c:pt>
              </c:strCache>
            </c:strRef>
          </c:tx>
          <c:spPr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'D12'!$S$5:$X$5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'D12'!$S$11:$X$11</c:f>
              <c:numCache>
                <c:formatCode>0%</c:formatCode>
                <c:ptCount val="6"/>
                <c:pt idx="0">
                  <c:v>0.21</c:v>
                </c:pt>
                <c:pt idx="1">
                  <c:v>0.25</c:v>
                </c:pt>
                <c:pt idx="2">
                  <c:v>0.21</c:v>
                </c:pt>
                <c:pt idx="3">
                  <c:v>0.16</c:v>
                </c:pt>
                <c:pt idx="4">
                  <c:v>0.17</c:v>
                </c:pt>
                <c:pt idx="5">
                  <c:v>0.15329161381764575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2B3-4301-AABB-5E90103A2019}"/>
            </c:ext>
          </c:extLst>
        </c:ser>
        <c:ser>
          <c:idx val="6"/>
          <c:order val="6"/>
          <c:tx>
            <c:strRef>
              <c:f>'D12'!$R$12</c:f>
              <c:strCache>
                <c:ptCount val="1"/>
                <c:pt idx="0">
                  <c:v>6</c:v>
                </c:pt>
              </c:strCache>
            </c:strRef>
          </c:tx>
          <c:spPr>
            <a:solidFill>
              <a:srgbClr val="C4E6E7">
                <a:alpha val="50000"/>
              </a:srgb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'D12'!$S$5:$X$5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'D12'!$S$12:$X$12</c:f>
              <c:numCache>
                <c:formatCode>0%</c:formatCode>
                <c:ptCount val="6"/>
                <c:pt idx="0">
                  <c:v>0.1</c:v>
                </c:pt>
                <c:pt idx="1">
                  <c:v>0.09</c:v>
                </c:pt>
                <c:pt idx="2">
                  <c:v>0.11</c:v>
                </c:pt>
                <c:pt idx="3">
                  <c:v>0.12</c:v>
                </c:pt>
                <c:pt idx="4">
                  <c:v>0.14000000000000001</c:v>
                </c:pt>
                <c:pt idx="5">
                  <c:v>0.14241543968075332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2B3-4301-AABB-5E90103A2019}"/>
            </c:ext>
          </c:extLst>
        </c:ser>
        <c:ser>
          <c:idx val="7"/>
          <c:order val="7"/>
          <c:tx>
            <c:strRef>
              <c:f>'D12'!$R$13</c:f>
              <c:strCache>
                <c:ptCount val="1"/>
                <c:pt idx="0">
                  <c:v>7</c:v>
                </c:pt>
              </c:strCache>
            </c:strRef>
          </c:tx>
          <c:spPr>
            <a:solidFill>
              <a:srgbClr val="C4E6E7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'D12'!$S$5:$X$5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'D12'!$S$13:$X$13</c:f>
              <c:numCache>
                <c:formatCode>0%</c:formatCode>
                <c:ptCount val="6"/>
                <c:pt idx="0">
                  <c:v>0.11</c:v>
                </c:pt>
                <c:pt idx="1">
                  <c:v>0.14000000000000001</c:v>
                </c:pt>
                <c:pt idx="2">
                  <c:v>0.17</c:v>
                </c:pt>
                <c:pt idx="3">
                  <c:v>0.17</c:v>
                </c:pt>
                <c:pt idx="4">
                  <c:v>0.18</c:v>
                </c:pt>
                <c:pt idx="5">
                  <c:v>0.16997177452159012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A2B3-4301-AABB-5E90103A2019}"/>
            </c:ext>
          </c:extLst>
        </c:ser>
        <c:ser>
          <c:idx val="8"/>
          <c:order val="8"/>
          <c:tx>
            <c:strRef>
              <c:f>'D12'!$R$14</c:f>
              <c:strCache>
                <c:ptCount val="1"/>
                <c:pt idx="0">
                  <c:v>8</c:v>
                </c:pt>
              </c:strCache>
            </c:strRef>
          </c:tx>
          <c:spPr>
            <a:solidFill>
              <a:srgbClr val="9DC8D1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'D12'!$S$5:$X$5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'D12'!$S$14:$X$14</c:f>
              <c:numCache>
                <c:formatCode>0%</c:formatCode>
                <c:ptCount val="6"/>
                <c:pt idx="0">
                  <c:v>0.09</c:v>
                </c:pt>
                <c:pt idx="1">
                  <c:v>0.12</c:v>
                </c:pt>
                <c:pt idx="2">
                  <c:v>0.14000000000000001</c:v>
                </c:pt>
                <c:pt idx="3">
                  <c:v>0.16</c:v>
                </c:pt>
                <c:pt idx="4">
                  <c:v>0.14000000000000001</c:v>
                </c:pt>
                <c:pt idx="5">
                  <c:v>0.19810152366869768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2B3-4301-AABB-5E90103A2019}"/>
            </c:ext>
          </c:extLst>
        </c:ser>
        <c:ser>
          <c:idx val="9"/>
          <c:order val="9"/>
          <c:tx>
            <c:strRef>
              <c:f>'D12'!$R$15</c:f>
              <c:strCache>
                <c:ptCount val="1"/>
                <c:pt idx="0">
                  <c:v>9</c:v>
                </c:pt>
              </c:strCache>
            </c:strRef>
          </c:tx>
          <c:spPr>
            <a:solidFill>
              <a:srgbClr val="6A93A5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Lbl>
              <c:idx val="4"/>
              <c:layout>
                <c:manualLayout>
                  <c:x val="3.5762181493071078E-3"/>
                  <c:y val="2.42939592018344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8DA-43CC-B95C-512F4B26B1A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'D12'!$S$5:$X$5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'D12'!$S$15:$X$15</c:f>
              <c:numCache>
                <c:formatCode>0%</c:formatCode>
                <c:ptCount val="6"/>
                <c:pt idx="0">
                  <c:v>0.04</c:v>
                </c:pt>
                <c:pt idx="1">
                  <c:v>0.03</c:v>
                </c:pt>
                <c:pt idx="2">
                  <c:v>0.05</c:v>
                </c:pt>
                <c:pt idx="3">
                  <c:v>0.06</c:v>
                </c:pt>
                <c:pt idx="4">
                  <c:v>0.03</c:v>
                </c:pt>
                <c:pt idx="5">
                  <c:v>7.5283056709694054E-2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A2B3-4301-AABB-5E90103A2019}"/>
            </c:ext>
          </c:extLst>
        </c:ser>
        <c:ser>
          <c:idx val="10"/>
          <c:order val="10"/>
          <c:tx>
            <c:strRef>
              <c:f>'D12'!$R$16</c:f>
              <c:strCache>
                <c:ptCount val="1"/>
                <c:pt idx="0">
                  <c:v>Shumë e suksesshme</c:v>
                </c:pt>
              </c:strCache>
            </c:strRef>
          </c:tx>
          <c:spPr>
            <a:solidFill>
              <a:srgbClr val="49687C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'D12'!$S$5:$X$5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'D12'!$S$16:$X$16</c:f>
              <c:numCache>
                <c:formatCode>0%</c:formatCode>
                <c:ptCount val="6"/>
                <c:pt idx="0">
                  <c:v>0.05</c:v>
                </c:pt>
                <c:pt idx="1">
                  <c:v>0.16</c:v>
                </c:pt>
                <c:pt idx="2">
                  <c:v>0.09</c:v>
                </c:pt>
                <c:pt idx="3">
                  <c:v>0.08</c:v>
                </c:pt>
                <c:pt idx="4">
                  <c:v>0.05</c:v>
                </c:pt>
                <c:pt idx="5">
                  <c:v>8.7114811548355875E-2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2B3-4301-AABB-5E90103A201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367283440"/>
        <c:axId val="367280200"/>
      </c:barChart>
      <c:catAx>
        <c:axId val="3672834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7280200"/>
        <c:crosses val="autoZero"/>
        <c:auto val="1"/>
        <c:lblAlgn val="ctr"/>
        <c:lblOffset val="100"/>
        <c:noMultiLvlLbl val="0"/>
      </c:catAx>
      <c:valAx>
        <c:axId val="367280200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367283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5.6942826268307878E-2"/>
          <c:y val="1.4576375521100643E-2"/>
          <c:w val="0.90935976543388042"/>
          <c:h val="4.540961815060991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6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sq-AL" dirty="0">
                <a:latin typeface="Aptos" panose="020B0004020202020204" pitchFamily="34" charset="0"/>
              </a:rPr>
              <a:t>Vlerësimi</a:t>
            </a:r>
            <a:r>
              <a:rPr lang="sq-AL" baseline="0" dirty="0">
                <a:latin typeface="Aptos" panose="020B0004020202020204" pitchFamily="34" charset="0"/>
              </a:rPr>
              <a:t> mesatar</a:t>
            </a:r>
            <a:r>
              <a:rPr lang="en-US" dirty="0">
                <a:latin typeface="Aptos" panose="020B0004020202020204" pitchFamily="34" charset="0"/>
              </a:rPr>
              <a:t> </a:t>
            </a:r>
          </a:p>
          <a:p>
            <a:pPr>
              <a:defRPr/>
            </a:pPr>
            <a:r>
              <a:rPr lang="en-US" dirty="0">
                <a:latin typeface="Aptos" panose="020B0004020202020204" pitchFamily="34" charset="0"/>
              </a:rPr>
              <a:t>(</a:t>
            </a:r>
            <a:r>
              <a:rPr lang="sq-AL" dirty="0">
                <a:latin typeface="Aptos" panose="020B0004020202020204" pitchFamily="34" charset="0"/>
              </a:rPr>
              <a:t>konvertuar</a:t>
            </a:r>
            <a:r>
              <a:rPr lang="sq-AL" baseline="0" dirty="0">
                <a:latin typeface="Aptos" panose="020B0004020202020204" pitchFamily="34" charset="0"/>
              </a:rPr>
              <a:t> në një shkallë nga 0 në 100</a:t>
            </a:r>
            <a:r>
              <a:rPr lang="en-US" dirty="0">
                <a:latin typeface="Aptos" panose="020B0004020202020204" pitchFamily="34" charset="0"/>
              </a:rPr>
              <a:t>)</a:t>
            </a:r>
          </a:p>
        </c:rich>
      </c:tx>
      <c:layout>
        <c:manualLayout>
          <c:xMode val="edge"/>
          <c:yMode val="edge"/>
          <c:x val="0.27729569908236729"/>
          <c:y val="1.45763783094308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6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9665943897674901"/>
          <c:y val="0.14439455311802671"/>
          <c:w val="0.66476038090344713"/>
          <c:h val="0.777967408584550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'D12'!$AA$6</c:f>
              <c:strCache>
                <c:ptCount val="1"/>
                <c:pt idx="0">
                  <c:v>Very successful</c:v>
                </c:pt>
              </c:strCache>
            </c:strRef>
          </c:tx>
          <c:spPr>
            <a:solidFill>
              <a:srgbClr val="FFCE94"/>
            </a:solidFill>
            <a:ln>
              <a:solidFill>
                <a:srgbClr val="FFCE94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'D12'!$AB$5:$AF$5</c:f>
              <c:numCache>
                <c:formatCode>General</c:formatCode>
                <c:ptCount val="5"/>
                <c:pt idx="0">
                  <c:v>2014</c:v>
                </c:pt>
                <c:pt idx="1">
                  <c:v>2018</c:v>
                </c:pt>
                <c:pt idx="2">
                  <c:v>2020</c:v>
                </c:pt>
                <c:pt idx="3">
                  <c:v>2022</c:v>
                </c:pt>
                <c:pt idx="4">
                  <c:v>2024</c:v>
                </c:pt>
              </c:numCache>
            </c:numRef>
          </c:cat>
          <c:val>
            <c:numRef>
              <c:f>'D12'!$AB$6:$AF$6</c:f>
              <c:numCache>
                <c:formatCode>General</c:formatCode>
                <c:ptCount val="5"/>
                <c:pt idx="0">
                  <c:v>60</c:v>
                </c:pt>
                <c:pt idx="1">
                  <c:v>59</c:v>
                </c:pt>
                <c:pt idx="2">
                  <c:v>59</c:v>
                </c:pt>
                <c:pt idx="3">
                  <c:v>55</c:v>
                </c:pt>
                <c:pt idx="4" formatCode="0">
                  <c:v>63.621829908174028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EF-45F0-86B8-692A7015389C}"/>
            </c:ext>
          </c:extLst>
        </c:ser>
        <c:ser>
          <c:idx val="1"/>
          <c:order val="1"/>
          <c:tx>
            <c:strRef>
              <c:f>'D12'!$AA$7</c:f>
              <c:strCache>
                <c:ptCount val="1"/>
                <c:pt idx="0">
                  <c:v>Very unsuccessful</c:v>
                </c:pt>
              </c:strCache>
            </c:strRef>
          </c:tx>
          <c:spPr>
            <a:noFill/>
            <a:ln>
              <a:solidFill>
                <a:srgbClr val="BFBFBF"/>
              </a:solidFill>
            </a:ln>
            <a:effectLst/>
          </c:spPr>
          <c:invertIfNegative val="0"/>
          <c:cat>
            <c:numRef>
              <c:f>'D12'!$AB$5:$AF$5</c:f>
              <c:numCache>
                <c:formatCode>General</c:formatCode>
                <c:ptCount val="5"/>
                <c:pt idx="0">
                  <c:v>2014</c:v>
                </c:pt>
                <c:pt idx="1">
                  <c:v>2018</c:v>
                </c:pt>
                <c:pt idx="2">
                  <c:v>2020</c:v>
                </c:pt>
                <c:pt idx="3">
                  <c:v>2022</c:v>
                </c:pt>
                <c:pt idx="4">
                  <c:v>2024</c:v>
                </c:pt>
              </c:numCache>
            </c:numRef>
          </c:cat>
          <c:val>
            <c:numRef>
              <c:f>'D12'!$AB$7:$AF$7</c:f>
              <c:numCache>
                <c:formatCode>General</c:formatCode>
                <c:ptCount val="5"/>
                <c:pt idx="0">
                  <c:v>40</c:v>
                </c:pt>
                <c:pt idx="1">
                  <c:v>41</c:v>
                </c:pt>
                <c:pt idx="2">
                  <c:v>41</c:v>
                </c:pt>
                <c:pt idx="3">
                  <c:v>45</c:v>
                </c:pt>
                <c:pt idx="4" formatCode="0">
                  <c:v>36.378170091825972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1EF-45F0-86B8-692A701538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100"/>
        <c:axId val="680238856"/>
        <c:axId val="680239512"/>
      </c:barChart>
      <c:catAx>
        <c:axId val="680238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0239512"/>
        <c:crosses val="autoZero"/>
        <c:auto val="1"/>
        <c:lblAlgn val="ctr"/>
        <c:lblOffset val="100"/>
        <c:noMultiLvlLbl val="0"/>
      </c:catAx>
      <c:valAx>
        <c:axId val="680239512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ash"/>
              <a:round/>
            </a:ln>
            <a:effectLst/>
          </c:spPr>
        </c:majorGridlines>
        <c:numFmt formatCode="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0238856"/>
        <c:crosses val="autoZero"/>
        <c:crossBetween val="between"/>
        <c:majorUnit val="2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6325471050584478E-2"/>
          <c:y val="0.13772666311758067"/>
          <c:w val="0.91400532912822641"/>
          <c:h val="0.83554998176040152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'D13'!$R$6</c:f>
              <c:strCache>
                <c:ptCount val="1"/>
                <c:pt idx="0">
                  <c:v>Shumë e pasuksesshme</c:v>
                </c:pt>
              </c:strCache>
            </c:strRef>
          </c:tx>
          <c:spPr>
            <a:solidFill>
              <a:srgbClr val="C64114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'D13'!$S$5:$X$5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'D13'!$S$6:$X$6</c:f>
              <c:numCache>
                <c:formatCode>0%</c:formatCode>
                <c:ptCount val="6"/>
                <c:pt idx="0">
                  <c:v>0.12</c:v>
                </c:pt>
                <c:pt idx="1">
                  <c:v>0.12</c:v>
                </c:pt>
                <c:pt idx="2">
                  <c:v>0.08</c:v>
                </c:pt>
                <c:pt idx="3">
                  <c:v>7.0000000000000007E-2</c:v>
                </c:pt>
                <c:pt idx="4">
                  <c:v>0.09</c:v>
                </c:pt>
                <c:pt idx="5">
                  <c:v>6.2787558407622623E-2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B3-4301-AABB-5E90103A2019}"/>
            </c:ext>
          </c:extLst>
        </c:ser>
        <c:ser>
          <c:idx val="1"/>
          <c:order val="1"/>
          <c:tx>
            <c:strRef>
              <c:f>'D13'!$R$7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ED6F35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Lbl>
              <c:idx val="1"/>
              <c:layout>
                <c:manualLayout>
                  <c:x val="3.5762181493071078E-3"/>
                  <c:y val="-8.907682138368430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8DA-43CC-B95C-512F4B26B1A0}"/>
                </c:ext>
              </c:extLst>
            </c:dLbl>
            <c:dLbl>
              <c:idx val="2"/>
              <c:layout>
                <c:manualLayout>
                  <c:x val="3.576218149307107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8DA-43CC-B95C-512F4B26B1A0}"/>
                </c:ext>
              </c:extLst>
            </c:dLbl>
            <c:dLbl>
              <c:idx val="3"/>
              <c:layout>
                <c:manualLayout>
                  <c:x val="3.576218149307107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8DA-43CC-B95C-512F4B26B1A0}"/>
                </c:ext>
              </c:extLst>
            </c:dLbl>
            <c:dLbl>
              <c:idx val="4"/>
              <c:layout>
                <c:manualLayout>
                  <c:x val="3.576218149307091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8DA-43CC-B95C-512F4B26B1A0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152-4540-ABA6-848185F4BF9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'D13'!$S$5:$X$5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'D13'!$S$7:$X$7</c:f>
              <c:numCache>
                <c:formatCode>0%</c:formatCode>
                <c:ptCount val="6"/>
                <c:pt idx="0">
                  <c:v>0.06</c:v>
                </c:pt>
                <c:pt idx="1">
                  <c:v>0.02</c:v>
                </c:pt>
                <c:pt idx="2">
                  <c:v>0.03</c:v>
                </c:pt>
                <c:pt idx="3">
                  <c:v>0.03</c:v>
                </c:pt>
                <c:pt idx="4">
                  <c:v>0.03</c:v>
                </c:pt>
                <c:pt idx="5">
                  <c:v>1.5969888669558386E-2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2B3-4301-AABB-5E90103A2019}"/>
            </c:ext>
          </c:extLst>
        </c:ser>
        <c:ser>
          <c:idx val="2"/>
          <c:order val="2"/>
          <c:tx>
            <c:strRef>
              <c:f>'D13'!$R$8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FFA34E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Lbl>
              <c:idx val="1"/>
              <c:layout>
                <c:manualLayout>
                  <c:x val="7.1524362986141992E-3"/>
                  <c:y val="-8.907682138368430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873-4E8B-A51C-C50575CBC896}"/>
                </c:ext>
              </c:extLst>
            </c:dLbl>
            <c:dLbl>
              <c:idx val="2"/>
              <c:layout>
                <c:manualLayout>
                  <c:x val="3.576218149307091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8DA-43CC-B95C-512F4B26B1A0}"/>
                </c:ext>
              </c:extLst>
            </c:dLbl>
            <c:dLbl>
              <c:idx val="4"/>
              <c:layout>
                <c:manualLayout>
                  <c:x val="7.152436298614215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873-4E8B-A51C-C50575CBC896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A2B3-4301-AABB-5E90103A201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'D13'!$S$5:$X$5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'D13'!$S$8:$X$8</c:f>
              <c:numCache>
                <c:formatCode>0%</c:formatCode>
                <c:ptCount val="6"/>
                <c:pt idx="0">
                  <c:v>0.08</c:v>
                </c:pt>
                <c:pt idx="1">
                  <c:v>0.06</c:v>
                </c:pt>
                <c:pt idx="2">
                  <c:v>0.05</c:v>
                </c:pt>
                <c:pt idx="3">
                  <c:v>0.06</c:v>
                </c:pt>
                <c:pt idx="4">
                  <c:v>0.05</c:v>
                </c:pt>
                <c:pt idx="5">
                  <c:v>3.0651193789003588E-2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2B3-4301-AABB-5E90103A2019}"/>
            </c:ext>
          </c:extLst>
        </c:ser>
        <c:ser>
          <c:idx val="3"/>
          <c:order val="3"/>
          <c:tx>
            <c:strRef>
              <c:f>'D13'!$R$9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rgbClr val="FFCE94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'D13'!$S$5:$X$5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'D13'!$S$9:$X$9</c:f>
              <c:numCache>
                <c:formatCode>0%</c:formatCode>
                <c:ptCount val="6"/>
                <c:pt idx="0">
                  <c:v>0.09</c:v>
                </c:pt>
                <c:pt idx="1">
                  <c:v>7.0000000000000007E-2</c:v>
                </c:pt>
                <c:pt idx="2">
                  <c:v>0.06</c:v>
                </c:pt>
                <c:pt idx="3">
                  <c:v>0.06</c:v>
                </c:pt>
                <c:pt idx="4">
                  <c:v>0.08</c:v>
                </c:pt>
                <c:pt idx="5">
                  <c:v>3.9470235238526268E-2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2B3-4301-AABB-5E90103A2019}"/>
            </c:ext>
          </c:extLst>
        </c:ser>
        <c:ser>
          <c:idx val="4"/>
          <c:order val="4"/>
          <c:tx>
            <c:strRef>
              <c:f>'D13'!$R$10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rgbClr val="FFF2CC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'D13'!$S$5:$X$5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'D13'!$S$10:$X$10</c:f>
              <c:numCache>
                <c:formatCode>0%</c:formatCode>
                <c:ptCount val="6"/>
                <c:pt idx="0">
                  <c:v>0.1</c:v>
                </c:pt>
                <c:pt idx="1">
                  <c:v>7.0000000000000007E-2</c:v>
                </c:pt>
                <c:pt idx="2">
                  <c:v>7.0000000000000007E-2</c:v>
                </c:pt>
                <c:pt idx="3">
                  <c:v>0.08</c:v>
                </c:pt>
                <c:pt idx="4">
                  <c:v>7.0000000000000007E-2</c:v>
                </c:pt>
                <c:pt idx="5">
                  <c:v>5.8055484404039966E-2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2B3-4301-AABB-5E90103A2019}"/>
            </c:ext>
          </c:extLst>
        </c:ser>
        <c:ser>
          <c:idx val="5"/>
          <c:order val="5"/>
          <c:tx>
            <c:strRef>
              <c:f>'D13'!$R$11</c:f>
              <c:strCache>
                <c:ptCount val="1"/>
                <c:pt idx="0">
                  <c:v>[5]</c:v>
                </c:pt>
              </c:strCache>
            </c:strRef>
          </c:tx>
          <c:spPr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'D13'!$S$5:$X$5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'D13'!$S$11:$X$11</c:f>
              <c:numCache>
                <c:formatCode>0%</c:formatCode>
                <c:ptCount val="6"/>
                <c:pt idx="0">
                  <c:v>0.19</c:v>
                </c:pt>
                <c:pt idx="1">
                  <c:v>0.22</c:v>
                </c:pt>
                <c:pt idx="2">
                  <c:v>0.19</c:v>
                </c:pt>
                <c:pt idx="3">
                  <c:v>0.15</c:v>
                </c:pt>
                <c:pt idx="4">
                  <c:v>0.15</c:v>
                </c:pt>
                <c:pt idx="5">
                  <c:v>0.14047975110323882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2B3-4301-AABB-5E90103A2019}"/>
            </c:ext>
          </c:extLst>
        </c:ser>
        <c:ser>
          <c:idx val="6"/>
          <c:order val="6"/>
          <c:tx>
            <c:strRef>
              <c:f>'D13'!$R$12</c:f>
              <c:strCache>
                <c:ptCount val="1"/>
                <c:pt idx="0">
                  <c:v>6</c:v>
                </c:pt>
              </c:strCache>
            </c:strRef>
          </c:tx>
          <c:spPr>
            <a:solidFill>
              <a:srgbClr val="C4E6E7">
                <a:alpha val="50000"/>
              </a:srgb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'D13'!$S$5:$X$5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'D13'!$S$12:$X$12</c:f>
              <c:numCache>
                <c:formatCode>0%</c:formatCode>
                <c:ptCount val="6"/>
                <c:pt idx="0">
                  <c:v>0.09</c:v>
                </c:pt>
                <c:pt idx="1">
                  <c:v>0.09</c:v>
                </c:pt>
                <c:pt idx="2">
                  <c:v>0.12</c:v>
                </c:pt>
                <c:pt idx="3">
                  <c:v>0.1</c:v>
                </c:pt>
                <c:pt idx="4">
                  <c:v>0.12</c:v>
                </c:pt>
                <c:pt idx="5">
                  <c:v>0.13099814428063766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2B3-4301-AABB-5E90103A2019}"/>
            </c:ext>
          </c:extLst>
        </c:ser>
        <c:ser>
          <c:idx val="7"/>
          <c:order val="7"/>
          <c:tx>
            <c:strRef>
              <c:f>'D13'!$R$13</c:f>
              <c:strCache>
                <c:ptCount val="1"/>
                <c:pt idx="0">
                  <c:v>7</c:v>
                </c:pt>
              </c:strCache>
            </c:strRef>
          </c:tx>
          <c:spPr>
            <a:solidFill>
              <a:srgbClr val="C4E6E7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'D13'!$S$5:$X$5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'D13'!$S$13:$X$13</c:f>
              <c:numCache>
                <c:formatCode>0%</c:formatCode>
                <c:ptCount val="6"/>
                <c:pt idx="0">
                  <c:v>0.09</c:v>
                </c:pt>
                <c:pt idx="1">
                  <c:v>0.09</c:v>
                </c:pt>
                <c:pt idx="2">
                  <c:v>0.14000000000000001</c:v>
                </c:pt>
                <c:pt idx="3">
                  <c:v>0.15</c:v>
                </c:pt>
                <c:pt idx="4">
                  <c:v>0.17</c:v>
                </c:pt>
                <c:pt idx="5">
                  <c:v>0.17622936135173758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A2B3-4301-AABB-5E90103A2019}"/>
            </c:ext>
          </c:extLst>
        </c:ser>
        <c:ser>
          <c:idx val="8"/>
          <c:order val="8"/>
          <c:tx>
            <c:strRef>
              <c:f>'D13'!$R$14</c:f>
              <c:strCache>
                <c:ptCount val="1"/>
                <c:pt idx="0">
                  <c:v>8</c:v>
                </c:pt>
              </c:strCache>
            </c:strRef>
          </c:tx>
          <c:spPr>
            <a:solidFill>
              <a:srgbClr val="9DC8D1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'D13'!$S$5:$X$5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'D13'!$S$14:$X$14</c:f>
              <c:numCache>
                <c:formatCode>0%</c:formatCode>
                <c:ptCount val="6"/>
                <c:pt idx="0">
                  <c:v>0.08</c:v>
                </c:pt>
                <c:pt idx="1">
                  <c:v>0.11</c:v>
                </c:pt>
                <c:pt idx="2">
                  <c:v>0.13</c:v>
                </c:pt>
                <c:pt idx="3">
                  <c:v>0.14000000000000001</c:v>
                </c:pt>
                <c:pt idx="4">
                  <c:v>0.15</c:v>
                </c:pt>
                <c:pt idx="5">
                  <c:v>0.18634979403652235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2B3-4301-AABB-5E90103A2019}"/>
            </c:ext>
          </c:extLst>
        </c:ser>
        <c:ser>
          <c:idx val="9"/>
          <c:order val="9"/>
          <c:tx>
            <c:strRef>
              <c:f>'D13'!$R$15</c:f>
              <c:strCache>
                <c:ptCount val="1"/>
                <c:pt idx="0">
                  <c:v>9</c:v>
                </c:pt>
              </c:strCache>
            </c:strRef>
          </c:tx>
          <c:spPr>
            <a:solidFill>
              <a:srgbClr val="6A93A5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Lbl>
              <c:idx val="4"/>
              <c:layout>
                <c:manualLayout>
                  <c:x val="3.5762181493071078E-3"/>
                  <c:y val="2.42939592018344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8DA-43CC-B95C-512F4B26B1A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'D13'!$S$5:$X$5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'D13'!$S$15:$X$15</c:f>
              <c:numCache>
                <c:formatCode>0%</c:formatCode>
                <c:ptCount val="6"/>
                <c:pt idx="0">
                  <c:v>0.04</c:v>
                </c:pt>
                <c:pt idx="1">
                  <c:v>0.04</c:v>
                </c:pt>
                <c:pt idx="2">
                  <c:v>0.05</c:v>
                </c:pt>
                <c:pt idx="3">
                  <c:v>0.08</c:v>
                </c:pt>
                <c:pt idx="4">
                  <c:v>0.05</c:v>
                </c:pt>
                <c:pt idx="5">
                  <c:v>7.9554393700053419E-2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A2B3-4301-AABB-5E90103A2019}"/>
            </c:ext>
          </c:extLst>
        </c:ser>
        <c:ser>
          <c:idx val="10"/>
          <c:order val="10"/>
          <c:tx>
            <c:strRef>
              <c:f>'D13'!$R$16</c:f>
              <c:strCache>
                <c:ptCount val="1"/>
                <c:pt idx="0">
                  <c:v>Shumë e suksesshme</c:v>
                </c:pt>
              </c:strCache>
            </c:strRef>
          </c:tx>
          <c:spPr>
            <a:solidFill>
              <a:srgbClr val="49687C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'D13'!$S$5:$X$5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'D13'!$S$16:$X$16</c:f>
              <c:numCache>
                <c:formatCode>0%</c:formatCode>
                <c:ptCount val="6"/>
                <c:pt idx="0">
                  <c:v>0.05</c:v>
                </c:pt>
                <c:pt idx="1">
                  <c:v>0.12</c:v>
                </c:pt>
                <c:pt idx="2">
                  <c:v>0.08</c:v>
                </c:pt>
                <c:pt idx="3">
                  <c:v>0.08</c:v>
                </c:pt>
                <c:pt idx="4">
                  <c:v>0.05</c:v>
                </c:pt>
                <c:pt idx="5">
                  <c:v>7.945419501905944E-2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2B3-4301-AABB-5E90103A201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367283440"/>
        <c:axId val="367280200"/>
      </c:barChart>
      <c:catAx>
        <c:axId val="3672834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7280200"/>
        <c:crosses val="autoZero"/>
        <c:auto val="1"/>
        <c:lblAlgn val="ctr"/>
        <c:lblOffset val="100"/>
        <c:noMultiLvlLbl val="0"/>
      </c:catAx>
      <c:valAx>
        <c:axId val="367280200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367283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5.6942826268307878E-2"/>
          <c:y val="1.4576375521100643E-2"/>
          <c:w val="0.90935976543388042"/>
          <c:h val="4.540961815060991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6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sq-AL" sz="1260" b="0" i="0" u="none" strike="noStrike" kern="1200" spc="0" baseline="0" dirty="0">
                <a:solidFill>
                  <a:prstClr val="black"/>
                </a:solidFill>
                <a:latin typeface="Aptos" panose="020B0004020202020204" pitchFamily="34" charset="0"/>
              </a:rPr>
              <a:t>Vlerësimi mesatar</a:t>
            </a:r>
            <a:r>
              <a:rPr lang="en-US" sz="1260" b="0" i="0" u="none" strike="noStrike" kern="1200" spc="0" baseline="0" dirty="0">
                <a:solidFill>
                  <a:prstClr val="black"/>
                </a:solidFill>
                <a:latin typeface="Aptos" panose="020B0004020202020204" pitchFamily="34" charset="0"/>
              </a:rPr>
              <a:t> </a:t>
            </a:r>
          </a:p>
          <a:p>
            <a:pPr>
              <a:defRPr/>
            </a:pPr>
            <a:r>
              <a:rPr lang="en-US" sz="1260" b="0" i="0" u="none" strike="noStrike" kern="1200" spc="0" baseline="0" dirty="0">
                <a:solidFill>
                  <a:prstClr val="black"/>
                </a:solidFill>
                <a:latin typeface="Aptos" panose="020B0004020202020204" pitchFamily="34" charset="0"/>
              </a:rPr>
              <a:t>(</a:t>
            </a:r>
            <a:r>
              <a:rPr lang="sq-AL" sz="1260" b="0" i="0" u="none" strike="noStrike" kern="1200" spc="0" baseline="0" dirty="0">
                <a:solidFill>
                  <a:prstClr val="black"/>
                </a:solidFill>
                <a:latin typeface="Aptos" panose="020B0004020202020204" pitchFamily="34" charset="0"/>
              </a:rPr>
              <a:t>konvertuar në një shkallë nga 0 në 100</a:t>
            </a:r>
            <a:r>
              <a:rPr lang="en-US" sz="1260" b="0" i="0" u="none" strike="noStrike" kern="1200" spc="0" baseline="0" dirty="0">
                <a:solidFill>
                  <a:prstClr val="black"/>
                </a:solidFill>
                <a:latin typeface="Aptos" panose="020B0004020202020204" pitchFamily="34" charset="0"/>
              </a:rPr>
              <a:t>)</a:t>
            </a:r>
          </a:p>
        </c:rich>
      </c:tx>
      <c:layout>
        <c:manualLayout>
          <c:xMode val="edge"/>
          <c:yMode val="edge"/>
          <c:x val="0.26801098342725416"/>
          <c:y val="1.943516736146752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6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30044357620697609"/>
          <c:y val="0.14439455311802671"/>
          <c:w val="0.6609761547287204"/>
          <c:h val="0.777967408584550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'D13'!$AA$6</c:f>
              <c:strCache>
                <c:ptCount val="1"/>
                <c:pt idx="0">
                  <c:v>Very successful</c:v>
                </c:pt>
              </c:strCache>
            </c:strRef>
          </c:tx>
          <c:spPr>
            <a:solidFill>
              <a:srgbClr val="FFCE94"/>
            </a:solidFill>
            <a:ln>
              <a:solidFill>
                <a:srgbClr val="FFCE94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'D13'!$AB$5:$AG$5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'D13'!$AB$6:$AG$6</c:f>
              <c:numCache>
                <c:formatCode>General</c:formatCode>
                <c:ptCount val="6"/>
                <c:pt idx="0">
                  <c:v>46</c:v>
                </c:pt>
                <c:pt idx="1">
                  <c:v>53</c:v>
                </c:pt>
                <c:pt idx="2">
                  <c:v>57</c:v>
                </c:pt>
                <c:pt idx="3">
                  <c:v>56</c:v>
                </c:pt>
                <c:pt idx="4">
                  <c:v>54</c:v>
                </c:pt>
                <c:pt idx="5" formatCode="0">
                  <c:v>61.512279160247452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EF-45F0-86B8-692A7015389C}"/>
            </c:ext>
          </c:extLst>
        </c:ser>
        <c:ser>
          <c:idx val="1"/>
          <c:order val="1"/>
          <c:tx>
            <c:strRef>
              <c:f>'D13'!$AA$7</c:f>
              <c:strCache>
                <c:ptCount val="1"/>
                <c:pt idx="0">
                  <c:v>Very unsuccesful</c:v>
                </c:pt>
              </c:strCache>
            </c:strRef>
          </c:tx>
          <c:spPr>
            <a:noFill/>
            <a:ln>
              <a:solidFill>
                <a:srgbClr val="BFBFBF"/>
              </a:solidFill>
            </a:ln>
            <a:effectLst/>
          </c:spPr>
          <c:invertIfNegative val="0"/>
          <c:cat>
            <c:numRef>
              <c:f>'D13'!$AB$5:$AG$5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'D13'!$AB$7:$AG$7</c:f>
              <c:numCache>
                <c:formatCode>General</c:formatCode>
                <c:ptCount val="6"/>
                <c:pt idx="0">
                  <c:v>54</c:v>
                </c:pt>
                <c:pt idx="1">
                  <c:v>47</c:v>
                </c:pt>
                <c:pt idx="2">
                  <c:v>43</c:v>
                </c:pt>
                <c:pt idx="3">
                  <c:v>44</c:v>
                </c:pt>
                <c:pt idx="4">
                  <c:v>45.764006790000003</c:v>
                </c:pt>
                <c:pt idx="5" formatCode="0">
                  <c:v>38.487720839752548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1EF-45F0-86B8-692A701538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100"/>
        <c:axId val="680238856"/>
        <c:axId val="680239512"/>
      </c:barChart>
      <c:catAx>
        <c:axId val="680238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0239512"/>
        <c:crosses val="autoZero"/>
        <c:auto val="1"/>
        <c:lblAlgn val="ctr"/>
        <c:lblOffset val="100"/>
        <c:noMultiLvlLbl val="0"/>
      </c:catAx>
      <c:valAx>
        <c:axId val="680239512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ash"/>
              <a:round/>
            </a:ln>
            <a:effectLst/>
          </c:spPr>
        </c:majorGridlines>
        <c:numFmt formatCode="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0238856"/>
        <c:crosses val="autoZero"/>
        <c:crossBetween val="between"/>
        <c:majorUnit val="2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4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6325471050584478E-2"/>
          <c:y val="0.13772666311758067"/>
          <c:w val="0.91400532912822641"/>
          <c:h val="0.83554998176040152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'D14'!$R$6</c:f>
              <c:strCache>
                <c:ptCount val="1"/>
                <c:pt idx="0">
                  <c:v>Jashtëzakonisht ngadalë</c:v>
                </c:pt>
              </c:strCache>
            </c:strRef>
          </c:tx>
          <c:spPr>
            <a:solidFill>
              <a:srgbClr val="C64114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'D14'!$S$5:$X$5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'D14'!$S$6:$X$6</c:f>
              <c:numCache>
                <c:formatCode>0%</c:formatCode>
                <c:ptCount val="6"/>
                <c:pt idx="0">
                  <c:v>0.13</c:v>
                </c:pt>
                <c:pt idx="1">
                  <c:v>0.1</c:v>
                </c:pt>
                <c:pt idx="2">
                  <c:v>0.06</c:v>
                </c:pt>
                <c:pt idx="3">
                  <c:v>0.05</c:v>
                </c:pt>
                <c:pt idx="4">
                  <c:v>0.06</c:v>
                </c:pt>
                <c:pt idx="5">
                  <c:v>3.9580757400324011E-2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B3-4301-AABB-5E90103A2019}"/>
            </c:ext>
          </c:extLst>
        </c:ser>
        <c:ser>
          <c:idx val="1"/>
          <c:order val="1"/>
          <c:tx>
            <c:strRef>
              <c:f>'D14'!$R$7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ED6F35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Lbl>
              <c:idx val="1"/>
              <c:layout>
                <c:manualLayout>
                  <c:x val="3.5762181493071078E-3"/>
                  <c:y val="-8.907682138368430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8DA-43CC-B95C-512F4B26B1A0}"/>
                </c:ext>
              </c:extLst>
            </c:dLbl>
            <c:dLbl>
              <c:idx val="2"/>
              <c:layout>
                <c:manualLayout>
                  <c:x val="3.576218149307107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8DA-43CC-B95C-512F4B26B1A0}"/>
                </c:ext>
              </c:extLst>
            </c:dLbl>
            <c:dLbl>
              <c:idx val="3"/>
              <c:layout>
                <c:manualLayout>
                  <c:x val="3.576218149307107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8DA-43CC-B95C-512F4B26B1A0}"/>
                </c:ext>
              </c:extLst>
            </c:dLbl>
            <c:dLbl>
              <c:idx val="4"/>
              <c:layout>
                <c:manualLayout>
                  <c:x val="3.576218149307091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8DA-43CC-B95C-512F4B26B1A0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152-4540-ABA6-848185F4BF9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'D14'!$S$5:$X$5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'D14'!$S$7:$X$7</c:f>
              <c:numCache>
                <c:formatCode>0%</c:formatCode>
                <c:ptCount val="6"/>
                <c:pt idx="0">
                  <c:v>7.0000000000000007E-2</c:v>
                </c:pt>
                <c:pt idx="1">
                  <c:v>0.02</c:v>
                </c:pt>
                <c:pt idx="2">
                  <c:v>0.02</c:v>
                </c:pt>
                <c:pt idx="3">
                  <c:v>0.02</c:v>
                </c:pt>
                <c:pt idx="4">
                  <c:v>0.03</c:v>
                </c:pt>
                <c:pt idx="5">
                  <c:v>1.1355601461863162E-2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2B3-4301-AABB-5E90103A2019}"/>
            </c:ext>
          </c:extLst>
        </c:ser>
        <c:ser>
          <c:idx val="2"/>
          <c:order val="2"/>
          <c:tx>
            <c:strRef>
              <c:f>'D14'!$R$8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FFA34E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Lbl>
              <c:idx val="1"/>
              <c:layout>
                <c:manualLayout>
                  <c:x val="7.1524362986141992E-3"/>
                  <c:y val="-8.907682138368430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873-4E8B-A51C-C50575CBC896}"/>
                </c:ext>
              </c:extLst>
            </c:dLbl>
            <c:dLbl>
              <c:idx val="2"/>
              <c:layout>
                <c:manualLayout>
                  <c:x val="3.576218149307091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8DA-43CC-B95C-512F4B26B1A0}"/>
                </c:ext>
              </c:extLst>
            </c:dLbl>
            <c:dLbl>
              <c:idx val="4"/>
              <c:layout>
                <c:manualLayout>
                  <c:x val="7.152436298614215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873-4E8B-A51C-C50575CBC896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A2B3-4301-AABB-5E90103A201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'D14'!$S$5:$X$5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'D14'!$S$8:$X$8</c:f>
              <c:numCache>
                <c:formatCode>0%</c:formatCode>
                <c:ptCount val="6"/>
                <c:pt idx="0">
                  <c:v>0.08</c:v>
                </c:pt>
                <c:pt idx="1">
                  <c:v>0.05</c:v>
                </c:pt>
                <c:pt idx="2">
                  <c:v>0.05</c:v>
                </c:pt>
                <c:pt idx="3">
                  <c:v>0.05</c:v>
                </c:pt>
                <c:pt idx="4">
                  <c:v>0.04</c:v>
                </c:pt>
                <c:pt idx="5">
                  <c:v>2.5323228335488925E-2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2B3-4301-AABB-5E90103A2019}"/>
            </c:ext>
          </c:extLst>
        </c:ser>
        <c:ser>
          <c:idx val="3"/>
          <c:order val="3"/>
          <c:tx>
            <c:strRef>
              <c:f>'D14'!$R$9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rgbClr val="FFCE94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'D14'!$S$5:$X$5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'D14'!$S$9:$X$9</c:f>
              <c:numCache>
                <c:formatCode>0%</c:formatCode>
                <c:ptCount val="6"/>
                <c:pt idx="0">
                  <c:v>0.08</c:v>
                </c:pt>
                <c:pt idx="1">
                  <c:v>0.05</c:v>
                </c:pt>
                <c:pt idx="2">
                  <c:v>0.06</c:v>
                </c:pt>
                <c:pt idx="3">
                  <c:v>0.05</c:v>
                </c:pt>
                <c:pt idx="4">
                  <c:v>7.0000000000000007E-2</c:v>
                </c:pt>
                <c:pt idx="5">
                  <c:v>3.3286586823857357E-2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2B3-4301-AABB-5E90103A2019}"/>
            </c:ext>
          </c:extLst>
        </c:ser>
        <c:ser>
          <c:idx val="4"/>
          <c:order val="4"/>
          <c:tx>
            <c:strRef>
              <c:f>'D14'!$R$10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rgbClr val="FFF2CC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'D14'!$S$5:$X$5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'D14'!$S$10:$X$10</c:f>
              <c:numCache>
                <c:formatCode>0%</c:formatCode>
                <c:ptCount val="6"/>
                <c:pt idx="0">
                  <c:v>0.09</c:v>
                </c:pt>
                <c:pt idx="1">
                  <c:v>0.05</c:v>
                </c:pt>
                <c:pt idx="2">
                  <c:v>7.0000000000000007E-2</c:v>
                </c:pt>
                <c:pt idx="3">
                  <c:v>0.06</c:v>
                </c:pt>
                <c:pt idx="4">
                  <c:v>0.08</c:v>
                </c:pt>
                <c:pt idx="5">
                  <c:v>6.5135245798976643E-2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2B3-4301-AABB-5E90103A2019}"/>
            </c:ext>
          </c:extLst>
        </c:ser>
        <c:ser>
          <c:idx val="5"/>
          <c:order val="5"/>
          <c:tx>
            <c:strRef>
              <c:f>'D14'!$R$11</c:f>
              <c:strCache>
                <c:ptCount val="1"/>
                <c:pt idx="0">
                  <c:v>[5]</c:v>
                </c:pt>
              </c:strCache>
            </c:strRef>
          </c:tx>
          <c:spPr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'D14'!$S$5:$X$5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'D14'!$S$11:$X$11</c:f>
              <c:numCache>
                <c:formatCode>0%</c:formatCode>
                <c:ptCount val="6"/>
                <c:pt idx="0">
                  <c:v>0.16</c:v>
                </c:pt>
                <c:pt idx="1">
                  <c:v>0.16</c:v>
                </c:pt>
                <c:pt idx="2">
                  <c:v>0.15</c:v>
                </c:pt>
                <c:pt idx="3">
                  <c:v>0.13</c:v>
                </c:pt>
                <c:pt idx="4">
                  <c:v>0.13</c:v>
                </c:pt>
                <c:pt idx="5">
                  <c:v>0.13358650896146068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2B3-4301-AABB-5E90103A2019}"/>
            </c:ext>
          </c:extLst>
        </c:ser>
        <c:ser>
          <c:idx val="6"/>
          <c:order val="6"/>
          <c:tx>
            <c:strRef>
              <c:f>'D14'!$R$12</c:f>
              <c:strCache>
                <c:ptCount val="1"/>
                <c:pt idx="0">
                  <c:v>6</c:v>
                </c:pt>
              </c:strCache>
            </c:strRef>
          </c:tx>
          <c:spPr>
            <a:solidFill>
              <a:srgbClr val="C4E6E7">
                <a:alpha val="50000"/>
              </a:srgb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'D14'!$S$5:$X$5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'D14'!$S$12:$X$12</c:f>
              <c:numCache>
                <c:formatCode>0%</c:formatCode>
                <c:ptCount val="6"/>
                <c:pt idx="0">
                  <c:v>0.08</c:v>
                </c:pt>
                <c:pt idx="1">
                  <c:v>7.0000000000000007E-2</c:v>
                </c:pt>
                <c:pt idx="2">
                  <c:v>0.08</c:v>
                </c:pt>
                <c:pt idx="3">
                  <c:v>0.09</c:v>
                </c:pt>
                <c:pt idx="4">
                  <c:v>0.12</c:v>
                </c:pt>
                <c:pt idx="5">
                  <c:v>0.14176694631949108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2B3-4301-AABB-5E90103A2019}"/>
            </c:ext>
          </c:extLst>
        </c:ser>
        <c:ser>
          <c:idx val="7"/>
          <c:order val="7"/>
          <c:tx>
            <c:strRef>
              <c:f>'D14'!$R$13</c:f>
              <c:strCache>
                <c:ptCount val="1"/>
                <c:pt idx="0">
                  <c:v>7</c:v>
                </c:pt>
              </c:strCache>
            </c:strRef>
          </c:tx>
          <c:spPr>
            <a:solidFill>
              <a:srgbClr val="C4E6E7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'D14'!$S$5:$X$5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'D14'!$S$13:$X$13</c:f>
              <c:numCache>
                <c:formatCode>0%</c:formatCode>
                <c:ptCount val="6"/>
                <c:pt idx="0">
                  <c:v>0.08</c:v>
                </c:pt>
                <c:pt idx="1">
                  <c:v>0.11</c:v>
                </c:pt>
                <c:pt idx="2">
                  <c:v>0.14000000000000001</c:v>
                </c:pt>
                <c:pt idx="3">
                  <c:v>0.11</c:v>
                </c:pt>
                <c:pt idx="4">
                  <c:v>0.15</c:v>
                </c:pt>
                <c:pt idx="5">
                  <c:v>0.14661300268707159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A2B3-4301-AABB-5E90103A2019}"/>
            </c:ext>
          </c:extLst>
        </c:ser>
        <c:ser>
          <c:idx val="8"/>
          <c:order val="8"/>
          <c:tx>
            <c:strRef>
              <c:f>'D14'!$R$14</c:f>
              <c:strCache>
                <c:ptCount val="1"/>
                <c:pt idx="0">
                  <c:v>8</c:v>
                </c:pt>
              </c:strCache>
            </c:strRef>
          </c:tx>
          <c:spPr>
            <a:solidFill>
              <a:srgbClr val="9DC8D1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'D14'!$S$5:$X$5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'D14'!$S$14:$X$14</c:f>
              <c:numCache>
                <c:formatCode>0%</c:formatCode>
                <c:ptCount val="6"/>
                <c:pt idx="0">
                  <c:v>0.1</c:v>
                </c:pt>
                <c:pt idx="1">
                  <c:v>0.12</c:v>
                </c:pt>
                <c:pt idx="2">
                  <c:v>0.15</c:v>
                </c:pt>
                <c:pt idx="3">
                  <c:v>0.15</c:v>
                </c:pt>
                <c:pt idx="4">
                  <c:v>0.14000000000000001</c:v>
                </c:pt>
                <c:pt idx="5">
                  <c:v>0.18701149384132704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2B3-4301-AABB-5E90103A2019}"/>
            </c:ext>
          </c:extLst>
        </c:ser>
        <c:ser>
          <c:idx val="9"/>
          <c:order val="9"/>
          <c:tx>
            <c:strRef>
              <c:f>'D14'!$R$15</c:f>
              <c:strCache>
                <c:ptCount val="1"/>
                <c:pt idx="0">
                  <c:v>9</c:v>
                </c:pt>
              </c:strCache>
            </c:strRef>
          </c:tx>
          <c:spPr>
            <a:solidFill>
              <a:srgbClr val="6A93A5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Lbl>
              <c:idx val="4"/>
              <c:layout>
                <c:manualLayout>
                  <c:x val="3.5762181493071078E-3"/>
                  <c:y val="2.42939592018344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8DA-43CC-B95C-512F4B26B1A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'D14'!$S$5:$X$5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'D14'!$S$15:$X$15</c:f>
              <c:numCache>
                <c:formatCode>0%</c:formatCode>
                <c:ptCount val="6"/>
                <c:pt idx="0">
                  <c:v>0.05</c:v>
                </c:pt>
                <c:pt idx="1">
                  <c:v>7.0000000000000007E-2</c:v>
                </c:pt>
                <c:pt idx="2">
                  <c:v>7.0000000000000007E-2</c:v>
                </c:pt>
                <c:pt idx="3">
                  <c:v>0.11</c:v>
                </c:pt>
                <c:pt idx="4">
                  <c:v>0.06</c:v>
                </c:pt>
                <c:pt idx="5">
                  <c:v>8.8569493446476119E-2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A2B3-4301-AABB-5E90103A2019}"/>
            </c:ext>
          </c:extLst>
        </c:ser>
        <c:ser>
          <c:idx val="10"/>
          <c:order val="10"/>
          <c:tx>
            <c:strRef>
              <c:f>'D14'!$R$16</c:f>
              <c:strCache>
                <c:ptCount val="1"/>
                <c:pt idx="0">
                  <c:v>Jashtëzakonisht shpejtë</c:v>
                </c:pt>
              </c:strCache>
            </c:strRef>
          </c:tx>
          <c:spPr>
            <a:solidFill>
              <a:srgbClr val="49687C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'D14'!$S$5:$X$5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'D14'!$S$16:$X$16</c:f>
              <c:numCache>
                <c:formatCode>0%</c:formatCode>
                <c:ptCount val="6"/>
                <c:pt idx="0">
                  <c:v>0.09</c:v>
                </c:pt>
                <c:pt idx="1">
                  <c:v>0.2</c:v>
                </c:pt>
                <c:pt idx="2">
                  <c:v>0.14000000000000001</c:v>
                </c:pt>
                <c:pt idx="3">
                  <c:v>0.18</c:v>
                </c:pt>
                <c:pt idx="4">
                  <c:v>0.12</c:v>
                </c:pt>
                <c:pt idx="5">
                  <c:v>0.12777113492366324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2B3-4301-AABB-5E90103A201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367283440"/>
        <c:axId val="367280200"/>
      </c:barChart>
      <c:catAx>
        <c:axId val="3672834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7280200"/>
        <c:crosses val="autoZero"/>
        <c:auto val="1"/>
        <c:lblAlgn val="ctr"/>
        <c:lblOffset val="100"/>
        <c:noMultiLvlLbl val="0"/>
      </c:catAx>
      <c:valAx>
        <c:axId val="367280200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367283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5.6942826268307878E-2"/>
          <c:y val="1.4576375521100643E-2"/>
          <c:w val="0.90935976543388042"/>
          <c:h val="4.540961815060991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6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sq-AL" sz="1260" b="0" i="0" u="none" strike="noStrike" kern="1200" spc="0" baseline="0" dirty="0">
                <a:solidFill>
                  <a:prstClr val="black"/>
                </a:solidFill>
                <a:latin typeface="Aptos" panose="020B0004020202020204" pitchFamily="34" charset="0"/>
              </a:rPr>
              <a:t>Vlerësimi mesatar</a:t>
            </a:r>
            <a:r>
              <a:rPr lang="en-US" sz="1260" b="0" i="0" u="none" strike="noStrike" kern="1200" spc="0" baseline="0" dirty="0">
                <a:solidFill>
                  <a:prstClr val="black"/>
                </a:solidFill>
                <a:latin typeface="Aptos" panose="020B0004020202020204" pitchFamily="34" charset="0"/>
              </a:rPr>
              <a:t> </a:t>
            </a:r>
          </a:p>
          <a:p>
            <a:pPr>
              <a:defRPr/>
            </a:pPr>
            <a:r>
              <a:rPr lang="en-US" sz="1260" b="0" i="0" u="none" strike="noStrike" kern="1200" spc="0" baseline="0" dirty="0">
                <a:solidFill>
                  <a:prstClr val="black"/>
                </a:solidFill>
                <a:latin typeface="Aptos" panose="020B0004020202020204" pitchFamily="34" charset="0"/>
              </a:rPr>
              <a:t>(</a:t>
            </a:r>
            <a:r>
              <a:rPr lang="sq-AL" sz="1260" b="0" i="0" u="none" strike="noStrike" kern="1200" spc="0" baseline="0" dirty="0">
                <a:solidFill>
                  <a:prstClr val="black"/>
                </a:solidFill>
                <a:latin typeface="Aptos" panose="020B0004020202020204" pitchFamily="34" charset="0"/>
              </a:rPr>
              <a:t>konvertuar në një shkallë nga 0 në 100</a:t>
            </a:r>
            <a:r>
              <a:rPr lang="en-US" sz="1260" b="0" i="0" u="none" strike="noStrike" kern="1200" spc="0" baseline="0" dirty="0">
                <a:solidFill>
                  <a:prstClr val="black"/>
                </a:solidFill>
                <a:latin typeface="Aptos" panose="020B0004020202020204" pitchFamily="34" charset="0"/>
              </a:rPr>
              <a:t>)</a:t>
            </a:r>
          </a:p>
        </c:rich>
      </c:tx>
      <c:layout>
        <c:manualLayout>
          <c:xMode val="edge"/>
          <c:yMode val="edge"/>
          <c:x val="0.3001812531051708"/>
          <c:y val="2.915275104220128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6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9693431299444689"/>
          <c:y val="0.14439455311802671"/>
          <c:w val="0.66448539437679488"/>
          <c:h val="0.777967408584550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'D14'!$AA$6</c:f>
              <c:strCache>
                <c:ptCount val="1"/>
                <c:pt idx="0">
                  <c:v>Very successful</c:v>
                </c:pt>
              </c:strCache>
            </c:strRef>
          </c:tx>
          <c:spPr>
            <a:solidFill>
              <a:srgbClr val="FFCE94"/>
            </a:solidFill>
            <a:ln>
              <a:solidFill>
                <a:srgbClr val="FFCE94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'D14'!$AB$5:$AG$5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'D14'!$AB$6:$AG$6</c:f>
              <c:numCache>
                <c:formatCode>General</c:formatCode>
                <c:ptCount val="6"/>
                <c:pt idx="0">
                  <c:v>48</c:v>
                </c:pt>
                <c:pt idx="1">
                  <c:v>60</c:v>
                </c:pt>
                <c:pt idx="2">
                  <c:v>62</c:v>
                </c:pt>
                <c:pt idx="3">
                  <c:v>64</c:v>
                </c:pt>
                <c:pt idx="4">
                  <c:v>59</c:v>
                </c:pt>
                <c:pt idx="5" formatCode="0">
                  <c:v>65.381567843195953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EF-45F0-86B8-692A7015389C}"/>
            </c:ext>
          </c:extLst>
        </c:ser>
        <c:ser>
          <c:idx val="1"/>
          <c:order val="1"/>
          <c:tx>
            <c:strRef>
              <c:f>'D14'!$AA$7</c:f>
              <c:strCache>
                <c:ptCount val="1"/>
                <c:pt idx="0">
                  <c:v>Very unsuccessful</c:v>
                </c:pt>
              </c:strCache>
            </c:strRef>
          </c:tx>
          <c:spPr>
            <a:noFill/>
            <a:ln>
              <a:solidFill>
                <a:srgbClr val="BFBFBF"/>
              </a:solidFill>
            </a:ln>
            <a:effectLst/>
          </c:spPr>
          <c:invertIfNegative val="0"/>
          <c:cat>
            <c:numRef>
              <c:f>'D14'!$AB$5:$AG$5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'D14'!$AB$7:$AG$7</c:f>
              <c:numCache>
                <c:formatCode>General</c:formatCode>
                <c:ptCount val="6"/>
                <c:pt idx="0">
                  <c:v>52</c:v>
                </c:pt>
                <c:pt idx="1">
                  <c:v>40</c:v>
                </c:pt>
                <c:pt idx="2">
                  <c:v>38</c:v>
                </c:pt>
                <c:pt idx="3">
                  <c:v>36</c:v>
                </c:pt>
                <c:pt idx="4">
                  <c:v>40.895795249999999</c:v>
                </c:pt>
                <c:pt idx="5" formatCode="0">
                  <c:v>34.618432156804047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1EF-45F0-86B8-692A701538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100"/>
        <c:axId val="680238856"/>
        <c:axId val="680239512"/>
      </c:barChart>
      <c:catAx>
        <c:axId val="680238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0239512"/>
        <c:crosses val="autoZero"/>
        <c:auto val="1"/>
        <c:lblAlgn val="ctr"/>
        <c:lblOffset val="100"/>
        <c:noMultiLvlLbl val="0"/>
      </c:catAx>
      <c:valAx>
        <c:axId val="680239512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ash"/>
              <a:round/>
            </a:ln>
            <a:effectLst/>
          </c:spPr>
        </c:majorGridlines>
        <c:numFmt formatCode="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0238856"/>
        <c:crosses val="autoZero"/>
        <c:crossBetween val="between"/>
        <c:majorUnit val="2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890595009596929E-2"/>
          <c:y val="2.7261462205700124E-2"/>
          <c:w val="0.82610606495685168"/>
          <c:h val="0.90856696816243698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'D15'!$R$6</c:f>
              <c:strCache>
                <c:ptCount val="1"/>
                <c:pt idx="0">
                  <c:v>Shumë rrallë</c:v>
                </c:pt>
              </c:strCache>
            </c:strRef>
          </c:tx>
          <c:spPr>
            <a:solidFill>
              <a:srgbClr val="FFA34E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'D15'!$S$5:$X$5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'D15'!$S$6:$X$6</c:f>
              <c:numCache>
                <c:formatCode>0%</c:formatCode>
                <c:ptCount val="6"/>
                <c:pt idx="0">
                  <c:v>0.18</c:v>
                </c:pt>
                <c:pt idx="1">
                  <c:v>0.13</c:v>
                </c:pt>
                <c:pt idx="2">
                  <c:v>0.08</c:v>
                </c:pt>
                <c:pt idx="3">
                  <c:v>0.06</c:v>
                </c:pt>
                <c:pt idx="4">
                  <c:v>0.09</c:v>
                </c:pt>
                <c:pt idx="5">
                  <c:v>4.5832049252615165E-2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463-4F41-9EF5-C2C293363874}"/>
            </c:ext>
          </c:extLst>
        </c:ser>
        <c:ser>
          <c:idx val="1"/>
          <c:order val="1"/>
          <c:tx>
            <c:strRef>
              <c:f>'D15'!$R$7</c:f>
              <c:strCache>
                <c:ptCount val="1"/>
                <c:pt idx="0">
                  <c:v>Rrallë</c:v>
                </c:pt>
              </c:strCache>
            </c:strRef>
          </c:tx>
          <c:spPr>
            <a:solidFill>
              <a:srgbClr val="FFCE94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'D15'!$S$5:$X$5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'D15'!$S$7:$X$7</c:f>
              <c:numCache>
                <c:formatCode>0%</c:formatCode>
                <c:ptCount val="6"/>
                <c:pt idx="0">
                  <c:v>0.5</c:v>
                </c:pt>
                <c:pt idx="1">
                  <c:v>0.33</c:v>
                </c:pt>
                <c:pt idx="2">
                  <c:v>0.32</c:v>
                </c:pt>
                <c:pt idx="3">
                  <c:v>0.27</c:v>
                </c:pt>
                <c:pt idx="4">
                  <c:v>0.32</c:v>
                </c:pt>
                <c:pt idx="5">
                  <c:v>0.25648855972410933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463-4F41-9EF5-C2C293363874}"/>
            </c:ext>
          </c:extLst>
        </c:ser>
        <c:ser>
          <c:idx val="2"/>
          <c:order val="2"/>
          <c:tx>
            <c:strRef>
              <c:f>'D15'!$R$8</c:f>
              <c:strCache>
                <c:ptCount val="1"/>
                <c:pt idx="0">
                  <c:v>Shpesh</c:v>
                </c:pt>
              </c:strCache>
            </c:strRef>
          </c:tx>
          <c:spPr>
            <a:solidFill>
              <a:srgbClr val="9DC8D1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'D15'!$S$5:$X$5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'D15'!$S$8:$X$8</c:f>
              <c:numCache>
                <c:formatCode>0%</c:formatCode>
                <c:ptCount val="6"/>
                <c:pt idx="0">
                  <c:v>0.24</c:v>
                </c:pt>
                <c:pt idx="1">
                  <c:v>0.39</c:v>
                </c:pt>
                <c:pt idx="2">
                  <c:v>0.48</c:v>
                </c:pt>
                <c:pt idx="3">
                  <c:v>0.56999999999999995</c:v>
                </c:pt>
                <c:pt idx="4">
                  <c:v>0.49</c:v>
                </c:pt>
                <c:pt idx="5">
                  <c:v>0.59721826070939477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463-4F41-9EF5-C2C293363874}"/>
            </c:ext>
          </c:extLst>
        </c:ser>
        <c:ser>
          <c:idx val="3"/>
          <c:order val="3"/>
          <c:tx>
            <c:strRef>
              <c:f>'D15'!$R$9</c:f>
              <c:strCache>
                <c:ptCount val="1"/>
                <c:pt idx="0">
                  <c:v>Shumë shpesh</c:v>
                </c:pt>
              </c:strCache>
            </c:strRef>
          </c:tx>
          <c:spPr>
            <a:solidFill>
              <a:srgbClr val="6A93A5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'D15'!$S$5:$X$5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'D15'!$S$9:$X$9</c:f>
              <c:numCache>
                <c:formatCode>0%</c:formatCode>
                <c:ptCount val="6"/>
                <c:pt idx="0">
                  <c:v>0.04</c:v>
                </c:pt>
                <c:pt idx="1">
                  <c:v>0.1</c:v>
                </c:pt>
                <c:pt idx="2">
                  <c:v>0.09</c:v>
                </c:pt>
                <c:pt idx="3">
                  <c:v>0.08</c:v>
                </c:pt>
                <c:pt idx="4">
                  <c:v>0.08</c:v>
                </c:pt>
                <c:pt idx="5">
                  <c:v>7.2707032503708732E-2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463-4F41-9EF5-C2C293363874}"/>
            </c:ext>
          </c:extLst>
        </c:ser>
        <c:ser>
          <c:idx val="4"/>
          <c:order val="4"/>
          <c:tx>
            <c:strRef>
              <c:f>'D15'!$R$10</c:f>
              <c:strCache>
                <c:ptCount val="1"/>
                <c:pt idx="0">
                  <c:v>Nuk e di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'D15'!$S$5:$X$5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'D15'!$S$10:$X$10</c:f>
              <c:numCache>
                <c:formatCode>0%</c:formatCode>
                <c:ptCount val="6"/>
                <c:pt idx="0">
                  <c:v>0.04</c:v>
                </c:pt>
                <c:pt idx="1">
                  <c:v>0.05</c:v>
                </c:pt>
                <c:pt idx="2">
                  <c:v>0.03</c:v>
                </c:pt>
                <c:pt idx="3">
                  <c:v>0.02</c:v>
                </c:pt>
                <c:pt idx="4">
                  <c:v>0.03</c:v>
                </c:pt>
                <c:pt idx="5">
                  <c:v>2.7754097810170943E-2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463-4F41-9EF5-C2C29336387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overlap val="100"/>
        <c:axId val="749321576"/>
        <c:axId val="752035264"/>
      </c:barChart>
      <c:catAx>
        <c:axId val="749321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52035264"/>
        <c:crosses val="autoZero"/>
        <c:auto val="1"/>
        <c:lblAlgn val="ctr"/>
        <c:lblOffset val="100"/>
        <c:noMultiLvlLbl val="0"/>
      </c:catAx>
      <c:valAx>
        <c:axId val="752035264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7493215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6142276361328163"/>
          <c:y val="0.23271127430503413"/>
          <c:w val="0.12936418456330193"/>
          <c:h val="0.5489950279100547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578466985164328"/>
          <c:y val="3.3713646133308704E-2"/>
          <c:w val="0.63733068830238426"/>
          <c:h val="0.91924440043447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ED6F3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'$Cplus'!$R$5:$R$10</c:f>
              <c:strCache>
                <c:ptCount val="6"/>
                <c:pt idx="0">
                  <c:v>Aksidenti automobilistik</c:v>
                </c:pt>
                <c:pt idx="1">
                  <c:v>Vjedhjeje</c:v>
                </c:pt>
                <c:pt idx="2">
                  <c:v>Mashtrimi</c:v>
                </c:pt>
                <c:pt idx="3">
                  <c:v>Ngacmimi (ndjekje te përsëritura, vizita te paftuara, telefonata/mesazhe kercenuese etj.)</c:v>
                </c:pt>
                <c:pt idx="4">
                  <c:v>Dëmtimi me dashje / të qëllimshëm ndaj pronës tuaj </c:v>
                </c:pt>
                <c:pt idx="5">
                  <c:v>Sulmi fizik</c:v>
                </c:pt>
              </c:strCache>
            </c:strRef>
          </c:cat>
          <c:val>
            <c:numRef>
              <c:f>'$Cplus'!$S$5:$S$10</c:f>
              <c:numCache>
                <c:formatCode>###0%</c:formatCode>
                <c:ptCount val="6"/>
                <c:pt idx="0">
                  <c:v>0.34839864320759245</c:v>
                </c:pt>
                <c:pt idx="1">
                  <c:v>0.27085109325751394</c:v>
                </c:pt>
                <c:pt idx="2">
                  <c:v>0.20029012494082898</c:v>
                </c:pt>
                <c:pt idx="3">
                  <c:v>0.15412889070003075</c:v>
                </c:pt>
                <c:pt idx="4">
                  <c:v>0.14207089871254769</c:v>
                </c:pt>
                <c:pt idx="5">
                  <c:v>2.3351523737146555E-2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21-4F6A-8CDC-DCA95F9B419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690591296"/>
        <c:axId val="690591656"/>
      </c:barChart>
      <c:catAx>
        <c:axId val="69059129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0591656"/>
        <c:crosses val="autoZero"/>
        <c:auto val="1"/>
        <c:lblAlgn val="ctr"/>
        <c:lblOffset val="100"/>
        <c:noMultiLvlLbl val="0"/>
      </c:catAx>
      <c:valAx>
        <c:axId val="690591656"/>
        <c:scaling>
          <c:orientation val="minMax"/>
        </c:scaling>
        <c:delete val="1"/>
        <c:axPos val="t"/>
        <c:numFmt formatCode="###0%" sourceLinked="1"/>
        <c:majorTickMark val="out"/>
        <c:minorTickMark val="none"/>
        <c:tickLblPos val="nextTo"/>
        <c:crossAx val="690591296"/>
        <c:crosses val="autoZero"/>
        <c:crossBetween val="between"/>
        <c:majorUnit val="1"/>
        <c:minorUnit val="0.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890595009596929E-2"/>
          <c:y val="2.773002822627068E-2"/>
          <c:w val="0.81382199585896309"/>
          <c:h val="0.90699543059950061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'D16'!$R$6</c:f>
              <c:strCache>
                <c:ptCount val="1"/>
                <c:pt idx="0">
                  <c:v>Shumë rrallë</c:v>
                </c:pt>
              </c:strCache>
            </c:strRef>
          </c:tx>
          <c:spPr>
            <a:solidFill>
              <a:srgbClr val="FFA34E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'D16'!$S$5:$X$5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'D16'!$S$6:$X$6</c:f>
              <c:numCache>
                <c:formatCode>0%</c:formatCode>
                <c:ptCount val="6"/>
                <c:pt idx="0">
                  <c:v>0.17</c:v>
                </c:pt>
                <c:pt idx="1">
                  <c:v>0.11</c:v>
                </c:pt>
                <c:pt idx="2">
                  <c:v>0.08</c:v>
                </c:pt>
                <c:pt idx="3">
                  <c:v>0.06</c:v>
                </c:pt>
                <c:pt idx="4">
                  <c:v>7.0000000000000007E-2</c:v>
                </c:pt>
                <c:pt idx="5" formatCode="###0%">
                  <c:v>4.8246197913800762E-2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8A-4819-A617-8E95EBC3297F}"/>
            </c:ext>
          </c:extLst>
        </c:ser>
        <c:ser>
          <c:idx val="1"/>
          <c:order val="1"/>
          <c:tx>
            <c:strRef>
              <c:f>'D16'!$R$7</c:f>
              <c:strCache>
                <c:ptCount val="1"/>
                <c:pt idx="0">
                  <c:v>Rrallë</c:v>
                </c:pt>
              </c:strCache>
            </c:strRef>
          </c:tx>
          <c:spPr>
            <a:solidFill>
              <a:srgbClr val="FFCE94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'D16'!$S$5:$X$5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'D16'!$S$7:$X$7</c:f>
              <c:numCache>
                <c:formatCode>0%</c:formatCode>
                <c:ptCount val="6"/>
                <c:pt idx="0">
                  <c:v>0.48</c:v>
                </c:pt>
                <c:pt idx="1">
                  <c:v>0.34</c:v>
                </c:pt>
                <c:pt idx="2">
                  <c:v>0.36</c:v>
                </c:pt>
                <c:pt idx="3">
                  <c:v>0.31</c:v>
                </c:pt>
                <c:pt idx="4">
                  <c:v>0.36</c:v>
                </c:pt>
                <c:pt idx="5">
                  <c:v>0.30424201815176233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18A-4819-A617-8E95EBC3297F}"/>
            </c:ext>
          </c:extLst>
        </c:ser>
        <c:ser>
          <c:idx val="2"/>
          <c:order val="2"/>
          <c:tx>
            <c:strRef>
              <c:f>'D16'!$R$8</c:f>
              <c:strCache>
                <c:ptCount val="1"/>
                <c:pt idx="0">
                  <c:v>Shpesh</c:v>
                </c:pt>
              </c:strCache>
            </c:strRef>
          </c:tx>
          <c:spPr>
            <a:solidFill>
              <a:srgbClr val="9DC8D1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'D16'!$S$5:$X$5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'D16'!$S$8:$X$8</c:f>
              <c:numCache>
                <c:formatCode>0%</c:formatCode>
                <c:ptCount val="6"/>
                <c:pt idx="0">
                  <c:v>0.26</c:v>
                </c:pt>
                <c:pt idx="1">
                  <c:v>0.39</c:v>
                </c:pt>
                <c:pt idx="2">
                  <c:v>0.44</c:v>
                </c:pt>
                <c:pt idx="3">
                  <c:v>0.51</c:v>
                </c:pt>
                <c:pt idx="4">
                  <c:v>0.45</c:v>
                </c:pt>
                <c:pt idx="5" formatCode="###0%">
                  <c:v>0.54501925516402183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18A-4819-A617-8E95EBC3297F}"/>
            </c:ext>
          </c:extLst>
        </c:ser>
        <c:ser>
          <c:idx val="3"/>
          <c:order val="3"/>
          <c:tx>
            <c:strRef>
              <c:f>'D16'!$R$9</c:f>
              <c:strCache>
                <c:ptCount val="1"/>
                <c:pt idx="0">
                  <c:v>Shumë shpesh</c:v>
                </c:pt>
              </c:strCache>
            </c:strRef>
          </c:tx>
          <c:spPr>
            <a:solidFill>
              <a:srgbClr val="6A93A5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'D16'!$S$5:$X$5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'D16'!$S$9:$X$9</c:f>
              <c:numCache>
                <c:formatCode>0%</c:formatCode>
                <c:ptCount val="6"/>
                <c:pt idx="0">
                  <c:v>0.03</c:v>
                </c:pt>
                <c:pt idx="1">
                  <c:v>0.08</c:v>
                </c:pt>
                <c:pt idx="2">
                  <c:v>0.08</c:v>
                </c:pt>
                <c:pt idx="3">
                  <c:v>0.09</c:v>
                </c:pt>
                <c:pt idx="4">
                  <c:v>0.06</c:v>
                </c:pt>
                <c:pt idx="5" formatCode="###0%">
                  <c:v>6.4316852450341036E-2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18A-4819-A617-8E95EBC3297F}"/>
            </c:ext>
          </c:extLst>
        </c:ser>
        <c:ser>
          <c:idx val="4"/>
          <c:order val="4"/>
          <c:tx>
            <c:strRef>
              <c:f>'D16'!$R$10</c:f>
              <c:strCache>
                <c:ptCount val="1"/>
                <c:pt idx="0">
                  <c:v>Nuk e di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'D16'!$S$5:$X$5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'D16'!$S$10:$X$10</c:f>
              <c:numCache>
                <c:formatCode>0%</c:formatCode>
                <c:ptCount val="6"/>
                <c:pt idx="0">
                  <c:v>0.06</c:v>
                </c:pt>
                <c:pt idx="1">
                  <c:v>7.0000000000000007E-2</c:v>
                </c:pt>
                <c:pt idx="2">
                  <c:v>0.04</c:v>
                </c:pt>
                <c:pt idx="3">
                  <c:v>0.03</c:v>
                </c:pt>
                <c:pt idx="4">
                  <c:v>0.05</c:v>
                </c:pt>
                <c:pt idx="5" formatCode="###0%">
                  <c:v>3.817567632007339E-2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18A-4819-A617-8E95EBC3297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overlap val="100"/>
        <c:axId val="433939496"/>
        <c:axId val="433939856"/>
      </c:barChart>
      <c:catAx>
        <c:axId val="433939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3939856"/>
        <c:crosses val="autoZero"/>
        <c:auto val="1"/>
        <c:lblAlgn val="ctr"/>
        <c:lblOffset val="100"/>
        <c:noMultiLvlLbl val="0"/>
      </c:catAx>
      <c:valAx>
        <c:axId val="433939856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433939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6142276361328152"/>
          <c:y val="0.22557776932158577"/>
          <c:w val="0.12936418456330195"/>
          <c:h val="0.5314960629921260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890595009596929E-2"/>
          <c:y val="2.8088091654438863E-2"/>
          <c:w val="0.72079643897355616"/>
          <c:h val="0.9126759929049922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'D17'!$R$6</c:f>
              <c:strCache>
                <c:ptCount val="1"/>
                <c:pt idx="0">
                  <c:v>Shumë rrallë</c:v>
                </c:pt>
              </c:strCache>
            </c:strRef>
          </c:tx>
          <c:spPr>
            <a:solidFill>
              <a:srgbClr val="FFA34E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'D17'!$S$5:$X$5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'D17'!$S$6:$X$6</c:f>
              <c:numCache>
                <c:formatCode>0%</c:formatCode>
                <c:ptCount val="6"/>
                <c:pt idx="0">
                  <c:v>0.19</c:v>
                </c:pt>
                <c:pt idx="1">
                  <c:v>0.12</c:v>
                </c:pt>
                <c:pt idx="2">
                  <c:v>0.13</c:v>
                </c:pt>
                <c:pt idx="3">
                  <c:v>0.1</c:v>
                </c:pt>
                <c:pt idx="4">
                  <c:v>0.1</c:v>
                </c:pt>
                <c:pt idx="5" formatCode="###0%">
                  <c:v>6.4841748626059001E-2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57-435E-B67E-0798D098909E}"/>
            </c:ext>
          </c:extLst>
        </c:ser>
        <c:ser>
          <c:idx val="1"/>
          <c:order val="1"/>
          <c:tx>
            <c:strRef>
              <c:f>'D17'!$R$7</c:f>
              <c:strCache>
                <c:ptCount val="1"/>
                <c:pt idx="0">
                  <c:v>Rrallë</c:v>
                </c:pt>
              </c:strCache>
            </c:strRef>
          </c:tx>
          <c:spPr>
            <a:solidFill>
              <a:srgbClr val="FFCE94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'D17'!$S$5:$X$5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'D17'!$S$7:$X$7</c:f>
              <c:numCache>
                <c:formatCode>0%</c:formatCode>
                <c:ptCount val="6"/>
                <c:pt idx="0">
                  <c:v>0.43</c:v>
                </c:pt>
                <c:pt idx="1">
                  <c:v>0.28999999999999998</c:v>
                </c:pt>
                <c:pt idx="2">
                  <c:v>0.31</c:v>
                </c:pt>
                <c:pt idx="3">
                  <c:v>0.28000000000000003</c:v>
                </c:pt>
                <c:pt idx="4">
                  <c:v>0.33</c:v>
                </c:pt>
                <c:pt idx="5" formatCode="###0%">
                  <c:v>0.2399854120164514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857-435E-B67E-0798D098909E}"/>
            </c:ext>
          </c:extLst>
        </c:ser>
        <c:ser>
          <c:idx val="2"/>
          <c:order val="2"/>
          <c:tx>
            <c:strRef>
              <c:f>'D17'!$R$8</c:f>
              <c:strCache>
                <c:ptCount val="1"/>
                <c:pt idx="0">
                  <c:v>Shpesh</c:v>
                </c:pt>
              </c:strCache>
            </c:strRef>
          </c:tx>
          <c:spPr>
            <a:solidFill>
              <a:srgbClr val="9DC8D1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'D17'!$S$5:$X$5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'D17'!$S$8:$X$8</c:f>
              <c:numCache>
                <c:formatCode>0%</c:formatCode>
                <c:ptCount val="6"/>
                <c:pt idx="0">
                  <c:v>0.21</c:v>
                </c:pt>
                <c:pt idx="1">
                  <c:v>0.31</c:v>
                </c:pt>
                <c:pt idx="2">
                  <c:v>0.4</c:v>
                </c:pt>
                <c:pt idx="3">
                  <c:v>0.45</c:v>
                </c:pt>
                <c:pt idx="4">
                  <c:v>0.37</c:v>
                </c:pt>
                <c:pt idx="5" formatCode="###0%">
                  <c:v>0.44218321968070279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857-435E-B67E-0798D098909E}"/>
            </c:ext>
          </c:extLst>
        </c:ser>
        <c:ser>
          <c:idx val="3"/>
          <c:order val="3"/>
          <c:tx>
            <c:strRef>
              <c:f>'D17'!$R$9</c:f>
              <c:strCache>
                <c:ptCount val="1"/>
                <c:pt idx="0">
                  <c:v>Shumë shpesh</c:v>
                </c:pt>
              </c:strCache>
            </c:strRef>
          </c:tx>
          <c:spPr>
            <a:solidFill>
              <a:srgbClr val="6A93A5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'D17'!$S$5:$X$5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'D17'!$S$9:$X$9</c:f>
              <c:numCache>
                <c:formatCode>0%</c:formatCode>
                <c:ptCount val="6"/>
                <c:pt idx="0">
                  <c:v>0.03</c:v>
                </c:pt>
                <c:pt idx="1">
                  <c:v>0.09</c:v>
                </c:pt>
                <c:pt idx="2">
                  <c:v>7.0000000000000007E-2</c:v>
                </c:pt>
                <c:pt idx="3">
                  <c:v>0.08</c:v>
                </c:pt>
                <c:pt idx="4">
                  <c:v>0.06</c:v>
                </c:pt>
                <c:pt idx="5" formatCode="###0%">
                  <c:v>5.6141841977260604E-2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857-435E-B67E-0798D098909E}"/>
            </c:ext>
          </c:extLst>
        </c:ser>
        <c:ser>
          <c:idx val="4"/>
          <c:order val="4"/>
          <c:tx>
            <c:strRef>
              <c:f>'D17'!$R$10</c:f>
              <c:strCache>
                <c:ptCount val="1"/>
                <c:pt idx="0">
                  <c:v>Askush nuk i kërkon policisë për të shpjeguar vendimet dhe veprimet e tyre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'D17'!$S$5:$X$5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'D17'!$S$10:$X$10</c:f>
              <c:numCache>
                <c:formatCode>0%</c:formatCode>
                <c:ptCount val="6"/>
                <c:pt idx="0">
                  <c:v>7.0000000000000007E-2</c:v>
                </c:pt>
                <c:pt idx="1">
                  <c:v>0.11</c:v>
                </c:pt>
                <c:pt idx="2">
                  <c:v>0.05</c:v>
                </c:pt>
                <c:pt idx="3">
                  <c:v>7.0000000000000007E-2</c:v>
                </c:pt>
                <c:pt idx="4">
                  <c:v>0.1</c:v>
                </c:pt>
                <c:pt idx="5" formatCode="###0%">
                  <c:v>0.15249390704982599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857-435E-B67E-0798D098909E}"/>
            </c:ext>
          </c:extLst>
        </c:ser>
        <c:ser>
          <c:idx val="5"/>
          <c:order val="5"/>
          <c:tx>
            <c:strRef>
              <c:f>'D17'!$R$11</c:f>
              <c:strCache>
                <c:ptCount val="1"/>
                <c:pt idx="0">
                  <c:v>DK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'D17'!$S$5:$X$5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'D17'!$S$11:$X$11</c:f>
              <c:numCache>
                <c:formatCode>0%</c:formatCode>
                <c:ptCount val="6"/>
                <c:pt idx="0">
                  <c:v>0.08</c:v>
                </c:pt>
                <c:pt idx="1">
                  <c:v>0.09</c:v>
                </c:pt>
                <c:pt idx="2">
                  <c:v>0.05</c:v>
                </c:pt>
                <c:pt idx="3">
                  <c:v>0.03</c:v>
                </c:pt>
                <c:pt idx="4">
                  <c:v>0.04</c:v>
                </c:pt>
                <c:pt idx="5" formatCode="###0%">
                  <c:v>4.435387064970011E-2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857-435E-B67E-0798D098909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749227632"/>
        <c:axId val="749227992"/>
      </c:barChart>
      <c:catAx>
        <c:axId val="7492276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9227992"/>
        <c:crosses val="autoZero"/>
        <c:auto val="1"/>
        <c:lblAlgn val="ctr"/>
        <c:lblOffset val="100"/>
        <c:noMultiLvlLbl val="0"/>
      </c:catAx>
      <c:valAx>
        <c:axId val="749227992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7492276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6670119475354914"/>
          <c:y val="0.10772336064667352"/>
          <c:w val="0.23203062060347124"/>
          <c:h val="0.7922136673396817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6325471050584478E-2"/>
          <c:y val="0.13772666311758067"/>
          <c:w val="0.91400532912822641"/>
          <c:h val="0.83554998176040152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'D18'!$R$6</c:f>
              <c:strCache>
                <c:ptCount val="1"/>
                <c:pt idx="0">
                  <c:v>Aspak detyra ime</c:v>
                </c:pt>
              </c:strCache>
            </c:strRef>
          </c:tx>
          <c:spPr>
            <a:solidFill>
              <a:srgbClr val="C64114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'D18'!$S$5:$X$5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'D18'!$S$6:$X$6</c:f>
              <c:numCache>
                <c:formatCode>0%</c:formatCode>
                <c:ptCount val="6"/>
                <c:pt idx="0">
                  <c:v>0.19</c:v>
                </c:pt>
                <c:pt idx="1">
                  <c:v>0.12</c:v>
                </c:pt>
                <c:pt idx="2">
                  <c:v>0.13</c:v>
                </c:pt>
                <c:pt idx="3">
                  <c:v>0.06</c:v>
                </c:pt>
                <c:pt idx="4">
                  <c:v>0.13</c:v>
                </c:pt>
                <c:pt idx="5">
                  <c:v>6.3314987452794791E-2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B3-4301-AABB-5E90103A2019}"/>
            </c:ext>
          </c:extLst>
        </c:ser>
        <c:ser>
          <c:idx val="1"/>
          <c:order val="1"/>
          <c:tx>
            <c:strRef>
              <c:f>'D18'!$R$7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ED6F35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Lbl>
              <c:idx val="1"/>
              <c:layout>
                <c:manualLayout>
                  <c:x val="3.5762181493071078E-3"/>
                  <c:y val="-8.907682138368430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8DA-43CC-B95C-512F4B26B1A0}"/>
                </c:ext>
              </c:extLst>
            </c:dLbl>
            <c:dLbl>
              <c:idx val="2"/>
              <c:layout>
                <c:manualLayout>
                  <c:x val="3.576218149307107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8DA-43CC-B95C-512F4B26B1A0}"/>
                </c:ext>
              </c:extLst>
            </c:dLbl>
            <c:dLbl>
              <c:idx val="3"/>
              <c:layout>
                <c:manualLayout>
                  <c:x val="3.576218149307107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8DA-43CC-B95C-512F4B26B1A0}"/>
                </c:ext>
              </c:extLst>
            </c:dLbl>
            <c:dLbl>
              <c:idx val="4"/>
              <c:layout>
                <c:manualLayout>
                  <c:x val="3.576218149307091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8DA-43CC-B95C-512F4B26B1A0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152-4540-ABA6-848185F4BF9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'D18'!$S$5:$X$5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'D18'!$S$7:$X$7</c:f>
              <c:numCache>
                <c:formatCode>0%</c:formatCode>
                <c:ptCount val="6"/>
                <c:pt idx="0">
                  <c:v>0.06</c:v>
                </c:pt>
                <c:pt idx="1">
                  <c:v>0.01</c:v>
                </c:pt>
                <c:pt idx="2">
                  <c:v>0.03</c:v>
                </c:pt>
                <c:pt idx="3">
                  <c:v>0.01</c:v>
                </c:pt>
                <c:pt idx="4">
                  <c:v>0.01</c:v>
                </c:pt>
                <c:pt idx="5">
                  <c:v>1.3577449413128757E-2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2B3-4301-AABB-5E90103A2019}"/>
            </c:ext>
          </c:extLst>
        </c:ser>
        <c:ser>
          <c:idx val="2"/>
          <c:order val="2"/>
          <c:tx>
            <c:strRef>
              <c:f>'D18'!$R$8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FFA34E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873-4E8B-A51C-C50575CBC896}"/>
                </c:ext>
              </c:extLst>
            </c:dLbl>
            <c:dLbl>
              <c:idx val="2"/>
              <c:layout>
                <c:manualLayout>
                  <c:x val="3.576218149307091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8DA-43CC-B95C-512F4B26B1A0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CEE-4C84-8208-0875B5AA7FEF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873-4E8B-A51C-C50575CBC896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A2B3-4301-AABB-5E90103A201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'D18'!$S$5:$X$5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'D18'!$S$8:$X$8</c:f>
              <c:numCache>
                <c:formatCode>0%</c:formatCode>
                <c:ptCount val="6"/>
                <c:pt idx="0">
                  <c:v>0.06</c:v>
                </c:pt>
                <c:pt idx="1">
                  <c:v>0.02</c:v>
                </c:pt>
                <c:pt idx="2">
                  <c:v>0.04</c:v>
                </c:pt>
                <c:pt idx="3">
                  <c:v>0.02</c:v>
                </c:pt>
                <c:pt idx="4">
                  <c:v>0.02</c:v>
                </c:pt>
                <c:pt idx="5">
                  <c:v>2.0981118537786836E-2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2B3-4301-AABB-5E90103A2019}"/>
            </c:ext>
          </c:extLst>
        </c:ser>
        <c:ser>
          <c:idx val="3"/>
          <c:order val="3"/>
          <c:tx>
            <c:strRef>
              <c:f>'D18'!$R$9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rgbClr val="FFCE94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'D18'!$S$5:$X$5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'D18'!$S$9:$X$9</c:f>
              <c:numCache>
                <c:formatCode>0%</c:formatCode>
                <c:ptCount val="6"/>
                <c:pt idx="0">
                  <c:v>7.0000000000000007E-2</c:v>
                </c:pt>
                <c:pt idx="1">
                  <c:v>0.03</c:v>
                </c:pt>
                <c:pt idx="2">
                  <c:v>0.05</c:v>
                </c:pt>
                <c:pt idx="3">
                  <c:v>0.02</c:v>
                </c:pt>
                <c:pt idx="4">
                  <c:v>0.05</c:v>
                </c:pt>
                <c:pt idx="5">
                  <c:v>5.0676901465120848E-2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2B3-4301-AABB-5E90103A2019}"/>
            </c:ext>
          </c:extLst>
        </c:ser>
        <c:ser>
          <c:idx val="4"/>
          <c:order val="4"/>
          <c:tx>
            <c:strRef>
              <c:f>'D18'!$R$10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rgbClr val="FFF2CC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'D18'!$S$5:$X$5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'D18'!$S$10:$X$10</c:f>
              <c:numCache>
                <c:formatCode>0%</c:formatCode>
                <c:ptCount val="6"/>
                <c:pt idx="0">
                  <c:v>7.0000000000000007E-2</c:v>
                </c:pt>
                <c:pt idx="1">
                  <c:v>0.03</c:v>
                </c:pt>
                <c:pt idx="2">
                  <c:v>0.06</c:v>
                </c:pt>
                <c:pt idx="3">
                  <c:v>0.04</c:v>
                </c:pt>
                <c:pt idx="4">
                  <c:v>0.04</c:v>
                </c:pt>
                <c:pt idx="5">
                  <c:v>6.763730989455588E-2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2B3-4301-AABB-5E90103A2019}"/>
            </c:ext>
          </c:extLst>
        </c:ser>
        <c:ser>
          <c:idx val="5"/>
          <c:order val="5"/>
          <c:tx>
            <c:strRef>
              <c:f>'D18'!$R$11</c:f>
              <c:strCache>
                <c:ptCount val="1"/>
                <c:pt idx="0">
                  <c:v>[5]</c:v>
                </c:pt>
              </c:strCache>
            </c:strRef>
          </c:tx>
          <c:spPr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'D18'!$S$5:$X$5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'D18'!$S$11:$X$11</c:f>
              <c:numCache>
                <c:formatCode>0%</c:formatCode>
                <c:ptCount val="6"/>
                <c:pt idx="0">
                  <c:v>0.15</c:v>
                </c:pt>
                <c:pt idx="1">
                  <c:v>0.17</c:v>
                </c:pt>
                <c:pt idx="2">
                  <c:v>0.14000000000000001</c:v>
                </c:pt>
                <c:pt idx="3">
                  <c:v>0.13</c:v>
                </c:pt>
                <c:pt idx="4">
                  <c:v>0.14000000000000001</c:v>
                </c:pt>
                <c:pt idx="5">
                  <c:v>0.17048894111824431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2B3-4301-AABB-5E90103A2019}"/>
            </c:ext>
          </c:extLst>
        </c:ser>
        <c:ser>
          <c:idx val="6"/>
          <c:order val="6"/>
          <c:tx>
            <c:strRef>
              <c:f>'D18'!$R$12</c:f>
              <c:strCache>
                <c:ptCount val="1"/>
                <c:pt idx="0">
                  <c:v>6</c:v>
                </c:pt>
              </c:strCache>
            </c:strRef>
          </c:tx>
          <c:spPr>
            <a:solidFill>
              <a:srgbClr val="C4E6E7">
                <a:alpha val="50000"/>
              </a:srgb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'D18'!$S$5:$X$5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'D18'!$S$12:$X$12</c:f>
              <c:numCache>
                <c:formatCode>0%</c:formatCode>
                <c:ptCount val="6"/>
                <c:pt idx="0">
                  <c:v>7.0000000000000007E-2</c:v>
                </c:pt>
                <c:pt idx="1">
                  <c:v>0.05</c:v>
                </c:pt>
                <c:pt idx="2">
                  <c:v>7.0000000000000007E-2</c:v>
                </c:pt>
                <c:pt idx="3">
                  <c:v>0.11</c:v>
                </c:pt>
                <c:pt idx="4">
                  <c:v>0.1</c:v>
                </c:pt>
                <c:pt idx="5">
                  <c:v>0.10072848500385999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2B3-4301-AABB-5E90103A2019}"/>
            </c:ext>
          </c:extLst>
        </c:ser>
        <c:ser>
          <c:idx val="7"/>
          <c:order val="7"/>
          <c:tx>
            <c:strRef>
              <c:f>'D18'!$R$13</c:f>
              <c:strCache>
                <c:ptCount val="1"/>
                <c:pt idx="0">
                  <c:v>7</c:v>
                </c:pt>
              </c:strCache>
            </c:strRef>
          </c:tx>
          <c:spPr>
            <a:solidFill>
              <a:srgbClr val="C4E6E7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'D18'!$S$5:$X$5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'D18'!$S$13:$X$13</c:f>
              <c:numCache>
                <c:formatCode>0%</c:formatCode>
                <c:ptCount val="6"/>
                <c:pt idx="0">
                  <c:v>0.09</c:v>
                </c:pt>
                <c:pt idx="1">
                  <c:v>0.08</c:v>
                </c:pt>
                <c:pt idx="2">
                  <c:v>0.12</c:v>
                </c:pt>
                <c:pt idx="3">
                  <c:v>0.13</c:v>
                </c:pt>
                <c:pt idx="4">
                  <c:v>0.14000000000000001</c:v>
                </c:pt>
                <c:pt idx="5">
                  <c:v>0.14858398361768316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A2B3-4301-AABB-5E90103A2019}"/>
            </c:ext>
          </c:extLst>
        </c:ser>
        <c:ser>
          <c:idx val="8"/>
          <c:order val="8"/>
          <c:tx>
            <c:strRef>
              <c:f>'D18'!$R$14</c:f>
              <c:strCache>
                <c:ptCount val="1"/>
                <c:pt idx="0">
                  <c:v>8</c:v>
                </c:pt>
              </c:strCache>
            </c:strRef>
          </c:tx>
          <c:spPr>
            <a:solidFill>
              <a:srgbClr val="9DC8D1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'D18'!$S$5:$X$5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'D18'!$S$14:$X$14</c:f>
              <c:numCache>
                <c:formatCode>0%</c:formatCode>
                <c:ptCount val="6"/>
                <c:pt idx="0">
                  <c:v>0.08</c:v>
                </c:pt>
                <c:pt idx="1">
                  <c:v>0.11</c:v>
                </c:pt>
                <c:pt idx="2">
                  <c:v>0.11</c:v>
                </c:pt>
                <c:pt idx="3">
                  <c:v>0.13</c:v>
                </c:pt>
                <c:pt idx="4">
                  <c:v>0.11</c:v>
                </c:pt>
                <c:pt idx="5">
                  <c:v>0.13339912882679572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2B3-4301-AABB-5E90103A2019}"/>
            </c:ext>
          </c:extLst>
        </c:ser>
        <c:ser>
          <c:idx val="9"/>
          <c:order val="9"/>
          <c:tx>
            <c:strRef>
              <c:f>'D18'!$R$15</c:f>
              <c:strCache>
                <c:ptCount val="1"/>
                <c:pt idx="0">
                  <c:v>9</c:v>
                </c:pt>
              </c:strCache>
            </c:strRef>
          </c:tx>
          <c:spPr>
            <a:solidFill>
              <a:srgbClr val="6A93A5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Lbl>
              <c:idx val="4"/>
              <c:layout>
                <c:manualLayout>
                  <c:x val="3.5762181493071078E-3"/>
                  <c:y val="2.42939592018344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8DA-43CC-B95C-512F4B26B1A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'D18'!$S$5:$X$5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'D18'!$S$15:$X$15</c:f>
              <c:numCache>
                <c:formatCode>0%</c:formatCode>
                <c:ptCount val="6"/>
                <c:pt idx="0">
                  <c:v>0.05</c:v>
                </c:pt>
                <c:pt idx="1">
                  <c:v>0.05</c:v>
                </c:pt>
                <c:pt idx="2">
                  <c:v>0.05</c:v>
                </c:pt>
                <c:pt idx="3">
                  <c:v>0.08</c:v>
                </c:pt>
                <c:pt idx="4">
                  <c:v>0.05</c:v>
                </c:pt>
                <c:pt idx="5">
                  <c:v>6.2776985350317518E-2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A2B3-4301-AABB-5E90103A2019}"/>
            </c:ext>
          </c:extLst>
        </c:ser>
        <c:ser>
          <c:idx val="10"/>
          <c:order val="10"/>
          <c:tx>
            <c:strRef>
              <c:f>'D18'!$R$16</c:f>
              <c:strCache>
                <c:ptCount val="1"/>
                <c:pt idx="0">
                  <c:v>Plotësisht detyra ime</c:v>
                </c:pt>
              </c:strCache>
            </c:strRef>
          </c:tx>
          <c:spPr>
            <a:solidFill>
              <a:srgbClr val="49687C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'D18'!$S$5:$X$5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'D18'!$S$16:$X$16</c:f>
              <c:numCache>
                <c:formatCode>0%</c:formatCode>
                <c:ptCount val="6"/>
                <c:pt idx="0">
                  <c:v>0.1</c:v>
                </c:pt>
                <c:pt idx="1">
                  <c:v>0.33</c:v>
                </c:pt>
                <c:pt idx="2">
                  <c:v>0.2</c:v>
                </c:pt>
                <c:pt idx="3">
                  <c:v>0.27</c:v>
                </c:pt>
                <c:pt idx="4">
                  <c:v>0.21</c:v>
                </c:pt>
                <c:pt idx="5">
                  <c:v>0.16783470931971217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2B3-4301-AABB-5E90103A201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367283440"/>
        <c:axId val="367280200"/>
      </c:barChart>
      <c:catAx>
        <c:axId val="3672834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7280200"/>
        <c:crosses val="autoZero"/>
        <c:auto val="1"/>
        <c:lblAlgn val="ctr"/>
        <c:lblOffset val="100"/>
        <c:noMultiLvlLbl val="0"/>
      </c:catAx>
      <c:valAx>
        <c:axId val="367280200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367283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5.6942826268307878E-2"/>
          <c:y val="1.4576375521100643E-2"/>
          <c:w val="0.90935976543388042"/>
          <c:h val="4.540961815060991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6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sq-AL" sz="1260" b="0" i="0" u="none" strike="noStrike" kern="1200" spc="0" baseline="0" dirty="0">
                <a:solidFill>
                  <a:prstClr val="black"/>
                </a:solidFill>
                <a:latin typeface="Aptos" panose="020B0004020202020204" pitchFamily="34" charset="0"/>
              </a:rPr>
              <a:t>Vlerësimi mesatar</a:t>
            </a:r>
            <a:r>
              <a:rPr lang="en-US" sz="1260" b="0" i="0" u="none" strike="noStrike" kern="1200" spc="0" baseline="0" dirty="0">
                <a:solidFill>
                  <a:prstClr val="black"/>
                </a:solidFill>
                <a:latin typeface="Aptos" panose="020B0004020202020204" pitchFamily="34" charset="0"/>
              </a:rPr>
              <a:t> </a:t>
            </a:r>
          </a:p>
          <a:p>
            <a:pPr>
              <a:defRPr/>
            </a:pPr>
            <a:r>
              <a:rPr lang="en-US" sz="1260" b="0" i="0" u="none" strike="noStrike" kern="1200" spc="0" baseline="0" dirty="0">
                <a:solidFill>
                  <a:prstClr val="black"/>
                </a:solidFill>
                <a:latin typeface="Aptos" panose="020B0004020202020204" pitchFamily="34" charset="0"/>
              </a:rPr>
              <a:t>(</a:t>
            </a:r>
            <a:r>
              <a:rPr lang="sq-AL" sz="1260" b="0" i="0" u="none" strike="noStrike" kern="1200" spc="0" baseline="0" dirty="0">
                <a:solidFill>
                  <a:prstClr val="black"/>
                </a:solidFill>
                <a:latin typeface="Aptos" panose="020B0004020202020204" pitchFamily="34" charset="0"/>
              </a:rPr>
              <a:t>konvertuar në një shkallë nga 0 në 100</a:t>
            </a:r>
            <a:r>
              <a:rPr lang="en-US" sz="1260" b="0" i="0" u="none" strike="noStrike" kern="1200" spc="0" baseline="0" dirty="0">
                <a:solidFill>
                  <a:prstClr val="black"/>
                </a:solidFill>
                <a:latin typeface="Aptos" panose="020B0004020202020204" pitchFamily="34" charset="0"/>
              </a:rPr>
              <a:t>)</a:t>
            </a:r>
          </a:p>
        </c:rich>
      </c:tx>
      <c:layout>
        <c:manualLayout>
          <c:xMode val="edge"/>
          <c:yMode val="edge"/>
          <c:x val="0.25048024062661162"/>
          <c:y val="1.943516736146752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6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7006172839506171"/>
          <c:y val="0.14439455311802671"/>
          <c:w val="0.69135802469135799"/>
          <c:h val="0.777967408584550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'D18'!$AC$5</c:f>
              <c:strCache>
                <c:ptCount val="1"/>
                <c:pt idx="0">
                  <c:v>Very successful</c:v>
                </c:pt>
              </c:strCache>
            </c:strRef>
          </c:tx>
          <c:spPr>
            <a:solidFill>
              <a:srgbClr val="FFCE94"/>
            </a:solidFill>
            <a:ln>
              <a:solidFill>
                <a:srgbClr val="FFCE94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'D18'!$AD$4:$AI$4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'D18'!$AD$5:$AI$5</c:f>
              <c:numCache>
                <c:formatCode>General</c:formatCode>
                <c:ptCount val="6"/>
                <c:pt idx="0">
                  <c:v>46</c:v>
                </c:pt>
                <c:pt idx="1">
                  <c:v>66</c:v>
                </c:pt>
                <c:pt idx="2">
                  <c:v>57</c:v>
                </c:pt>
                <c:pt idx="3">
                  <c:v>69</c:v>
                </c:pt>
                <c:pt idx="4">
                  <c:v>61</c:v>
                </c:pt>
                <c:pt idx="5" formatCode="0">
                  <c:v>62.855561233648118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EF-45F0-86B8-692A7015389C}"/>
            </c:ext>
          </c:extLst>
        </c:ser>
        <c:ser>
          <c:idx val="1"/>
          <c:order val="1"/>
          <c:tx>
            <c:strRef>
              <c:f>'D18'!$AC$6</c:f>
              <c:strCache>
                <c:ptCount val="1"/>
                <c:pt idx="0">
                  <c:v>Very unsuccessful</c:v>
                </c:pt>
              </c:strCache>
            </c:strRef>
          </c:tx>
          <c:spPr>
            <a:noFill/>
            <a:ln>
              <a:solidFill>
                <a:srgbClr val="BFBFBF"/>
              </a:solidFill>
            </a:ln>
            <a:effectLst/>
          </c:spPr>
          <c:invertIfNegative val="0"/>
          <c:cat>
            <c:numRef>
              <c:f>'D18'!$AD$4:$AI$4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'D18'!$AD$6:$AI$6</c:f>
              <c:numCache>
                <c:formatCode>General</c:formatCode>
                <c:ptCount val="6"/>
                <c:pt idx="0">
                  <c:v>54</c:v>
                </c:pt>
                <c:pt idx="1">
                  <c:v>34</c:v>
                </c:pt>
                <c:pt idx="2">
                  <c:v>43</c:v>
                </c:pt>
                <c:pt idx="3">
                  <c:v>31</c:v>
                </c:pt>
                <c:pt idx="4">
                  <c:v>39.468267580000003</c:v>
                </c:pt>
                <c:pt idx="5" formatCode="0">
                  <c:v>37.144438766351882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1EF-45F0-86B8-692A701538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100"/>
        <c:axId val="680238856"/>
        <c:axId val="680239512"/>
      </c:barChart>
      <c:catAx>
        <c:axId val="680238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0239512"/>
        <c:crosses val="autoZero"/>
        <c:auto val="1"/>
        <c:lblAlgn val="ctr"/>
        <c:lblOffset val="100"/>
        <c:noMultiLvlLbl val="0"/>
      </c:catAx>
      <c:valAx>
        <c:axId val="680239512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ash"/>
              <a:round/>
            </a:ln>
            <a:effectLst/>
          </c:spPr>
        </c:majorGridlines>
        <c:numFmt formatCode="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0238856"/>
        <c:crosses val="autoZero"/>
        <c:crossBetween val="between"/>
        <c:majorUnit val="2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6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sq-AL" sz="1260" b="0" i="0" u="none" strike="noStrike" kern="1200" spc="0" baseline="0" dirty="0">
                <a:solidFill>
                  <a:prstClr val="black"/>
                </a:solidFill>
                <a:latin typeface="Aptos" panose="020B0004020202020204" pitchFamily="34" charset="0"/>
              </a:rPr>
              <a:t>Vlerësimi mesatar</a:t>
            </a:r>
            <a:r>
              <a:rPr lang="en-US" sz="1260" b="0" i="0" u="none" strike="noStrike" kern="1200" spc="0" baseline="0" dirty="0">
                <a:solidFill>
                  <a:prstClr val="black"/>
                </a:solidFill>
                <a:latin typeface="Aptos" panose="020B0004020202020204" pitchFamily="34" charset="0"/>
              </a:rPr>
              <a:t> </a:t>
            </a:r>
          </a:p>
          <a:p>
            <a:pPr>
              <a:defRPr/>
            </a:pPr>
            <a:r>
              <a:rPr lang="en-US" sz="1260" b="0" i="0" u="none" strike="noStrike" kern="1200" spc="0" baseline="0" dirty="0">
                <a:solidFill>
                  <a:prstClr val="black"/>
                </a:solidFill>
                <a:latin typeface="Aptos" panose="020B0004020202020204" pitchFamily="34" charset="0"/>
              </a:rPr>
              <a:t>(</a:t>
            </a:r>
            <a:r>
              <a:rPr lang="sq-AL" sz="1260" b="0" i="0" u="none" strike="noStrike" kern="1200" spc="0" baseline="0" dirty="0">
                <a:solidFill>
                  <a:prstClr val="black"/>
                </a:solidFill>
                <a:latin typeface="Aptos" panose="020B0004020202020204" pitchFamily="34" charset="0"/>
              </a:rPr>
              <a:t>konvertuar në një shkallë nga 0 në 100</a:t>
            </a:r>
            <a:r>
              <a:rPr lang="en-US" sz="1260" b="0" i="0" u="none" strike="noStrike" kern="1200" spc="0" baseline="0" dirty="0">
                <a:solidFill>
                  <a:prstClr val="black"/>
                </a:solidFill>
                <a:latin typeface="Aptos" panose="020B0004020202020204" pitchFamily="34" charset="0"/>
              </a:rPr>
              <a:t>)</a:t>
            </a:r>
          </a:p>
        </c:rich>
      </c:tx>
      <c:layout>
        <c:manualLayout>
          <c:xMode val="edge"/>
          <c:yMode val="edge"/>
          <c:x val="0.27985367312379311"/>
          <c:y val="1.943516736146752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6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7006172839506171"/>
          <c:y val="0.14439455311802671"/>
          <c:w val="0.69135802469135799"/>
          <c:h val="0.777967408584550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'D19'!$AB$6</c:f>
              <c:strCache>
                <c:ptCount val="1"/>
                <c:pt idx="0">
                  <c:v>PIKE</c:v>
                </c:pt>
              </c:strCache>
            </c:strRef>
          </c:tx>
          <c:spPr>
            <a:solidFill>
              <a:srgbClr val="FFCE94"/>
            </a:solidFill>
            <a:ln>
              <a:solidFill>
                <a:srgbClr val="FFCE94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'D19'!$AC$5:$AH$5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'D19'!$AC$6:$AH$6</c:f>
              <c:numCache>
                <c:formatCode>General</c:formatCode>
                <c:ptCount val="6"/>
                <c:pt idx="0">
                  <c:v>45</c:v>
                </c:pt>
                <c:pt idx="1">
                  <c:v>64</c:v>
                </c:pt>
                <c:pt idx="2">
                  <c:v>56</c:v>
                </c:pt>
                <c:pt idx="3">
                  <c:v>68</c:v>
                </c:pt>
                <c:pt idx="4">
                  <c:v>59</c:v>
                </c:pt>
                <c:pt idx="5" formatCode="0">
                  <c:v>60.330796439256041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EF-45F0-86B8-692A7015389C}"/>
            </c:ext>
          </c:extLst>
        </c:ser>
        <c:ser>
          <c:idx val="1"/>
          <c:order val="1"/>
          <c:tx>
            <c:strRef>
              <c:f>'D19'!$AB$7</c:f>
              <c:strCache>
                <c:ptCount val="1"/>
                <c:pt idx="0">
                  <c:v>BOSH</c:v>
                </c:pt>
              </c:strCache>
            </c:strRef>
          </c:tx>
          <c:spPr>
            <a:noFill/>
            <a:ln>
              <a:solidFill>
                <a:srgbClr val="BFBFBF"/>
              </a:solidFill>
            </a:ln>
            <a:effectLst/>
          </c:spPr>
          <c:invertIfNegative val="0"/>
          <c:cat>
            <c:numRef>
              <c:f>'D19'!$AC$5:$AH$5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'D19'!$AC$7:$AH$7</c:f>
              <c:numCache>
                <c:formatCode>General</c:formatCode>
                <c:ptCount val="6"/>
                <c:pt idx="0">
                  <c:v>55</c:v>
                </c:pt>
                <c:pt idx="1">
                  <c:v>36</c:v>
                </c:pt>
                <c:pt idx="2">
                  <c:v>44</c:v>
                </c:pt>
                <c:pt idx="3">
                  <c:v>32</c:v>
                </c:pt>
                <c:pt idx="4">
                  <c:v>41</c:v>
                </c:pt>
                <c:pt idx="5" formatCode="0">
                  <c:v>39.669203560743959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1EF-45F0-86B8-692A701538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100"/>
        <c:axId val="680238856"/>
        <c:axId val="680239512"/>
      </c:barChart>
      <c:catAx>
        <c:axId val="680238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0239512"/>
        <c:crosses val="autoZero"/>
        <c:auto val="1"/>
        <c:lblAlgn val="ctr"/>
        <c:lblOffset val="100"/>
        <c:noMultiLvlLbl val="0"/>
      </c:catAx>
      <c:valAx>
        <c:axId val="680239512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ash"/>
              <a:round/>
            </a:ln>
            <a:effectLst/>
          </c:spPr>
        </c:majorGridlines>
        <c:numFmt formatCode="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0238856"/>
        <c:crosses val="autoZero"/>
        <c:crossBetween val="between"/>
        <c:majorUnit val="2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6325471050584478E-2"/>
          <c:y val="0.13772666311758067"/>
          <c:w val="0.91400532912822641"/>
          <c:h val="0.83554998176040152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'D19'!$R$6</c:f>
              <c:strCache>
                <c:ptCount val="1"/>
                <c:pt idx="0">
                  <c:v>Aspak detyra ime</c:v>
                </c:pt>
              </c:strCache>
            </c:strRef>
          </c:tx>
          <c:spPr>
            <a:solidFill>
              <a:srgbClr val="C64114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'D19'!$S$5:$X$5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'D19'!$S$6:$X$6</c:f>
              <c:numCache>
                <c:formatCode>0%</c:formatCode>
                <c:ptCount val="6"/>
                <c:pt idx="0">
                  <c:v>0.18</c:v>
                </c:pt>
                <c:pt idx="1">
                  <c:v>0.14000000000000001</c:v>
                </c:pt>
                <c:pt idx="2">
                  <c:v>0.13</c:v>
                </c:pt>
                <c:pt idx="3">
                  <c:v>0.06</c:v>
                </c:pt>
                <c:pt idx="4">
                  <c:v>0.14000000000000001</c:v>
                </c:pt>
                <c:pt idx="5">
                  <c:v>6.9316582605498167E-2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B3-4301-AABB-5E90103A2019}"/>
            </c:ext>
          </c:extLst>
        </c:ser>
        <c:ser>
          <c:idx val="1"/>
          <c:order val="1"/>
          <c:tx>
            <c:strRef>
              <c:f>'D19'!$R$7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ED6F35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Lbl>
              <c:idx val="1"/>
              <c:layout>
                <c:manualLayout>
                  <c:x val="3.5762181493071078E-3"/>
                  <c:y val="-8.907682138368430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8DA-43CC-B95C-512F4B26B1A0}"/>
                </c:ext>
              </c:extLst>
            </c:dLbl>
            <c:dLbl>
              <c:idx val="2"/>
              <c:layout>
                <c:manualLayout>
                  <c:x val="3.576218149307107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8DA-43CC-B95C-512F4B26B1A0}"/>
                </c:ext>
              </c:extLst>
            </c:dLbl>
            <c:dLbl>
              <c:idx val="3"/>
              <c:layout>
                <c:manualLayout>
                  <c:x val="3.576218149307107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8DA-43CC-B95C-512F4B26B1A0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8DA-43CC-B95C-512F4B26B1A0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152-4540-ABA6-848185F4BF9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'D19'!$S$5:$X$5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'D19'!$S$7:$X$7</c:f>
              <c:numCache>
                <c:formatCode>0%</c:formatCode>
                <c:ptCount val="6"/>
                <c:pt idx="0">
                  <c:v>0.06</c:v>
                </c:pt>
                <c:pt idx="1">
                  <c:v>0.01</c:v>
                </c:pt>
                <c:pt idx="2">
                  <c:v>0.03</c:v>
                </c:pt>
                <c:pt idx="3">
                  <c:v>0.01</c:v>
                </c:pt>
                <c:pt idx="4">
                  <c:v>0.01</c:v>
                </c:pt>
                <c:pt idx="5">
                  <c:v>1.069581854157871E-2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2B3-4301-AABB-5E90103A2019}"/>
            </c:ext>
          </c:extLst>
        </c:ser>
        <c:ser>
          <c:idx val="2"/>
          <c:order val="2"/>
          <c:tx>
            <c:strRef>
              <c:f>'D19'!$R$8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FFA34E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873-4E8B-A51C-C50575CBC896}"/>
                </c:ext>
              </c:extLst>
            </c:dLbl>
            <c:dLbl>
              <c:idx val="2"/>
              <c:layout>
                <c:manualLayout>
                  <c:x val="3.576218149307091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8DA-43CC-B95C-512F4B26B1A0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85A-4398-894F-CF9C92191978}"/>
                </c:ext>
              </c:extLst>
            </c:dLbl>
            <c:dLbl>
              <c:idx val="4"/>
              <c:layout>
                <c:manualLayout>
                  <c:x val="7.152436298614215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873-4E8B-A51C-C50575CBC89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'D19'!$S$5:$X$5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'D19'!$S$8:$X$8</c:f>
              <c:numCache>
                <c:formatCode>0%</c:formatCode>
                <c:ptCount val="6"/>
                <c:pt idx="0">
                  <c:v>0.08</c:v>
                </c:pt>
                <c:pt idx="1">
                  <c:v>0.02</c:v>
                </c:pt>
                <c:pt idx="2">
                  <c:v>0.06</c:v>
                </c:pt>
                <c:pt idx="3">
                  <c:v>0.03</c:v>
                </c:pt>
                <c:pt idx="4">
                  <c:v>0.03</c:v>
                </c:pt>
                <c:pt idx="5">
                  <c:v>3.2707480539898297E-2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2B3-4301-AABB-5E90103A2019}"/>
            </c:ext>
          </c:extLst>
        </c:ser>
        <c:ser>
          <c:idx val="3"/>
          <c:order val="3"/>
          <c:tx>
            <c:strRef>
              <c:f>'D19'!$R$9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rgbClr val="FFCE94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'D19'!$S$5:$X$5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'D19'!$S$9:$X$9</c:f>
              <c:numCache>
                <c:formatCode>0%</c:formatCode>
                <c:ptCount val="6"/>
                <c:pt idx="0">
                  <c:v>7.0000000000000007E-2</c:v>
                </c:pt>
                <c:pt idx="1">
                  <c:v>0.03</c:v>
                </c:pt>
                <c:pt idx="2">
                  <c:v>0.05</c:v>
                </c:pt>
                <c:pt idx="3">
                  <c:v>0.03</c:v>
                </c:pt>
                <c:pt idx="4">
                  <c:v>0.04</c:v>
                </c:pt>
                <c:pt idx="5">
                  <c:v>5.0772814459545824E-2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2B3-4301-AABB-5E90103A2019}"/>
            </c:ext>
          </c:extLst>
        </c:ser>
        <c:ser>
          <c:idx val="4"/>
          <c:order val="4"/>
          <c:tx>
            <c:strRef>
              <c:f>'D19'!$R$10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rgbClr val="FFF2CC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'D19'!$S$5:$X$5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'D19'!$S$10:$X$10</c:f>
              <c:numCache>
                <c:formatCode>0%</c:formatCode>
                <c:ptCount val="6"/>
                <c:pt idx="0">
                  <c:v>0.08</c:v>
                </c:pt>
                <c:pt idx="1">
                  <c:v>0.03</c:v>
                </c:pt>
                <c:pt idx="2">
                  <c:v>0.06</c:v>
                </c:pt>
                <c:pt idx="3">
                  <c:v>0.05</c:v>
                </c:pt>
                <c:pt idx="4">
                  <c:v>0.05</c:v>
                </c:pt>
                <c:pt idx="5">
                  <c:v>8.6106510386432952E-2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2B3-4301-AABB-5E90103A2019}"/>
            </c:ext>
          </c:extLst>
        </c:ser>
        <c:ser>
          <c:idx val="5"/>
          <c:order val="5"/>
          <c:tx>
            <c:strRef>
              <c:f>'D19'!$R$11</c:f>
              <c:strCache>
                <c:ptCount val="1"/>
                <c:pt idx="0">
                  <c:v>[5]</c:v>
                </c:pt>
              </c:strCache>
            </c:strRef>
          </c:tx>
          <c:spPr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'D19'!$S$5:$X$5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'D19'!$S$11:$X$11</c:f>
              <c:numCache>
                <c:formatCode>0%</c:formatCode>
                <c:ptCount val="6"/>
                <c:pt idx="0">
                  <c:v>0.15</c:v>
                </c:pt>
                <c:pt idx="1">
                  <c:v>0.17</c:v>
                </c:pt>
                <c:pt idx="2">
                  <c:v>0.15</c:v>
                </c:pt>
                <c:pt idx="3">
                  <c:v>0.12</c:v>
                </c:pt>
                <c:pt idx="4">
                  <c:v>0.13</c:v>
                </c:pt>
                <c:pt idx="5">
                  <c:v>0.19176255301686268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2B3-4301-AABB-5E90103A2019}"/>
            </c:ext>
          </c:extLst>
        </c:ser>
        <c:ser>
          <c:idx val="6"/>
          <c:order val="6"/>
          <c:tx>
            <c:strRef>
              <c:f>'D19'!$R$12</c:f>
              <c:strCache>
                <c:ptCount val="1"/>
                <c:pt idx="0">
                  <c:v>6</c:v>
                </c:pt>
              </c:strCache>
            </c:strRef>
          </c:tx>
          <c:spPr>
            <a:solidFill>
              <a:srgbClr val="C4E6E7">
                <a:alpha val="50000"/>
              </a:srgb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'D19'!$S$5:$X$5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'D19'!$S$12:$X$12</c:f>
              <c:numCache>
                <c:formatCode>0%</c:formatCode>
                <c:ptCount val="6"/>
                <c:pt idx="0">
                  <c:v>7.0000000000000007E-2</c:v>
                </c:pt>
                <c:pt idx="1">
                  <c:v>0.05</c:v>
                </c:pt>
                <c:pt idx="2">
                  <c:v>0.08</c:v>
                </c:pt>
                <c:pt idx="3">
                  <c:v>0.1</c:v>
                </c:pt>
                <c:pt idx="4">
                  <c:v>0.1</c:v>
                </c:pt>
                <c:pt idx="5">
                  <c:v>0.10667483432257442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2B3-4301-AABB-5E90103A2019}"/>
            </c:ext>
          </c:extLst>
        </c:ser>
        <c:ser>
          <c:idx val="7"/>
          <c:order val="7"/>
          <c:tx>
            <c:strRef>
              <c:f>'D19'!$R$13</c:f>
              <c:strCache>
                <c:ptCount val="1"/>
                <c:pt idx="0">
                  <c:v>7</c:v>
                </c:pt>
              </c:strCache>
            </c:strRef>
          </c:tx>
          <c:spPr>
            <a:solidFill>
              <a:srgbClr val="C4E6E7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'D19'!$S$5:$X$5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'D19'!$S$13:$X$13</c:f>
              <c:numCache>
                <c:formatCode>0%</c:formatCode>
                <c:ptCount val="6"/>
                <c:pt idx="0">
                  <c:v>0.08</c:v>
                </c:pt>
                <c:pt idx="1">
                  <c:v>0.08</c:v>
                </c:pt>
                <c:pt idx="2">
                  <c:v>0.11</c:v>
                </c:pt>
                <c:pt idx="3">
                  <c:v>0.12</c:v>
                </c:pt>
                <c:pt idx="4">
                  <c:v>0.13</c:v>
                </c:pt>
                <c:pt idx="5">
                  <c:v>0.10974914064033302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A2B3-4301-AABB-5E90103A2019}"/>
            </c:ext>
          </c:extLst>
        </c:ser>
        <c:ser>
          <c:idx val="8"/>
          <c:order val="8"/>
          <c:tx>
            <c:strRef>
              <c:f>'D19'!$R$14</c:f>
              <c:strCache>
                <c:ptCount val="1"/>
                <c:pt idx="0">
                  <c:v>8</c:v>
                </c:pt>
              </c:strCache>
            </c:strRef>
          </c:tx>
          <c:spPr>
            <a:solidFill>
              <a:srgbClr val="9DC8D1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'D19'!$S$5:$X$5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'D19'!$S$14:$X$14</c:f>
              <c:numCache>
                <c:formatCode>0%</c:formatCode>
                <c:ptCount val="6"/>
                <c:pt idx="0">
                  <c:v>0.08</c:v>
                </c:pt>
                <c:pt idx="1">
                  <c:v>0.11</c:v>
                </c:pt>
                <c:pt idx="2">
                  <c:v>0.11</c:v>
                </c:pt>
                <c:pt idx="3">
                  <c:v>0.12</c:v>
                </c:pt>
                <c:pt idx="4">
                  <c:v>0.15</c:v>
                </c:pt>
                <c:pt idx="5">
                  <c:v>0.13376965723487066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2B3-4301-AABB-5E90103A2019}"/>
            </c:ext>
          </c:extLst>
        </c:ser>
        <c:ser>
          <c:idx val="9"/>
          <c:order val="9"/>
          <c:tx>
            <c:strRef>
              <c:f>'D19'!$R$15</c:f>
              <c:strCache>
                <c:ptCount val="1"/>
                <c:pt idx="0">
                  <c:v>9</c:v>
                </c:pt>
              </c:strCache>
            </c:strRef>
          </c:tx>
          <c:spPr>
            <a:solidFill>
              <a:srgbClr val="6A93A5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Lbl>
              <c:idx val="4"/>
              <c:layout>
                <c:manualLayout>
                  <c:x val="3.5762181493071078E-3"/>
                  <c:y val="2.42939592018344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8DA-43CC-B95C-512F4B26B1A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'D19'!$S$5:$X$5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'D19'!$S$15:$X$15</c:f>
              <c:numCache>
                <c:formatCode>0%</c:formatCode>
                <c:ptCount val="6"/>
                <c:pt idx="0">
                  <c:v>0.04</c:v>
                </c:pt>
                <c:pt idx="1">
                  <c:v>0.05</c:v>
                </c:pt>
                <c:pt idx="2">
                  <c:v>0.04</c:v>
                </c:pt>
                <c:pt idx="3">
                  <c:v>0.1</c:v>
                </c:pt>
                <c:pt idx="4">
                  <c:v>0.06</c:v>
                </c:pt>
                <c:pt idx="5">
                  <c:v>6.148471652525115E-2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A2B3-4301-AABB-5E90103A2019}"/>
            </c:ext>
          </c:extLst>
        </c:ser>
        <c:ser>
          <c:idx val="10"/>
          <c:order val="10"/>
          <c:tx>
            <c:strRef>
              <c:f>'D19'!$R$16</c:f>
              <c:strCache>
                <c:ptCount val="1"/>
                <c:pt idx="0">
                  <c:v>Plotësisht detyra ime</c:v>
                </c:pt>
              </c:strCache>
            </c:strRef>
          </c:tx>
          <c:spPr>
            <a:solidFill>
              <a:srgbClr val="49687C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'D19'!$S$5:$X$5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'D19'!$S$16:$X$16</c:f>
              <c:numCache>
                <c:formatCode>0%</c:formatCode>
                <c:ptCount val="6"/>
                <c:pt idx="0">
                  <c:v>0.09</c:v>
                </c:pt>
                <c:pt idx="1">
                  <c:v>0.3</c:v>
                </c:pt>
                <c:pt idx="2">
                  <c:v>0.18</c:v>
                </c:pt>
                <c:pt idx="3">
                  <c:v>0.26</c:v>
                </c:pt>
                <c:pt idx="4">
                  <c:v>0.17</c:v>
                </c:pt>
                <c:pt idx="5">
                  <c:v>0.14695989172715404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2B3-4301-AABB-5E90103A201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367283440"/>
        <c:axId val="367280200"/>
      </c:barChart>
      <c:catAx>
        <c:axId val="3672834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7280200"/>
        <c:crosses val="autoZero"/>
        <c:auto val="1"/>
        <c:lblAlgn val="ctr"/>
        <c:lblOffset val="100"/>
        <c:noMultiLvlLbl val="0"/>
      </c:catAx>
      <c:valAx>
        <c:axId val="367280200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367283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5.6942826268307878E-2"/>
          <c:y val="1.4576375521100643E-2"/>
          <c:w val="0.90935976543388042"/>
          <c:h val="4.540961815060991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6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sq-AL" sz="1260" b="0" i="0" u="none" strike="noStrike" kern="1200" spc="0" baseline="0" dirty="0">
                <a:solidFill>
                  <a:prstClr val="black"/>
                </a:solidFill>
                <a:latin typeface="Aptos" panose="020B0004020202020204" pitchFamily="34" charset="0"/>
              </a:rPr>
              <a:t>Vlerësimi mesatar</a:t>
            </a:r>
            <a:r>
              <a:rPr lang="en-US" sz="1260" b="0" i="0" u="none" strike="noStrike" kern="1200" spc="0" baseline="0" dirty="0">
                <a:solidFill>
                  <a:prstClr val="black"/>
                </a:solidFill>
                <a:latin typeface="Aptos" panose="020B0004020202020204" pitchFamily="34" charset="0"/>
              </a:rPr>
              <a:t> </a:t>
            </a:r>
          </a:p>
          <a:p>
            <a:pPr>
              <a:defRPr/>
            </a:pPr>
            <a:r>
              <a:rPr lang="en-US" sz="1260" b="0" i="0" u="none" strike="noStrike" kern="1200" spc="0" baseline="0" dirty="0">
                <a:solidFill>
                  <a:prstClr val="black"/>
                </a:solidFill>
                <a:latin typeface="Aptos" panose="020B0004020202020204" pitchFamily="34" charset="0"/>
              </a:rPr>
              <a:t>(</a:t>
            </a:r>
            <a:r>
              <a:rPr lang="sq-AL" sz="1260" b="0" i="0" u="none" strike="noStrike" kern="1200" spc="0" baseline="0" dirty="0">
                <a:solidFill>
                  <a:prstClr val="black"/>
                </a:solidFill>
                <a:latin typeface="Aptos" panose="020B0004020202020204" pitchFamily="34" charset="0"/>
              </a:rPr>
              <a:t>konvertuar në një shkallë nga 0 në 100</a:t>
            </a:r>
            <a:r>
              <a:rPr lang="en-US" sz="1260" b="0" i="0" u="none" strike="noStrike" kern="1200" spc="0" baseline="0" dirty="0">
                <a:solidFill>
                  <a:prstClr val="black"/>
                </a:solidFill>
                <a:latin typeface="Aptos" panose="020B0004020202020204" pitchFamily="34" charset="0"/>
              </a:rPr>
              <a:t>)</a:t>
            </a:r>
          </a:p>
        </c:rich>
      </c:tx>
      <c:layout>
        <c:manualLayout>
          <c:xMode val="edge"/>
          <c:yMode val="edge"/>
          <c:x val="0.27601862360251167"/>
          <c:y val="1.462689609778598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6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7006172839506171"/>
          <c:y val="0.14439455311802671"/>
          <c:w val="0.69135802469135799"/>
          <c:h val="0.777967408584550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'D20'!$AB$6</c:f>
              <c:strCache>
                <c:ptCount val="1"/>
                <c:pt idx="0">
                  <c:v>PIKE</c:v>
                </c:pt>
              </c:strCache>
            </c:strRef>
          </c:tx>
          <c:spPr>
            <a:solidFill>
              <a:srgbClr val="FFCE94"/>
            </a:solidFill>
            <a:ln>
              <a:solidFill>
                <a:srgbClr val="FFCE94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'D20'!$AC$5:$AH$5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'D20'!$AC$6:$AH$6</c:f>
              <c:numCache>
                <c:formatCode>General</c:formatCode>
                <c:ptCount val="6"/>
                <c:pt idx="0">
                  <c:v>43</c:v>
                </c:pt>
                <c:pt idx="1">
                  <c:v>56</c:v>
                </c:pt>
                <c:pt idx="2">
                  <c:v>50</c:v>
                </c:pt>
                <c:pt idx="3">
                  <c:v>63</c:v>
                </c:pt>
                <c:pt idx="4">
                  <c:v>52</c:v>
                </c:pt>
                <c:pt idx="5" formatCode="0">
                  <c:v>53.506839842580895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EF-45F0-86B8-692A7015389C}"/>
            </c:ext>
          </c:extLst>
        </c:ser>
        <c:ser>
          <c:idx val="1"/>
          <c:order val="1"/>
          <c:tx>
            <c:strRef>
              <c:f>'D20'!$AB$7</c:f>
              <c:strCache>
                <c:ptCount val="1"/>
                <c:pt idx="0">
                  <c:v>BOSH</c:v>
                </c:pt>
              </c:strCache>
            </c:strRef>
          </c:tx>
          <c:spPr>
            <a:noFill/>
            <a:ln>
              <a:solidFill>
                <a:srgbClr val="BFBFBF"/>
              </a:solidFill>
            </a:ln>
            <a:effectLst/>
          </c:spPr>
          <c:invertIfNegative val="0"/>
          <c:cat>
            <c:numRef>
              <c:f>'D20'!$AC$5:$AH$5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'D20'!$AC$7:$AH$7</c:f>
              <c:numCache>
                <c:formatCode>General</c:formatCode>
                <c:ptCount val="6"/>
                <c:pt idx="0">
                  <c:v>57</c:v>
                </c:pt>
                <c:pt idx="1">
                  <c:v>44</c:v>
                </c:pt>
                <c:pt idx="2">
                  <c:v>50</c:v>
                </c:pt>
                <c:pt idx="3">
                  <c:v>37</c:v>
                </c:pt>
                <c:pt idx="4">
                  <c:v>48</c:v>
                </c:pt>
                <c:pt idx="5" formatCode="0">
                  <c:v>46.493160157419105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1EF-45F0-86B8-692A701538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100"/>
        <c:axId val="680238856"/>
        <c:axId val="680239512"/>
      </c:barChart>
      <c:catAx>
        <c:axId val="680238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0239512"/>
        <c:crosses val="autoZero"/>
        <c:auto val="1"/>
        <c:lblAlgn val="ctr"/>
        <c:lblOffset val="100"/>
        <c:noMultiLvlLbl val="0"/>
      </c:catAx>
      <c:valAx>
        <c:axId val="680239512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ash"/>
              <a:round/>
            </a:ln>
            <a:effectLst/>
          </c:spPr>
        </c:majorGridlines>
        <c:numFmt formatCode="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0238856"/>
        <c:crosses val="autoZero"/>
        <c:crossBetween val="between"/>
        <c:majorUnit val="2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6325471050584478E-2"/>
          <c:y val="0.13772666311758067"/>
          <c:w val="0.91400532912822641"/>
          <c:h val="0.83554998176040152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'D20'!$R$6</c:f>
              <c:strCache>
                <c:ptCount val="1"/>
                <c:pt idx="0">
                  <c:v>Aspak detyra ime</c:v>
                </c:pt>
              </c:strCache>
            </c:strRef>
          </c:tx>
          <c:spPr>
            <a:solidFill>
              <a:srgbClr val="C64114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'D20'!$S$5:$X$5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'D20'!$S$6:$X$6</c:f>
              <c:numCache>
                <c:formatCode>0%</c:formatCode>
                <c:ptCount val="6"/>
                <c:pt idx="0">
                  <c:v>0.2</c:v>
                </c:pt>
                <c:pt idx="1">
                  <c:v>0.2</c:v>
                </c:pt>
                <c:pt idx="2">
                  <c:v>0.16</c:v>
                </c:pt>
                <c:pt idx="3">
                  <c:v>0.09</c:v>
                </c:pt>
                <c:pt idx="4">
                  <c:v>0.17</c:v>
                </c:pt>
                <c:pt idx="5">
                  <c:v>0.11075251463890483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B3-4301-AABB-5E90103A2019}"/>
            </c:ext>
          </c:extLst>
        </c:ser>
        <c:ser>
          <c:idx val="1"/>
          <c:order val="1"/>
          <c:tx>
            <c:strRef>
              <c:f>'D20'!$R$7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ED6F35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Lbl>
              <c:idx val="1"/>
              <c:layout>
                <c:manualLayout>
                  <c:x val="3.5762181493071078E-3"/>
                  <c:y val="-8.907682138368430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8DA-43CC-B95C-512F4B26B1A0}"/>
                </c:ext>
              </c:extLst>
            </c:dLbl>
            <c:dLbl>
              <c:idx val="2"/>
              <c:layout>
                <c:manualLayout>
                  <c:x val="3.576218149307107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8DA-43CC-B95C-512F4B26B1A0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8DA-43CC-B95C-512F4B26B1A0}"/>
                </c:ext>
              </c:extLst>
            </c:dLbl>
            <c:dLbl>
              <c:idx val="4"/>
              <c:layout>
                <c:manualLayout>
                  <c:x val="3.576218149307091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8DA-43CC-B95C-512F4B26B1A0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152-4540-ABA6-848185F4BF9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'D20'!$S$5:$X$5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'D20'!$S$7:$X$7</c:f>
              <c:numCache>
                <c:formatCode>0%</c:formatCode>
                <c:ptCount val="6"/>
                <c:pt idx="0">
                  <c:v>7.0000000000000007E-2</c:v>
                </c:pt>
                <c:pt idx="1">
                  <c:v>0.02</c:v>
                </c:pt>
                <c:pt idx="2">
                  <c:v>0.05</c:v>
                </c:pt>
                <c:pt idx="3">
                  <c:v>0.02</c:v>
                </c:pt>
                <c:pt idx="4">
                  <c:v>0.02</c:v>
                </c:pt>
                <c:pt idx="5">
                  <c:v>2.0845419520209081E-2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2B3-4301-AABB-5E90103A2019}"/>
            </c:ext>
          </c:extLst>
        </c:ser>
        <c:ser>
          <c:idx val="2"/>
          <c:order val="2"/>
          <c:tx>
            <c:strRef>
              <c:f>'D20'!$R$8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FFA34E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Lbl>
              <c:idx val="1"/>
              <c:layout>
                <c:manualLayout>
                  <c:x val="7.1524362986141992E-3"/>
                  <c:y val="-8.907682138368430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873-4E8B-A51C-C50575CBC896}"/>
                </c:ext>
              </c:extLst>
            </c:dLbl>
            <c:dLbl>
              <c:idx val="2"/>
              <c:layout>
                <c:manualLayout>
                  <c:x val="3.576218149307091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8DA-43CC-B95C-512F4B26B1A0}"/>
                </c:ext>
              </c:extLst>
            </c:dLbl>
            <c:dLbl>
              <c:idx val="4"/>
              <c:layout>
                <c:manualLayout>
                  <c:x val="7.152436298614215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873-4E8B-A51C-C50575CBC89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'D20'!$S$5:$X$5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'D20'!$S$8:$X$8</c:f>
              <c:numCache>
                <c:formatCode>0%</c:formatCode>
                <c:ptCount val="6"/>
                <c:pt idx="0">
                  <c:v>0.08</c:v>
                </c:pt>
                <c:pt idx="1">
                  <c:v>0.03</c:v>
                </c:pt>
                <c:pt idx="2">
                  <c:v>7.0000000000000007E-2</c:v>
                </c:pt>
                <c:pt idx="3">
                  <c:v>0.03</c:v>
                </c:pt>
                <c:pt idx="4">
                  <c:v>0.03</c:v>
                </c:pt>
                <c:pt idx="5">
                  <c:v>4.9842460515474335E-2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2B3-4301-AABB-5E90103A2019}"/>
            </c:ext>
          </c:extLst>
        </c:ser>
        <c:ser>
          <c:idx val="3"/>
          <c:order val="3"/>
          <c:tx>
            <c:strRef>
              <c:f>'D20'!$R$9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rgbClr val="FFCE94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'D20'!$S$5:$X$5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'D20'!$S$9:$X$9</c:f>
              <c:numCache>
                <c:formatCode>0%</c:formatCode>
                <c:ptCount val="6"/>
                <c:pt idx="0">
                  <c:v>0.08</c:v>
                </c:pt>
                <c:pt idx="1">
                  <c:v>0.04</c:v>
                </c:pt>
                <c:pt idx="2">
                  <c:v>7.0000000000000007E-2</c:v>
                </c:pt>
                <c:pt idx="3">
                  <c:v>0.03</c:v>
                </c:pt>
                <c:pt idx="4">
                  <c:v>0.05</c:v>
                </c:pt>
                <c:pt idx="5">
                  <c:v>7.4182797809264331E-2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2B3-4301-AABB-5E90103A2019}"/>
            </c:ext>
          </c:extLst>
        </c:ser>
        <c:ser>
          <c:idx val="4"/>
          <c:order val="4"/>
          <c:tx>
            <c:strRef>
              <c:f>'D20'!$R$10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rgbClr val="FFF2CC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'D20'!$S$5:$X$5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'D20'!$S$10:$X$10</c:f>
              <c:numCache>
                <c:formatCode>0%</c:formatCode>
                <c:ptCount val="6"/>
                <c:pt idx="0">
                  <c:v>7.0000000000000007E-2</c:v>
                </c:pt>
                <c:pt idx="1">
                  <c:v>0.04</c:v>
                </c:pt>
                <c:pt idx="2">
                  <c:v>0.06</c:v>
                </c:pt>
                <c:pt idx="3">
                  <c:v>0.06</c:v>
                </c:pt>
                <c:pt idx="4">
                  <c:v>0.08</c:v>
                </c:pt>
                <c:pt idx="5">
                  <c:v>9.2043251114971691E-2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2B3-4301-AABB-5E90103A2019}"/>
            </c:ext>
          </c:extLst>
        </c:ser>
        <c:ser>
          <c:idx val="5"/>
          <c:order val="5"/>
          <c:tx>
            <c:strRef>
              <c:f>'D20'!$R$11</c:f>
              <c:strCache>
                <c:ptCount val="1"/>
                <c:pt idx="0">
                  <c:v>[5]</c:v>
                </c:pt>
              </c:strCache>
            </c:strRef>
          </c:tx>
          <c:spPr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'D20'!$S$5:$X$5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'D20'!$S$11:$X$11</c:f>
              <c:numCache>
                <c:formatCode>0%</c:formatCode>
                <c:ptCount val="6"/>
                <c:pt idx="0">
                  <c:v>0.14000000000000001</c:v>
                </c:pt>
                <c:pt idx="1">
                  <c:v>0.14000000000000001</c:v>
                </c:pt>
                <c:pt idx="2">
                  <c:v>0.13</c:v>
                </c:pt>
                <c:pt idx="3">
                  <c:v>0.15</c:v>
                </c:pt>
                <c:pt idx="4">
                  <c:v>0.15</c:v>
                </c:pt>
                <c:pt idx="5">
                  <c:v>0.18395357660447101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2B3-4301-AABB-5E90103A2019}"/>
            </c:ext>
          </c:extLst>
        </c:ser>
        <c:ser>
          <c:idx val="6"/>
          <c:order val="6"/>
          <c:tx>
            <c:strRef>
              <c:f>'D20'!$R$12</c:f>
              <c:strCache>
                <c:ptCount val="1"/>
                <c:pt idx="0">
                  <c:v>6</c:v>
                </c:pt>
              </c:strCache>
            </c:strRef>
          </c:tx>
          <c:spPr>
            <a:solidFill>
              <a:srgbClr val="C4E6E7">
                <a:alpha val="50000"/>
              </a:srgb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'D20'!$S$5:$X$5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'D20'!$S$12:$X$12</c:f>
              <c:numCache>
                <c:formatCode>0%</c:formatCode>
                <c:ptCount val="6"/>
                <c:pt idx="0">
                  <c:v>7.0000000000000007E-2</c:v>
                </c:pt>
                <c:pt idx="1">
                  <c:v>0.05</c:v>
                </c:pt>
                <c:pt idx="2">
                  <c:v>0.08</c:v>
                </c:pt>
                <c:pt idx="3">
                  <c:v>0.1</c:v>
                </c:pt>
                <c:pt idx="4">
                  <c:v>0.1</c:v>
                </c:pt>
                <c:pt idx="5">
                  <c:v>9.3693205171536648E-2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2B3-4301-AABB-5E90103A2019}"/>
            </c:ext>
          </c:extLst>
        </c:ser>
        <c:ser>
          <c:idx val="7"/>
          <c:order val="7"/>
          <c:tx>
            <c:strRef>
              <c:f>'D20'!$R$13</c:f>
              <c:strCache>
                <c:ptCount val="1"/>
                <c:pt idx="0">
                  <c:v>7</c:v>
                </c:pt>
              </c:strCache>
            </c:strRef>
          </c:tx>
          <c:spPr>
            <a:solidFill>
              <a:srgbClr val="C4E6E7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'D20'!$S$5:$X$5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'D20'!$S$13:$X$13</c:f>
              <c:numCache>
                <c:formatCode>0%</c:formatCode>
                <c:ptCount val="6"/>
                <c:pt idx="0">
                  <c:v>0.08</c:v>
                </c:pt>
                <c:pt idx="1">
                  <c:v>0.08</c:v>
                </c:pt>
                <c:pt idx="2">
                  <c:v>0.1</c:v>
                </c:pt>
                <c:pt idx="3">
                  <c:v>0.11</c:v>
                </c:pt>
                <c:pt idx="4">
                  <c:v>0.1</c:v>
                </c:pt>
                <c:pt idx="5">
                  <c:v>0.10723225468160687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A2B3-4301-AABB-5E90103A2019}"/>
            </c:ext>
          </c:extLst>
        </c:ser>
        <c:ser>
          <c:idx val="8"/>
          <c:order val="8"/>
          <c:tx>
            <c:strRef>
              <c:f>'D20'!$R$14</c:f>
              <c:strCache>
                <c:ptCount val="1"/>
                <c:pt idx="0">
                  <c:v>8</c:v>
                </c:pt>
              </c:strCache>
            </c:strRef>
          </c:tx>
          <c:spPr>
            <a:solidFill>
              <a:srgbClr val="9DC8D1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'D20'!$S$5:$X$5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'D20'!$S$14:$X$14</c:f>
              <c:numCache>
                <c:formatCode>0%</c:formatCode>
                <c:ptCount val="6"/>
                <c:pt idx="0">
                  <c:v>0.08</c:v>
                </c:pt>
                <c:pt idx="1">
                  <c:v>0.09</c:v>
                </c:pt>
                <c:pt idx="2">
                  <c:v>0.09</c:v>
                </c:pt>
                <c:pt idx="3">
                  <c:v>0.12</c:v>
                </c:pt>
                <c:pt idx="4">
                  <c:v>0.13</c:v>
                </c:pt>
                <c:pt idx="5">
                  <c:v>0.10885413994330309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2B3-4301-AABB-5E90103A2019}"/>
            </c:ext>
          </c:extLst>
        </c:ser>
        <c:ser>
          <c:idx val="9"/>
          <c:order val="9"/>
          <c:tx>
            <c:strRef>
              <c:f>'D20'!$R$15</c:f>
              <c:strCache>
                <c:ptCount val="1"/>
                <c:pt idx="0">
                  <c:v>9</c:v>
                </c:pt>
              </c:strCache>
            </c:strRef>
          </c:tx>
          <c:spPr>
            <a:solidFill>
              <a:srgbClr val="6A93A5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Lbl>
              <c:idx val="4"/>
              <c:layout>
                <c:manualLayout>
                  <c:x val="3.5762181493071078E-3"/>
                  <c:y val="2.42939592018344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8DA-43CC-B95C-512F4B26B1A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'D20'!$S$5:$X$5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'D20'!$S$15:$X$15</c:f>
              <c:numCache>
                <c:formatCode>0%</c:formatCode>
                <c:ptCount val="6"/>
                <c:pt idx="0">
                  <c:v>0.04</c:v>
                </c:pt>
                <c:pt idx="1">
                  <c:v>0.05</c:v>
                </c:pt>
                <c:pt idx="2">
                  <c:v>0.03</c:v>
                </c:pt>
                <c:pt idx="3">
                  <c:v>7.0000000000000007E-2</c:v>
                </c:pt>
                <c:pt idx="4">
                  <c:v>0.03</c:v>
                </c:pt>
                <c:pt idx="5">
                  <c:v>4.9957570552577636E-2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A2B3-4301-AABB-5E90103A2019}"/>
            </c:ext>
          </c:extLst>
        </c:ser>
        <c:ser>
          <c:idx val="10"/>
          <c:order val="10"/>
          <c:tx>
            <c:strRef>
              <c:f>'D20'!$R$16</c:f>
              <c:strCache>
                <c:ptCount val="1"/>
                <c:pt idx="0">
                  <c:v>Plotësisht detyra ime</c:v>
                </c:pt>
              </c:strCache>
            </c:strRef>
          </c:tx>
          <c:spPr>
            <a:solidFill>
              <a:srgbClr val="49687C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'D20'!$S$5:$X$5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'D20'!$S$16:$X$16</c:f>
              <c:numCache>
                <c:formatCode>0%</c:formatCode>
                <c:ptCount val="6"/>
                <c:pt idx="0">
                  <c:v>0.09</c:v>
                </c:pt>
                <c:pt idx="1">
                  <c:v>0.26</c:v>
                </c:pt>
                <c:pt idx="2">
                  <c:v>0.15</c:v>
                </c:pt>
                <c:pt idx="3">
                  <c:v>0.21</c:v>
                </c:pt>
                <c:pt idx="4">
                  <c:v>0.13</c:v>
                </c:pt>
                <c:pt idx="5">
                  <c:v>0.10864280944768029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2B3-4301-AABB-5E90103A201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367283440"/>
        <c:axId val="367280200"/>
      </c:barChart>
      <c:catAx>
        <c:axId val="3672834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7280200"/>
        <c:crosses val="autoZero"/>
        <c:auto val="1"/>
        <c:lblAlgn val="ctr"/>
        <c:lblOffset val="100"/>
        <c:noMultiLvlLbl val="0"/>
      </c:catAx>
      <c:valAx>
        <c:axId val="367280200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367283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5.6942826268307878E-2"/>
          <c:y val="1.4576375521100643E-2"/>
          <c:w val="0.90935976543388042"/>
          <c:h val="4.540961815060991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0803782505910164E-2"/>
          <c:y val="2.6723350010081033E-2"/>
          <c:w val="0.74649647105052364"/>
          <c:h val="0.91037175871779952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'D21'!$R$6</c:f>
              <c:strCache>
                <c:ptCount val="1"/>
                <c:pt idx="0">
                  <c:v>Plotësisht dakord</c:v>
                </c:pt>
              </c:strCache>
            </c:strRef>
          </c:tx>
          <c:spPr>
            <a:solidFill>
              <a:srgbClr val="6A93A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'D21'!$S$5:$X$5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'D21'!$S$6:$X$6</c:f>
              <c:numCache>
                <c:formatCode>0%</c:formatCode>
                <c:ptCount val="6"/>
                <c:pt idx="0">
                  <c:v>0.03</c:v>
                </c:pt>
                <c:pt idx="1">
                  <c:v>0.12</c:v>
                </c:pt>
                <c:pt idx="2">
                  <c:v>0.09</c:v>
                </c:pt>
                <c:pt idx="3">
                  <c:v>0.08</c:v>
                </c:pt>
                <c:pt idx="4">
                  <c:v>7.0000000000000007E-2</c:v>
                </c:pt>
                <c:pt idx="5">
                  <c:v>4.9255281481613206E-2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FA-4699-889A-E73F0910C42E}"/>
            </c:ext>
          </c:extLst>
        </c:ser>
        <c:ser>
          <c:idx val="1"/>
          <c:order val="1"/>
          <c:tx>
            <c:strRef>
              <c:f>'D21'!$R$7</c:f>
              <c:strCache>
                <c:ptCount val="1"/>
                <c:pt idx="0">
                  <c:v>Dakord</c:v>
                </c:pt>
              </c:strCache>
            </c:strRef>
          </c:tx>
          <c:spPr>
            <a:solidFill>
              <a:srgbClr val="9DC8D1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'D21'!$S$5:$X$5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'D21'!$S$7:$X$7</c:f>
              <c:numCache>
                <c:formatCode>0%</c:formatCode>
                <c:ptCount val="6"/>
                <c:pt idx="0">
                  <c:v>0.27</c:v>
                </c:pt>
                <c:pt idx="1">
                  <c:v>0.44</c:v>
                </c:pt>
                <c:pt idx="2">
                  <c:v>0.42</c:v>
                </c:pt>
                <c:pt idx="3">
                  <c:v>0.52</c:v>
                </c:pt>
                <c:pt idx="4">
                  <c:v>0.45</c:v>
                </c:pt>
                <c:pt idx="5">
                  <c:v>0.47814030039031558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FFA-4699-889A-E73F0910C42E}"/>
            </c:ext>
          </c:extLst>
        </c:ser>
        <c:ser>
          <c:idx val="2"/>
          <c:order val="2"/>
          <c:tx>
            <c:strRef>
              <c:f>'D21'!$R$8</c:f>
              <c:strCache>
                <c:ptCount val="1"/>
                <c:pt idx="0">
                  <c:v>As dakord as jo dakord</c:v>
                </c:pt>
              </c:strCache>
            </c:strRef>
          </c:tx>
          <c:spPr>
            <a:solidFill>
              <a:schemeClr val="bg2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'D21'!$S$5:$X$5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'D21'!$S$8:$X$8</c:f>
              <c:numCache>
                <c:formatCode>0%</c:formatCode>
                <c:ptCount val="6"/>
                <c:pt idx="0">
                  <c:v>0.32</c:v>
                </c:pt>
                <c:pt idx="1">
                  <c:v>0.19</c:v>
                </c:pt>
                <c:pt idx="2">
                  <c:v>0.28999999999999998</c:v>
                </c:pt>
                <c:pt idx="3">
                  <c:v>0.25</c:v>
                </c:pt>
                <c:pt idx="4">
                  <c:v>0.23</c:v>
                </c:pt>
                <c:pt idx="5">
                  <c:v>0.2955121329006492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FFA-4699-889A-E73F0910C42E}"/>
            </c:ext>
          </c:extLst>
        </c:ser>
        <c:ser>
          <c:idx val="3"/>
          <c:order val="3"/>
          <c:tx>
            <c:strRef>
              <c:f>'D21'!$R$9</c:f>
              <c:strCache>
                <c:ptCount val="1"/>
                <c:pt idx="0">
                  <c:v>Jo dakord</c:v>
                </c:pt>
              </c:strCache>
            </c:strRef>
          </c:tx>
          <c:spPr>
            <a:solidFill>
              <a:srgbClr val="FFCE94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'D21'!$S$5:$X$5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'D21'!$S$9:$X$9</c:f>
              <c:numCache>
                <c:formatCode>0%</c:formatCode>
                <c:ptCount val="6"/>
                <c:pt idx="0">
                  <c:v>0.24</c:v>
                </c:pt>
                <c:pt idx="1">
                  <c:v>0.16</c:v>
                </c:pt>
                <c:pt idx="2">
                  <c:v>0.12</c:v>
                </c:pt>
                <c:pt idx="3">
                  <c:v>0.11</c:v>
                </c:pt>
                <c:pt idx="4">
                  <c:v>0.16</c:v>
                </c:pt>
                <c:pt idx="5">
                  <c:v>0.13315086760677378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FFA-4699-889A-E73F0910C42E}"/>
            </c:ext>
          </c:extLst>
        </c:ser>
        <c:ser>
          <c:idx val="4"/>
          <c:order val="4"/>
          <c:tx>
            <c:strRef>
              <c:f>'D21'!$R$10</c:f>
              <c:strCache>
                <c:ptCount val="1"/>
                <c:pt idx="0">
                  <c:v>Plotësisht jo dakord</c:v>
                </c:pt>
              </c:strCache>
            </c:strRef>
          </c:tx>
          <c:spPr>
            <a:solidFill>
              <a:srgbClr val="FFA34E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'D21'!$S$5:$X$5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'D21'!$S$10:$X$10</c:f>
              <c:numCache>
                <c:formatCode>0%</c:formatCode>
                <c:ptCount val="6"/>
                <c:pt idx="0">
                  <c:v>0.09</c:v>
                </c:pt>
                <c:pt idx="1">
                  <c:v>0.06</c:v>
                </c:pt>
                <c:pt idx="2">
                  <c:v>0.04</c:v>
                </c:pt>
                <c:pt idx="3">
                  <c:v>0.03</c:v>
                </c:pt>
                <c:pt idx="4">
                  <c:v>0.05</c:v>
                </c:pt>
                <c:pt idx="5">
                  <c:v>2.311667804498465E-2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FFA-4699-889A-E73F0910C42E}"/>
            </c:ext>
          </c:extLst>
        </c:ser>
        <c:ser>
          <c:idx val="5"/>
          <c:order val="5"/>
          <c:tx>
            <c:strRef>
              <c:f>'D21'!$R$11</c:f>
              <c:strCache>
                <c:ptCount val="1"/>
                <c:pt idx="0">
                  <c:v>Nuk e di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'D21'!$S$5:$X$5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'D21'!$S$11:$X$11</c:f>
              <c:numCache>
                <c:formatCode>0%</c:formatCode>
                <c:ptCount val="6"/>
                <c:pt idx="0">
                  <c:v>0.04</c:v>
                </c:pt>
                <c:pt idx="1">
                  <c:v>0.05</c:v>
                </c:pt>
                <c:pt idx="2">
                  <c:v>0.03</c:v>
                </c:pt>
                <c:pt idx="3">
                  <c:v>0.02</c:v>
                </c:pt>
                <c:pt idx="4">
                  <c:v>0.05</c:v>
                </c:pt>
                <c:pt idx="5">
                  <c:v>2.0824739575663484E-2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FFA-4699-889A-E73F0910C42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overlap val="100"/>
        <c:axId val="747249264"/>
        <c:axId val="854061880"/>
      </c:barChart>
      <c:catAx>
        <c:axId val="747249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4061880"/>
        <c:crosses val="autoZero"/>
        <c:auto val="1"/>
        <c:lblAlgn val="ctr"/>
        <c:lblOffset val="100"/>
        <c:noMultiLvlLbl val="0"/>
      </c:catAx>
      <c:valAx>
        <c:axId val="854061880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747249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0653014342497009"/>
          <c:y val="2.4947839534933014E-2"/>
          <c:w val="0.18519334411413543"/>
          <c:h val="0.918736454976030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890595009596929E-2"/>
          <c:y val="2.7261462205700124E-2"/>
          <c:w val="0.7578911542007345"/>
          <c:h val="0.90856696816243698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'D22'!$R$6</c:f>
              <c:strCache>
                <c:ptCount val="1"/>
                <c:pt idx="0">
                  <c:v>Plotësisht dakord</c:v>
                </c:pt>
              </c:strCache>
            </c:strRef>
          </c:tx>
          <c:spPr>
            <a:solidFill>
              <a:srgbClr val="6A93A5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'D22'!$S$5:$X$5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'D22'!$S$6:$X$6</c:f>
              <c:numCache>
                <c:formatCode>0%</c:formatCode>
                <c:ptCount val="6"/>
                <c:pt idx="0">
                  <c:v>0.04</c:v>
                </c:pt>
                <c:pt idx="1">
                  <c:v>0.17</c:v>
                </c:pt>
                <c:pt idx="2">
                  <c:v>0.1</c:v>
                </c:pt>
                <c:pt idx="3">
                  <c:v>0.11</c:v>
                </c:pt>
                <c:pt idx="4">
                  <c:v>0.08</c:v>
                </c:pt>
                <c:pt idx="5">
                  <c:v>6.4803137944313235E-2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54-4FA7-88A0-3E4E5F5666D4}"/>
            </c:ext>
          </c:extLst>
        </c:ser>
        <c:ser>
          <c:idx val="1"/>
          <c:order val="1"/>
          <c:tx>
            <c:strRef>
              <c:f>'D22'!$R$7</c:f>
              <c:strCache>
                <c:ptCount val="1"/>
                <c:pt idx="0">
                  <c:v>Dakord</c:v>
                </c:pt>
              </c:strCache>
            </c:strRef>
          </c:tx>
          <c:spPr>
            <a:solidFill>
              <a:srgbClr val="9DC8D1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'D22'!$S$5:$X$5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'D22'!$S$7:$X$7</c:f>
              <c:numCache>
                <c:formatCode>0%</c:formatCode>
                <c:ptCount val="6"/>
                <c:pt idx="0">
                  <c:v>0.32</c:v>
                </c:pt>
                <c:pt idx="1">
                  <c:v>0.53</c:v>
                </c:pt>
                <c:pt idx="2">
                  <c:v>0.45</c:v>
                </c:pt>
                <c:pt idx="3">
                  <c:v>0.55000000000000004</c:v>
                </c:pt>
                <c:pt idx="4">
                  <c:v>0.52</c:v>
                </c:pt>
                <c:pt idx="5">
                  <c:v>0.54570989411833615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A54-4FA7-88A0-3E4E5F5666D4}"/>
            </c:ext>
          </c:extLst>
        </c:ser>
        <c:ser>
          <c:idx val="2"/>
          <c:order val="2"/>
          <c:tx>
            <c:strRef>
              <c:f>'D22'!$R$8</c:f>
              <c:strCache>
                <c:ptCount val="1"/>
                <c:pt idx="0">
                  <c:v>As dakord as jo dakord</c:v>
                </c:pt>
              </c:strCache>
            </c:strRef>
          </c:tx>
          <c:spPr>
            <a:solidFill>
              <a:schemeClr val="bg2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'D22'!$S$5:$X$5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'D22'!$S$8:$X$8</c:f>
              <c:numCache>
                <c:formatCode>0%</c:formatCode>
                <c:ptCount val="6"/>
                <c:pt idx="0">
                  <c:v>0.31</c:v>
                </c:pt>
                <c:pt idx="1">
                  <c:v>0.13</c:v>
                </c:pt>
                <c:pt idx="2">
                  <c:v>0.27</c:v>
                </c:pt>
                <c:pt idx="3">
                  <c:v>0.22</c:v>
                </c:pt>
                <c:pt idx="4">
                  <c:v>0.19</c:v>
                </c:pt>
                <c:pt idx="5">
                  <c:v>0.26218175927528081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A54-4FA7-88A0-3E4E5F5666D4}"/>
            </c:ext>
          </c:extLst>
        </c:ser>
        <c:ser>
          <c:idx val="3"/>
          <c:order val="3"/>
          <c:tx>
            <c:strRef>
              <c:f>'D22'!$R$9</c:f>
              <c:strCache>
                <c:ptCount val="1"/>
                <c:pt idx="0">
                  <c:v>Jo dakord</c:v>
                </c:pt>
              </c:strCache>
            </c:strRef>
          </c:tx>
          <c:spPr>
            <a:solidFill>
              <a:srgbClr val="FFCE94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'D22'!$S$5:$X$5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'D22'!$S$9:$X$9</c:f>
              <c:numCache>
                <c:formatCode>0%</c:formatCode>
                <c:ptCount val="6"/>
                <c:pt idx="0">
                  <c:v>0.21</c:v>
                </c:pt>
                <c:pt idx="1">
                  <c:v>0.09</c:v>
                </c:pt>
                <c:pt idx="2">
                  <c:v>0.1</c:v>
                </c:pt>
                <c:pt idx="3">
                  <c:v>0.1</c:v>
                </c:pt>
                <c:pt idx="4">
                  <c:v>0.14000000000000001</c:v>
                </c:pt>
                <c:pt idx="5">
                  <c:v>9.5975400462245355E-2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A54-4FA7-88A0-3E4E5F5666D4}"/>
            </c:ext>
          </c:extLst>
        </c:ser>
        <c:ser>
          <c:idx val="4"/>
          <c:order val="4"/>
          <c:tx>
            <c:strRef>
              <c:f>'D22'!$R$10</c:f>
              <c:strCache>
                <c:ptCount val="1"/>
                <c:pt idx="0">
                  <c:v>Plotësisht jo dakord</c:v>
                </c:pt>
              </c:strCache>
            </c:strRef>
          </c:tx>
          <c:spPr>
            <a:solidFill>
              <a:srgbClr val="FFA34E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'D22'!$S$5:$X$5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'D22'!$S$10:$X$10</c:f>
              <c:numCache>
                <c:formatCode>0%</c:formatCode>
                <c:ptCount val="6"/>
                <c:pt idx="0">
                  <c:v>0.09</c:v>
                </c:pt>
                <c:pt idx="1">
                  <c:v>0.04</c:v>
                </c:pt>
                <c:pt idx="2">
                  <c:v>0.03</c:v>
                </c:pt>
                <c:pt idx="3">
                  <c:v>0.02</c:v>
                </c:pt>
                <c:pt idx="4">
                  <c:v>0.04</c:v>
                </c:pt>
                <c:pt idx="5">
                  <c:v>1.8461807436336939E-2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A54-4FA7-88A0-3E4E5F5666D4}"/>
            </c:ext>
          </c:extLst>
        </c:ser>
        <c:ser>
          <c:idx val="5"/>
          <c:order val="5"/>
          <c:tx>
            <c:strRef>
              <c:f>'D22'!$R$11</c:f>
              <c:strCache>
                <c:ptCount val="1"/>
                <c:pt idx="0">
                  <c:v>Nuk e di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'D22'!$S$5:$X$5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'D22'!$S$11:$X$11</c:f>
              <c:numCache>
                <c:formatCode>0%</c:formatCode>
                <c:ptCount val="6"/>
                <c:pt idx="0">
                  <c:v>0.04</c:v>
                </c:pt>
                <c:pt idx="1">
                  <c:v>0.04</c:v>
                </c:pt>
                <c:pt idx="2">
                  <c:v>0.03</c:v>
                </c:pt>
                <c:pt idx="3">
                  <c:v>0.01</c:v>
                </c:pt>
                <c:pt idx="4">
                  <c:v>0.04</c:v>
                </c:pt>
                <c:pt idx="5">
                  <c:v>1.2868000763486992E-2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A54-4FA7-88A0-3E4E5F5666D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overlap val="100"/>
        <c:axId val="682823512"/>
        <c:axId val="682823872"/>
      </c:barChart>
      <c:catAx>
        <c:axId val="682823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2823872"/>
        <c:crosses val="autoZero"/>
        <c:auto val="1"/>
        <c:lblAlgn val="ctr"/>
        <c:lblOffset val="100"/>
        <c:noMultiLvlLbl val="0"/>
      </c:catAx>
      <c:valAx>
        <c:axId val="682823872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6828235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0549192195505315"/>
          <c:y val="5.1238669515752913E-2"/>
          <c:w val="0.18683053485876647"/>
          <c:h val="0.877696143000712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890595009596929E-2"/>
          <c:y val="2.7261462205700124E-2"/>
          <c:w val="0.80449396224704162"/>
          <c:h val="0.90833552869088385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'C6'!$Z$6</c:f>
              <c:strCache>
                <c:ptCount val="1"/>
                <c:pt idx="0">
                  <c:v>Shumë i sigurt</c:v>
                </c:pt>
              </c:strCache>
            </c:strRef>
          </c:tx>
          <c:spPr>
            <a:solidFill>
              <a:srgbClr val="6A93A5"/>
            </a:solidFill>
            <a:ln w="3175"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'C6'!$AA$5:$AF$5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'C6'!$AA$6:$AF$6</c:f>
              <c:numCache>
                <c:formatCode>0%</c:formatCode>
                <c:ptCount val="6"/>
                <c:pt idx="0">
                  <c:v>0.26</c:v>
                </c:pt>
                <c:pt idx="1">
                  <c:v>0.31</c:v>
                </c:pt>
                <c:pt idx="2">
                  <c:v>0.3</c:v>
                </c:pt>
                <c:pt idx="3">
                  <c:v>0.28999999999999998</c:v>
                </c:pt>
                <c:pt idx="4">
                  <c:v>0.28000000000000003</c:v>
                </c:pt>
                <c:pt idx="5" formatCode="###0%">
                  <c:v>0.27210633798690848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0CE-40FB-8AD7-BE3BAC4F6F00}"/>
            </c:ext>
          </c:extLst>
        </c:ser>
        <c:ser>
          <c:idx val="1"/>
          <c:order val="1"/>
          <c:tx>
            <c:strRef>
              <c:f>'C6'!$Z$7</c:f>
              <c:strCache>
                <c:ptCount val="1"/>
                <c:pt idx="0">
                  <c:v>I sigurt</c:v>
                </c:pt>
              </c:strCache>
            </c:strRef>
          </c:tx>
          <c:spPr>
            <a:solidFill>
              <a:srgbClr val="9DC8D1"/>
            </a:solidFill>
            <a:ln w="3175"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'C6'!$AA$5:$AF$5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'C6'!$AA$7:$AF$7</c:f>
              <c:numCache>
                <c:formatCode>###0%</c:formatCode>
                <c:ptCount val="6"/>
                <c:pt idx="0">
                  <c:v>0.37</c:v>
                </c:pt>
                <c:pt idx="1">
                  <c:v>0.45</c:v>
                </c:pt>
                <c:pt idx="2">
                  <c:v>0.45</c:v>
                </c:pt>
                <c:pt idx="3">
                  <c:v>0.51</c:v>
                </c:pt>
                <c:pt idx="4">
                  <c:v>0.5</c:v>
                </c:pt>
                <c:pt idx="5">
                  <c:v>0.55409345096000384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0CE-40FB-8AD7-BE3BAC4F6F00}"/>
            </c:ext>
          </c:extLst>
        </c:ser>
        <c:ser>
          <c:idx val="2"/>
          <c:order val="2"/>
          <c:tx>
            <c:strRef>
              <c:f>'C6'!$Z$8</c:f>
              <c:strCache>
                <c:ptCount val="1"/>
                <c:pt idx="0">
                  <c:v>I pasigurt</c:v>
                </c:pt>
              </c:strCache>
            </c:strRef>
          </c:tx>
          <c:spPr>
            <a:solidFill>
              <a:srgbClr val="FFCE94"/>
            </a:solidFill>
            <a:ln w="3175"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'C6'!$AA$5:$AF$5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'C6'!$AA$8:$AF$8</c:f>
              <c:numCache>
                <c:formatCode>0%</c:formatCode>
                <c:ptCount val="6"/>
                <c:pt idx="0">
                  <c:v>0.27</c:v>
                </c:pt>
                <c:pt idx="1">
                  <c:v>0.18</c:v>
                </c:pt>
                <c:pt idx="2">
                  <c:v>0.19</c:v>
                </c:pt>
                <c:pt idx="3">
                  <c:v>0.16</c:v>
                </c:pt>
                <c:pt idx="4">
                  <c:v>0.17</c:v>
                </c:pt>
                <c:pt idx="5" formatCode="###0%">
                  <c:v>0.1500954459527756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0CE-40FB-8AD7-BE3BAC4F6F00}"/>
            </c:ext>
          </c:extLst>
        </c:ser>
        <c:ser>
          <c:idx val="3"/>
          <c:order val="3"/>
          <c:tx>
            <c:strRef>
              <c:f>'C6'!$Z$9</c:f>
              <c:strCache>
                <c:ptCount val="1"/>
                <c:pt idx="0">
                  <c:v>Shumë i pasigurt</c:v>
                </c:pt>
              </c:strCache>
            </c:strRef>
          </c:tx>
          <c:spPr>
            <a:solidFill>
              <a:srgbClr val="FFA34E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'C6'!$AA$5:$AF$5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'C6'!$AA$9:$AF$9</c:f>
              <c:numCache>
                <c:formatCode>0%</c:formatCode>
                <c:ptCount val="6"/>
                <c:pt idx="0">
                  <c:v>0.1</c:v>
                </c:pt>
                <c:pt idx="1">
                  <c:v>0.06</c:v>
                </c:pt>
                <c:pt idx="2">
                  <c:v>0.06</c:v>
                </c:pt>
                <c:pt idx="3">
                  <c:v>0.04</c:v>
                </c:pt>
                <c:pt idx="4">
                  <c:v>0.05</c:v>
                </c:pt>
                <c:pt idx="5" formatCode="###0%">
                  <c:v>2.0717833040299526E-2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0CE-40FB-8AD7-BE3BAC4F6F0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724249184"/>
        <c:axId val="724250264"/>
      </c:barChart>
      <c:catAx>
        <c:axId val="724249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4250264"/>
        <c:crosses val="autoZero"/>
        <c:auto val="1"/>
        <c:lblAlgn val="ctr"/>
        <c:lblOffset val="100"/>
        <c:noMultiLvlLbl val="0"/>
      </c:catAx>
      <c:valAx>
        <c:axId val="724250264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724249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5314685568334669"/>
          <c:y val="9.0127721023719617E-2"/>
          <c:w val="0.14071110976770898"/>
          <c:h val="0.8693108528720154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890595009596929E-2"/>
          <c:y val="2.7261462205700124E-2"/>
          <c:w val="0.7532846282890262"/>
          <c:h val="0.91524592883138678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'D23'!$R$6</c:f>
              <c:strCache>
                <c:ptCount val="1"/>
                <c:pt idx="0">
                  <c:v>Plotësisht dakord</c:v>
                </c:pt>
              </c:strCache>
            </c:strRef>
          </c:tx>
          <c:spPr>
            <a:solidFill>
              <a:srgbClr val="6A93A5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'D23'!$S$5:$X$5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'D23'!$S$6:$X$6</c:f>
              <c:numCache>
                <c:formatCode>0%</c:formatCode>
                <c:ptCount val="6"/>
                <c:pt idx="0">
                  <c:v>0.03</c:v>
                </c:pt>
                <c:pt idx="1">
                  <c:v>0.2</c:v>
                </c:pt>
                <c:pt idx="2">
                  <c:v>0.12</c:v>
                </c:pt>
                <c:pt idx="3">
                  <c:v>0.1</c:v>
                </c:pt>
                <c:pt idx="4">
                  <c:v>0.1</c:v>
                </c:pt>
                <c:pt idx="5">
                  <c:v>8.4028643631942443E-2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BD-49D5-A7D7-F1C8C9FB4816}"/>
            </c:ext>
          </c:extLst>
        </c:ser>
        <c:ser>
          <c:idx val="1"/>
          <c:order val="1"/>
          <c:tx>
            <c:strRef>
              <c:f>'D23'!$R$7</c:f>
              <c:strCache>
                <c:ptCount val="1"/>
                <c:pt idx="0">
                  <c:v>Dakord</c:v>
                </c:pt>
              </c:strCache>
            </c:strRef>
          </c:tx>
          <c:spPr>
            <a:solidFill>
              <a:srgbClr val="9DC8D1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'D23'!$S$5:$X$5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'D23'!$S$7:$X$7</c:f>
              <c:numCache>
                <c:formatCode>0%</c:formatCode>
                <c:ptCount val="6"/>
                <c:pt idx="0">
                  <c:v>0.28999999999999998</c:v>
                </c:pt>
                <c:pt idx="1">
                  <c:v>0.5</c:v>
                </c:pt>
                <c:pt idx="2">
                  <c:v>0.46</c:v>
                </c:pt>
                <c:pt idx="3">
                  <c:v>0.5</c:v>
                </c:pt>
                <c:pt idx="4">
                  <c:v>0.48</c:v>
                </c:pt>
                <c:pt idx="5">
                  <c:v>0.53790939121033154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0BD-49D5-A7D7-F1C8C9FB4816}"/>
            </c:ext>
          </c:extLst>
        </c:ser>
        <c:ser>
          <c:idx val="2"/>
          <c:order val="2"/>
          <c:tx>
            <c:strRef>
              <c:f>'D23'!$R$8</c:f>
              <c:strCache>
                <c:ptCount val="1"/>
                <c:pt idx="0">
                  <c:v>As dakord as jo dakord</c:v>
                </c:pt>
              </c:strCache>
            </c:strRef>
          </c:tx>
          <c:spPr>
            <a:solidFill>
              <a:schemeClr val="bg2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'D23'!$S$5:$X$5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'D23'!$S$8:$X$8</c:f>
              <c:numCache>
                <c:formatCode>0%</c:formatCode>
                <c:ptCount val="6"/>
                <c:pt idx="0">
                  <c:v>0.35</c:v>
                </c:pt>
                <c:pt idx="1">
                  <c:v>0.14000000000000001</c:v>
                </c:pt>
                <c:pt idx="2">
                  <c:v>0.25</c:v>
                </c:pt>
                <c:pt idx="3">
                  <c:v>0.25</c:v>
                </c:pt>
                <c:pt idx="4">
                  <c:v>0.21</c:v>
                </c:pt>
                <c:pt idx="5">
                  <c:v>0.25241126875310627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0BD-49D5-A7D7-F1C8C9FB4816}"/>
            </c:ext>
          </c:extLst>
        </c:ser>
        <c:ser>
          <c:idx val="3"/>
          <c:order val="3"/>
          <c:tx>
            <c:strRef>
              <c:f>'D23'!$R$9</c:f>
              <c:strCache>
                <c:ptCount val="1"/>
                <c:pt idx="0">
                  <c:v>Jo dakord</c:v>
                </c:pt>
              </c:strCache>
            </c:strRef>
          </c:tx>
          <c:spPr>
            <a:solidFill>
              <a:srgbClr val="FFCE94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'D23'!$S$5:$X$5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'D23'!$S$9:$X$9</c:f>
              <c:numCache>
                <c:formatCode>0%</c:formatCode>
                <c:ptCount val="6"/>
                <c:pt idx="0">
                  <c:v>0.21</c:v>
                </c:pt>
                <c:pt idx="1">
                  <c:v>0.11</c:v>
                </c:pt>
                <c:pt idx="2">
                  <c:v>0.12</c:v>
                </c:pt>
                <c:pt idx="3">
                  <c:v>0.12</c:v>
                </c:pt>
                <c:pt idx="4">
                  <c:v>0.15</c:v>
                </c:pt>
                <c:pt idx="5">
                  <c:v>9.6261846318695513E-2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0BD-49D5-A7D7-F1C8C9FB4816}"/>
            </c:ext>
          </c:extLst>
        </c:ser>
        <c:ser>
          <c:idx val="4"/>
          <c:order val="4"/>
          <c:tx>
            <c:strRef>
              <c:f>'D23'!$R$10</c:f>
              <c:strCache>
                <c:ptCount val="1"/>
                <c:pt idx="0">
                  <c:v>Plotësisht jo dakord</c:v>
                </c:pt>
              </c:strCache>
            </c:strRef>
          </c:tx>
          <c:spPr>
            <a:solidFill>
              <a:srgbClr val="FFA34E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'D23'!$S$5:$X$5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'D23'!$S$10:$X$10</c:f>
              <c:numCache>
                <c:formatCode>0%</c:formatCode>
                <c:ptCount val="6"/>
                <c:pt idx="0">
                  <c:v>0.09</c:v>
                </c:pt>
                <c:pt idx="1">
                  <c:v>0.04</c:v>
                </c:pt>
                <c:pt idx="2">
                  <c:v>0.03</c:v>
                </c:pt>
                <c:pt idx="3">
                  <c:v>0.02</c:v>
                </c:pt>
                <c:pt idx="4">
                  <c:v>0.05</c:v>
                </c:pt>
                <c:pt idx="5">
                  <c:v>2.1960788255038399E-2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0BD-49D5-A7D7-F1C8C9FB4816}"/>
            </c:ext>
          </c:extLst>
        </c:ser>
        <c:ser>
          <c:idx val="5"/>
          <c:order val="5"/>
          <c:tx>
            <c:strRef>
              <c:f>'D23'!$R$11</c:f>
              <c:strCache>
                <c:ptCount val="1"/>
                <c:pt idx="0">
                  <c:v>Nuk e di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0BD-49D5-A7D7-F1C8C9FB4816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0BD-49D5-A7D7-F1C8C9FB481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'D23'!$S$5:$X$5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'D23'!$S$11:$X$11</c:f>
              <c:numCache>
                <c:formatCode>0%</c:formatCode>
                <c:ptCount val="6"/>
                <c:pt idx="0">
                  <c:v>0.03</c:v>
                </c:pt>
                <c:pt idx="1">
                  <c:v>0.02</c:v>
                </c:pt>
                <c:pt idx="2">
                  <c:v>0.02</c:v>
                </c:pt>
                <c:pt idx="3">
                  <c:v>0</c:v>
                </c:pt>
                <c:pt idx="4">
                  <c:v>0.02</c:v>
                </c:pt>
                <c:pt idx="5">
                  <c:v>7.4280618308856187E-3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0BD-49D5-A7D7-F1C8C9FB481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overlap val="100"/>
        <c:axId val="514064200"/>
        <c:axId val="514062040"/>
      </c:barChart>
      <c:catAx>
        <c:axId val="5140642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4062040"/>
        <c:crosses val="autoZero"/>
        <c:auto val="1"/>
        <c:lblAlgn val="ctr"/>
        <c:lblOffset val="100"/>
        <c:noMultiLvlLbl val="0"/>
      </c:catAx>
      <c:valAx>
        <c:axId val="514062040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5140642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1316946514123356"/>
          <c:y val="4.3803725277834708E-2"/>
          <c:w val="0.18068850030982214"/>
          <c:h val="0.8851310872386304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890595009596929E-2"/>
          <c:y val="2.7261462205700124E-2"/>
          <c:w val="0.74867810237731802"/>
          <c:h val="0.91524592883138678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'D24'!$R$6</c:f>
              <c:strCache>
                <c:ptCount val="1"/>
                <c:pt idx="0">
                  <c:v>Plotësisht dakord</c:v>
                </c:pt>
              </c:strCache>
            </c:strRef>
          </c:tx>
          <c:spPr>
            <a:solidFill>
              <a:srgbClr val="6A93A5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'D24'!$S$5:$X$5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'D24'!$S$6:$X$6</c:f>
              <c:numCache>
                <c:formatCode>0%</c:formatCode>
                <c:ptCount val="6"/>
                <c:pt idx="0">
                  <c:v>0.28000000000000003</c:v>
                </c:pt>
                <c:pt idx="1">
                  <c:v>0.28000000000000003</c:v>
                </c:pt>
                <c:pt idx="2">
                  <c:v>0.23</c:v>
                </c:pt>
                <c:pt idx="3">
                  <c:v>0.2</c:v>
                </c:pt>
                <c:pt idx="4">
                  <c:v>0.25</c:v>
                </c:pt>
                <c:pt idx="5">
                  <c:v>9.8663573370391736E-2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01-4ACA-A429-854EC8D23BBC}"/>
            </c:ext>
          </c:extLst>
        </c:ser>
        <c:ser>
          <c:idx val="1"/>
          <c:order val="1"/>
          <c:tx>
            <c:strRef>
              <c:f>'D24'!$R$7</c:f>
              <c:strCache>
                <c:ptCount val="1"/>
                <c:pt idx="0">
                  <c:v>Dakord</c:v>
                </c:pt>
              </c:strCache>
            </c:strRef>
          </c:tx>
          <c:spPr>
            <a:solidFill>
              <a:srgbClr val="9DC8D1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'D24'!$S$5:$X$5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'D24'!$S$7:$X$7</c:f>
              <c:numCache>
                <c:formatCode>0%</c:formatCode>
                <c:ptCount val="6"/>
                <c:pt idx="0">
                  <c:v>0.4</c:v>
                </c:pt>
                <c:pt idx="1">
                  <c:v>0.38</c:v>
                </c:pt>
                <c:pt idx="2">
                  <c:v>0.38</c:v>
                </c:pt>
                <c:pt idx="3">
                  <c:v>0.38</c:v>
                </c:pt>
                <c:pt idx="4">
                  <c:v>0.34</c:v>
                </c:pt>
                <c:pt idx="5">
                  <c:v>0.38629188127184588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901-4ACA-A429-854EC8D23BBC}"/>
            </c:ext>
          </c:extLst>
        </c:ser>
        <c:ser>
          <c:idx val="2"/>
          <c:order val="2"/>
          <c:tx>
            <c:strRef>
              <c:f>'D24'!$R$8</c:f>
              <c:strCache>
                <c:ptCount val="1"/>
                <c:pt idx="0">
                  <c:v>As dakord as jo dakord</c:v>
                </c:pt>
              </c:strCache>
            </c:strRef>
          </c:tx>
          <c:spPr>
            <a:solidFill>
              <a:schemeClr val="bg2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'D24'!$S$5:$X$5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'D24'!$S$8:$X$8</c:f>
              <c:numCache>
                <c:formatCode>0%</c:formatCode>
                <c:ptCount val="6"/>
                <c:pt idx="0">
                  <c:v>0.17</c:v>
                </c:pt>
                <c:pt idx="1">
                  <c:v>0.11</c:v>
                </c:pt>
                <c:pt idx="2">
                  <c:v>0.18</c:v>
                </c:pt>
                <c:pt idx="3">
                  <c:v>0.2</c:v>
                </c:pt>
                <c:pt idx="4">
                  <c:v>0.17</c:v>
                </c:pt>
                <c:pt idx="5">
                  <c:v>0.2698230860612621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901-4ACA-A429-854EC8D23BBC}"/>
            </c:ext>
          </c:extLst>
        </c:ser>
        <c:ser>
          <c:idx val="3"/>
          <c:order val="3"/>
          <c:tx>
            <c:strRef>
              <c:f>'D24'!$R$9</c:f>
              <c:strCache>
                <c:ptCount val="1"/>
                <c:pt idx="0">
                  <c:v>Jo dakord</c:v>
                </c:pt>
              </c:strCache>
            </c:strRef>
          </c:tx>
          <c:spPr>
            <a:solidFill>
              <a:srgbClr val="FFCE94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'D24'!$S$5:$X$5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'D24'!$S$9:$X$9</c:f>
              <c:numCache>
                <c:formatCode>0%</c:formatCode>
                <c:ptCount val="6"/>
                <c:pt idx="0">
                  <c:v>0.08</c:v>
                </c:pt>
                <c:pt idx="1">
                  <c:v>0.13</c:v>
                </c:pt>
                <c:pt idx="2">
                  <c:v>0.1</c:v>
                </c:pt>
                <c:pt idx="3">
                  <c:v>0.11</c:v>
                </c:pt>
                <c:pt idx="4">
                  <c:v>0.11</c:v>
                </c:pt>
                <c:pt idx="5">
                  <c:v>0.15545131191962208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901-4ACA-A429-854EC8D23BBC}"/>
            </c:ext>
          </c:extLst>
        </c:ser>
        <c:ser>
          <c:idx val="4"/>
          <c:order val="4"/>
          <c:tx>
            <c:strRef>
              <c:f>'D24'!$R$10</c:f>
              <c:strCache>
                <c:ptCount val="1"/>
                <c:pt idx="0">
                  <c:v>Plotësisht jo dakord</c:v>
                </c:pt>
              </c:strCache>
            </c:strRef>
          </c:tx>
          <c:spPr>
            <a:solidFill>
              <a:srgbClr val="FFA34E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'D24'!$S$5:$X$5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'D24'!$S$10:$X$10</c:f>
              <c:numCache>
                <c:formatCode>0%</c:formatCode>
                <c:ptCount val="6"/>
                <c:pt idx="0">
                  <c:v>0.02</c:v>
                </c:pt>
                <c:pt idx="1">
                  <c:v>0.05</c:v>
                </c:pt>
                <c:pt idx="2">
                  <c:v>0.05</c:v>
                </c:pt>
                <c:pt idx="3">
                  <c:v>0.04</c:v>
                </c:pt>
                <c:pt idx="4">
                  <c:v>0.03</c:v>
                </c:pt>
                <c:pt idx="5">
                  <c:v>2.3862717821019883E-2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901-4ACA-A429-854EC8D23BBC}"/>
            </c:ext>
          </c:extLst>
        </c:ser>
        <c:ser>
          <c:idx val="5"/>
          <c:order val="5"/>
          <c:tx>
            <c:strRef>
              <c:f>'D24'!$R$11</c:f>
              <c:strCache>
                <c:ptCount val="1"/>
                <c:pt idx="0">
                  <c:v>Nuk e di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'D24'!$S$5:$X$5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'D24'!$S$11:$X$11</c:f>
              <c:numCache>
                <c:formatCode>0%</c:formatCode>
                <c:ptCount val="6"/>
                <c:pt idx="0">
                  <c:v>0.05</c:v>
                </c:pt>
                <c:pt idx="1">
                  <c:v>0.06</c:v>
                </c:pt>
                <c:pt idx="2">
                  <c:v>7.0000000000000007E-2</c:v>
                </c:pt>
                <c:pt idx="3">
                  <c:v>7.0000000000000007E-2</c:v>
                </c:pt>
                <c:pt idx="4">
                  <c:v>0.11</c:v>
                </c:pt>
                <c:pt idx="5">
                  <c:v>6.5907429555858391E-2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901-4ACA-A429-854EC8D23BB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overlap val="100"/>
        <c:axId val="507102320"/>
        <c:axId val="507094040"/>
      </c:barChart>
      <c:catAx>
        <c:axId val="507102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7094040"/>
        <c:crosses val="autoZero"/>
        <c:auto val="1"/>
        <c:lblAlgn val="ctr"/>
        <c:lblOffset val="100"/>
        <c:noMultiLvlLbl val="0"/>
      </c:catAx>
      <c:valAx>
        <c:axId val="507094040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507102320"/>
        <c:crosses val="autoZero"/>
        <c:crossBetween val="between"/>
      </c:valAx>
      <c:spPr>
        <a:noFill/>
        <a:ln>
          <a:solidFill>
            <a:schemeClr val="bg1"/>
          </a:solidFill>
        </a:ln>
        <a:effectLst/>
      </c:spPr>
    </c:plotArea>
    <c:legend>
      <c:legendPos val="r"/>
      <c:layout>
        <c:manualLayout>
          <c:xMode val="edge"/>
          <c:yMode val="edge"/>
          <c:x val="0.81624048241570557"/>
          <c:y val="3.8847095785889227E-2"/>
          <c:w val="0.17761748303534994"/>
          <c:h val="0.8925660314765486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4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3954354694204743E-2"/>
          <c:y val="2.7076923076923078E-2"/>
          <c:w val="0.86825533593110338"/>
          <c:h val="0.90895602665051489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PS2!$R$6</c:f>
              <c:strCache>
                <c:ptCount val="1"/>
                <c:pt idx="0">
                  <c:v>Po</c:v>
                </c:pt>
              </c:strCache>
            </c:strRef>
          </c:tx>
          <c:spPr>
            <a:solidFill>
              <a:srgbClr val="6A93A5"/>
            </a:solidFill>
            <a:ln>
              <a:solidFill>
                <a:srgbClr val="6A93A5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'PS2'!$S$5:$X$5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'PS2'!$S$6:$X$6</c:f>
              <c:numCache>
                <c:formatCode>0%</c:formatCode>
                <c:ptCount val="6"/>
                <c:pt idx="0">
                  <c:v>0.05</c:v>
                </c:pt>
                <c:pt idx="1">
                  <c:v>0.08</c:v>
                </c:pt>
                <c:pt idx="2">
                  <c:v>7.0000000000000007E-2</c:v>
                </c:pt>
                <c:pt idx="3">
                  <c:v>7.0000000000000007E-2</c:v>
                </c:pt>
                <c:pt idx="4">
                  <c:v>0.09</c:v>
                </c:pt>
                <c:pt idx="5">
                  <c:v>0.11319921374629063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E32-43C7-891C-A03D04368609}"/>
            </c:ext>
          </c:extLst>
        </c:ser>
        <c:ser>
          <c:idx val="1"/>
          <c:order val="1"/>
          <c:tx>
            <c:strRef>
              <c:f>PS2!$R$7</c:f>
              <c:strCache>
                <c:ptCount val="1"/>
                <c:pt idx="0">
                  <c:v>Jo</c:v>
                </c:pt>
              </c:strCache>
            </c:strRef>
          </c:tx>
          <c:spPr>
            <a:noFill/>
            <a:ln>
              <a:solidFill>
                <a:srgbClr val="6A93A5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'PS2'!$S$5:$X$5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'PS2'!$S$7:$X$7</c:f>
              <c:numCache>
                <c:formatCode>0%</c:formatCode>
                <c:ptCount val="6"/>
                <c:pt idx="0">
                  <c:v>0.95</c:v>
                </c:pt>
                <c:pt idx="1">
                  <c:v>0.92</c:v>
                </c:pt>
                <c:pt idx="2">
                  <c:v>0.93</c:v>
                </c:pt>
                <c:pt idx="3">
                  <c:v>0.93</c:v>
                </c:pt>
                <c:pt idx="4">
                  <c:v>0.91</c:v>
                </c:pt>
                <c:pt idx="5">
                  <c:v>0.88680078625370973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E32-43C7-891C-A03D0436860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687049240"/>
        <c:axId val="687051760"/>
      </c:barChart>
      <c:catAx>
        <c:axId val="687049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7051760"/>
        <c:crosses val="autoZero"/>
        <c:auto val="1"/>
        <c:lblAlgn val="ctr"/>
        <c:lblOffset val="100"/>
        <c:noMultiLvlLbl val="0"/>
      </c:catAx>
      <c:valAx>
        <c:axId val="687051760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6870492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92248802925277673"/>
          <c:y val="0.27675871592973955"/>
          <c:w val="6.3986746337558867E-2"/>
          <c:h val="0.2889439127801332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4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6A93A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PS2_text!$B$2:$B$7</c:f>
              <c:strCache>
                <c:ptCount val="6"/>
                <c:pt idx="0">
                  <c:v>Bashkëpunimi qytetar/komunitar me policinë</c:v>
                </c:pt>
                <c:pt idx="1">
                  <c:v>Ruan paqen/ rendin/ sigurinë në komunitet</c:v>
                </c:pt>
                <c:pt idx="2">
                  <c:v>Të parandaloj/ mbroj komunitetin nga krimet/ konfliktet</c:v>
                </c:pt>
                <c:pt idx="3">
                  <c:v>Policia këshillon/ informon komunitetin</c:v>
                </c:pt>
                <c:pt idx="4">
                  <c:v>Policia më afër qytetarit/ komunitetit</c:v>
                </c:pt>
                <c:pt idx="5">
                  <c:v>Tjetër</c:v>
                </c:pt>
              </c:strCache>
            </c:strRef>
          </c:cat>
          <c:val>
            <c:numRef>
              <c:f>PS2_text!$C$2:$C$7</c:f>
              <c:numCache>
                <c:formatCode>###0%</c:formatCode>
                <c:ptCount val="6"/>
                <c:pt idx="0">
                  <c:v>0.49762206846389473</c:v>
                </c:pt>
                <c:pt idx="1">
                  <c:v>0.3089103571411963</c:v>
                </c:pt>
                <c:pt idx="2">
                  <c:v>0.12598689232647572</c:v>
                </c:pt>
                <c:pt idx="3">
                  <c:v>0.11548481604455346</c:v>
                </c:pt>
                <c:pt idx="4">
                  <c:v>5.3448411649218971E-2</c:v>
                </c:pt>
                <c:pt idx="5">
                  <c:v>2.4108673037348941E-2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CF-4EBB-8B1E-601EC801706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axId val="518493736"/>
        <c:axId val="518494096"/>
      </c:barChart>
      <c:catAx>
        <c:axId val="5184937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US"/>
          </a:p>
        </c:txPr>
        <c:crossAx val="518494096"/>
        <c:crosses val="autoZero"/>
        <c:auto val="1"/>
        <c:lblAlgn val="ctr"/>
        <c:lblOffset val="100"/>
        <c:noMultiLvlLbl val="0"/>
      </c:catAx>
      <c:valAx>
        <c:axId val="518494096"/>
        <c:scaling>
          <c:orientation val="minMax"/>
          <c:max val="1"/>
        </c:scaling>
        <c:delete val="1"/>
        <c:axPos val="t"/>
        <c:numFmt formatCode="###0%" sourceLinked="1"/>
        <c:majorTickMark val="out"/>
        <c:minorTickMark val="none"/>
        <c:tickLblPos val="nextTo"/>
        <c:crossAx val="5184937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4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890595009596929E-2"/>
          <c:y val="2.7261462205700124E-2"/>
          <c:w val="0.76497746610848305"/>
          <c:h val="0.87656353364751338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PS4!$R$6</c:f>
              <c:strCache>
                <c:ptCount val="1"/>
                <c:pt idx="0">
                  <c:v>Ndikim shumë pozitiv</c:v>
                </c:pt>
              </c:strCache>
            </c:strRef>
          </c:tx>
          <c:spPr>
            <a:solidFill>
              <a:srgbClr val="6A93A5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'PS4'!$S$5:$X$5</c:f>
              <c:strCache>
                <c:ptCount val="6"/>
                <c:pt idx="0">
                  <c:v>2013
(N=124)</c:v>
                </c:pt>
                <c:pt idx="1">
                  <c:v>2014
(N=196)</c:v>
                </c:pt>
                <c:pt idx="2">
                  <c:v>2018
(N=167)</c:v>
                </c:pt>
                <c:pt idx="3">
                  <c:v>2020
(N=174)</c:v>
                </c:pt>
                <c:pt idx="4">
                  <c:v>2022
(N=107)</c:v>
                </c:pt>
                <c:pt idx="5">
                  <c:v>2024
(N=220)</c:v>
                </c:pt>
              </c:strCache>
            </c:strRef>
          </c:cat>
          <c:val>
            <c:numRef>
              <c:f>'PS4'!$S$6:$X$6</c:f>
              <c:numCache>
                <c:formatCode>0%</c:formatCode>
                <c:ptCount val="6"/>
                <c:pt idx="0">
                  <c:v>0.38</c:v>
                </c:pt>
                <c:pt idx="1">
                  <c:v>0.39</c:v>
                </c:pt>
                <c:pt idx="2">
                  <c:v>0.45</c:v>
                </c:pt>
                <c:pt idx="3">
                  <c:v>0.27</c:v>
                </c:pt>
                <c:pt idx="4">
                  <c:v>0.3</c:v>
                </c:pt>
                <c:pt idx="5" formatCode="###0%">
                  <c:v>0.3857539191225044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4C-4415-954A-89FD15FEE09D}"/>
            </c:ext>
          </c:extLst>
        </c:ser>
        <c:ser>
          <c:idx val="1"/>
          <c:order val="1"/>
          <c:tx>
            <c:strRef>
              <c:f>PS4!$R$7</c:f>
              <c:strCache>
                <c:ptCount val="1"/>
                <c:pt idx="0">
                  <c:v>Ndikim pozitiv</c:v>
                </c:pt>
              </c:strCache>
            </c:strRef>
          </c:tx>
          <c:spPr>
            <a:solidFill>
              <a:srgbClr val="9DC8D1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'PS4'!$S$5:$X$5</c:f>
              <c:strCache>
                <c:ptCount val="6"/>
                <c:pt idx="0">
                  <c:v>2013
(N=124)</c:v>
                </c:pt>
                <c:pt idx="1">
                  <c:v>2014
(N=196)</c:v>
                </c:pt>
                <c:pt idx="2">
                  <c:v>2018
(N=167)</c:v>
                </c:pt>
                <c:pt idx="3">
                  <c:v>2020
(N=174)</c:v>
                </c:pt>
                <c:pt idx="4">
                  <c:v>2022
(N=107)</c:v>
                </c:pt>
                <c:pt idx="5">
                  <c:v>2024
(N=220)</c:v>
                </c:pt>
              </c:strCache>
            </c:strRef>
          </c:cat>
          <c:val>
            <c:numRef>
              <c:f>'PS4'!$S$7:$X$7</c:f>
              <c:numCache>
                <c:formatCode>0%</c:formatCode>
                <c:ptCount val="6"/>
                <c:pt idx="0">
                  <c:v>0.44</c:v>
                </c:pt>
                <c:pt idx="1">
                  <c:v>0.5</c:v>
                </c:pt>
                <c:pt idx="2">
                  <c:v>0.44</c:v>
                </c:pt>
                <c:pt idx="3">
                  <c:v>0.54</c:v>
                </c:pt>
                <c:pt idx="4">
                  <c:v>0.61</c:v>
                </c:pt>
                <c:pt idx="5" formatCode="###0%">
                  <c:v>0.47229017522860289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74C-4415-954A-89FD15FEE09D}"/>
            </c:ext>
          </c:extLst>
        </c:ser>
        <c:ser>
          <c:idx val="2"/>
          <c:order val="2"/>
          <c:tx>
            <c:strRef>
              <c:f>PS4!$R$8</c:f>
              <c:strCache>
                <c:ptCount val="1"/>
                <c:pt idx="0">
                  <c:v>Neutral</c:v>
                </c:pt>
              </c:strCache>
            </c:strRef>
          </c:tx>
          <c:spPr>
            <a:solidFill>
              <a:schemeClr val="bg2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Lbl>
              <c:idx val="4"/>
              <c:layout>
                <c:manualLayout>
                  <c:x val="1.5355086372360845E-3"/>
                  <c:y val="-2.478314745972749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74C-4415-954A-89FD15FEE09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'PS4'!$S$5:$X$5</c:f>
              <c:strCache>
                <c:ptCount val="6"/>
                <c:pt idx="0">
                  <c:v>2013
(N=124)</c:v>
                </c:pt>
                <c:pt idx="1">
                  <c:v>2014
(N=196)</c:v>
                </c:pt>
                <c:pt idx="2">
                  <c:v>2018
(N=167)</c:v>
                </c:pt>
                <c:pt idx="3">
                  <c:v>2020
(N=174)</c:v>
                </c:pt>
                <c:pt idx="4">
                  <c:v>2022
(N=107)</c:v>
                </c:pt>
                <c:pt idx="5">
                  <c:v>2024
(N=220)</c:v>
                </c:pt>
              </c:strCache>
            </c:strRef>
          </c:cat>
          <c:val>
            <c:numRef>
              <c:f>'PS4'!$S$8:$X$8</c:f>
              <c:numCache>
                <c:formatCode>0%</c:formatCode>
                <c:ptCount val="6"/>
                <c:pt idx="0">
                  <c:v>0.06</c:v>
                </c:pt>
                <c:pt idx="1">
                  <c:v>7.0000000000000007E-2</c:v>
                </c:pt>
                <c:pt idx="2">
                  <c:v>0.08</c:v>
                </c:pt>
                <c:pt idx="3">
                  <c:v>0.13</c:v>
                </c:pt>
                <c:pt idx="4">
                  <c:v>0.04</c:v>
                </c:pt>
                <c:pt idx="5" formatCode="###0%">
                  <c:v>0.12607364907228444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74C-4415-954A-89FD15FEE09D}"/>
            </c:ext>
          </c:extLst>
        </c:ser>
        <c:ser>
          <c:idx val="3"/>
          <c:order val="3"/>
          <c:tx>
            <c:strRef>
              <c:f>PS4!$R$9</c:f>
              <c:strCache>
                <c:ptCount val="1"/>
                <c:pt idx="0">
                  <c:v>Ndikim negativ</c:v>
                </c:pt>
              </c:strCache>
            </c:strRef>
          </c:tx>
          <c:spPr>
            <a:solidFill>
              <a:srgbClr val="FFCE94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74C-4415-954A-89FD15FEE09D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74C-4415-954A-89FD15FEE09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'PS4'!$S$5:$X$5</c:f>
              <c:strCache>
                <c:ptCount val="6"/>
                <c:pt idx="0">
                  <c:v>2013
(N=124)</c:v>
                </c:pt>
                <c:pt idx="1">
                  <c:v>2014
(N=196)</c:v>
                </c:pt>
                <c:pt idx="2">
                  <c:v>2018
(N=167)</c:v>
                </c:pt>
                <c:pt idx="3">
                  <c:v>2020
(N=174)</c:v>
                </c:pt>
                <c:pt idx="4">
                  <c:v>2022
(N=107)</c:v>
                </c:pt>
                <c:pt idx="5">
                  <c:v>2024
(N=220)</c:v>
                </c:pt>
              </c:strCache>
            </c:strRef>
          </c:cat>
          <c:val>
            <c:numRef>
              <c:f>'PS4'!$S$9:$X$9</c:f>
              <c:numCache>
                <c:formatCode>0%</c:formatCode>
                <c:ptCount val="6"/>
                <c:pt idx="0">
                  <c:v>0.02</c:v>
                </c:pt>
                <c:pt idx="1">
                  <c:v>0.02</c:v>
                </c:pt>
                <c:pt idx="2">
                  <c:v>0</c:v>
                </c:pt>
                <c:pt idx="3">
                  <c:v>0.02</c:v>
                </c:pt>
                <c:pt idx="4">
                  <c:v>0.01</c:v>
                </c:pt>
                <c:pt idx="5">
                  <c:v>8.5092339385847392E-3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74C-4415-954A-89FD15FEE09D}"/>
            </c:ext>
          </c:extLst>
        </c:ser>
        <c:ser>
          <c:idx val="4"/>
          <c:order val="4"/>
          <c:tx>
            <c:strRef>
              <c:f>PS4!$R$10</c:f>
              <c:strCache>
                <c:ptCount val="1"/>
                <c:pt idx="0">
                  <c:v>Ndikim shumë negativ</c:v>
                </c:pt>
              </c:strCache>
            </c:strRef>
          </c:tx>
          <c:spPr>
            <a:solidFill>
              <a:srgbClr val="FFA34E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74C-4415-954A-89FD15FEE09D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74C-4415-954A-89FD15FEE09D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74C-4415-954A-89FD15FEE09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74C-4415-954A-89FD15FEE09D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74C-4415-954A-89FD15FEE09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'PS4'!$S$5:$X$5</c:f>
              <c:strCache>
                <c:ptCount val="6"/>
                <c:pt idx="0">
                  <c:v>2013
(N=124)</c:v>
                </c:pt>
                <c:pt idx="1">
                  <c:v>2014
(N=196)</c:v>
                </c:pt>
                <c:pt idx="2">
                  <c:v>2018
(N=167)</c:v>
                </c:pt>
                <c:pt idx="3">
                  <c:v>2020
(N=174)</c:v>
                </c:pt>
                <c:pt idx="4">
                  <c:v>2022
(N=107)</c:v>
                </c:pt>
                <c:pt idx="5">
                  <c:v>2024
(N=220)</c:v>
                </c:pt>
              </c:strCache>
            </c:strRef>
          </c:cat>
          <c:val>
            <c:numRef>
              <c:f>'PS4'!$S$10:$X$10</c:f>
              <c:numCache>
                <c:formatCode>0%</c:formatCode>
                <c:ptCount val="6"/>
                <c:pt idx="0">
                  <c:v>0.01</c:v>
                </c:pt>
                <c:pt idx="1">
                  <c:v>0.01</c:v>
                </c:pt>
                <c:pt idx="2">
                  <c:v>0</c:v>
                </c:pt>
                <c:pt idx="3">
                  <c:v>0</c:v>
                </c:pt>
                <c:pt idx="4">
                  <c:v>0.02</c:v>
                </c:pt>
                <c:pt idx="5" formatCode="###0%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74C-4415-954A-89FD15FEE09D}"/>
            </c:ext>
          </c:extLst>
        </c:ser>
        <c:ser>
          <c:idx val="5"/>
          <c:order val="5"/>
          <c:tx>
            <c:strRef>
              <c:f>PS4!$R$11</c:f>
              <c:strCache>
                <c:ptCount val="1"/>
                <c:pt idx="0">
                  <c:v>Nuk e di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74C-4415-954A-89FD15FEE09D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74C-4415-954A-89FD15FEE09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'PS4'!$S$5:$X$5</c:f>
              <c:strCache>
                <c:ptCount val="6"/>
                <c:pt idx="0">
                  <c:v>2013
(N=124)</c:v>
                </c:pt>
                <c:pt idx="1">
                  <c:v>2014
(N=196)</c:v>
                </c:pt>
                <c:pt idx="2">
                  <c:v>2018
(N=167)</c:v>
                </c:pt>
                <c:pt idx="3">
                  <c:v>2020
(N=174)</c:v>
                </c:pt>
                <c:pt idx="4">
                  <c:v>2022
(N=107)</c:v>
                </c:pt>
                <c:pt idx="5">
                  <c:v>2024
(N=220)</c:v>
                </c:pt>
              </c:strCache>
            </c:strRef>
          </c:cat>
          <c:val>
            <c:numRef>
              <c:f>'PS4'!$S$11:$X$11</c:f>
              <c:numCache>
                <c:formatCode>0%</c:formatCode>
                <c:ptCount val="6"/>
                <c:pt idx="0">
                  <c:v>0.09</c:v>
                </c:pt>
                <c:pt idx="1">
                  <c:v>0</c:v>
                </c:pt>
                <c:pt idx="2">
                  <c:v>0.04</c:v>
                </c:pt>
                <c:pt idx="3">
                  <c:v>0.04</c:v>
                </c:pt>
                <c:pt idx="4">
                  <c:v>0.03</c:v>
                </c:pt>
                <c:pt idx="5">
                  <c:v>7.3730226380226017E-3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74C-4415-954A-89FD15FEE09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overlap val="100"/>
        <c:axId val="507103040"/>
        <c:axId val="507103400"/>
      </c:barChart>
      <c:catAx>
        <c:axId val="507103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7103400"/>
        <c:crosses val="autoZero"/>
        <c:auto val="1"/>
        <c:lblAlgn val="ctr"/>
        <c:lblOffset val="100"/>
        <c:noMultiLvlLbl val="0"/>
      </c:catAx>
      <c:valAx>
        <c:axId val="507103400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5071030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1613311771729102"/>
          <c:y val="6.115192849964389E-2"/>
          <c:w val="0.17465383045929236"/>
          <c:h val="0.7240406287504025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4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6325471050584478E-2"/>
          <c:y val="0.1571618004154075"/>
          <c:w val="0.91400532912822641"/>
          <c:h val="0.8161148495745113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'D25'!$R$6</c:f>
              <c:strCache>
                <c:ptCount val="1"/>
                <c:pt idx="0">
                  <c:v>Kurrë</c:v>
                </c:pt>
              </c:strCache>
            </c:strRef>
          </c:tx>
          <c:spPr>
            <a:solidFill>
              <a:srgbClr val="C64114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'D25'!$S$5:$X$5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'D25'!$S$6:$X$6</c:f>
              <c:numCache>
                <c:formatCode>0%</c:formatCode>
                <c:ptCount val="6"/>
                <c:pt idx="0">
                  <c:v>0.03</c:v>
                </c:pt>
                <c:pt idx="1">
                  <c:v>0.14000000000000001</c:v>
                </c:pt>
                <c:pt idx="2">
                  <c:v>0.11</c:v>
                </c:pt>
                <c:pt idx="3">
                  <c:v>0.1</c:v>
                </c:pt>
                <c:pt idx="4">
                  <c:v>0.1</c:v>
                </c:pt>
                <c:pt idx="5">
                  <c:v>7.8172961176803168E-2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B3-4301-AABB-5E90103A2019}"/>
            </c:ext>
          </c:extLst>
        </c:ser>
        <c:ser>
          <c:idx val="1"/>
          <c:order val="1"/>
          <c:tx>
            <c:strRef>
              <c:f>'D25'!$R$7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ED6F35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832-4806-8C67-4CDF31F2CD54}"/>
                </c:ext>
              </c:extLst>
            </c:dLbl>
            <c:dLbl>
              <c:idx val="1"/>
              <c:layout>
                <c:manualLayout>
                  <c:x val="3.5762181493071078E-3"/>
                  <c:y val="-8.907682138368430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8DA-43CC-B95C-512F4B26B1A0}"/>
                </c:ext>
              </c:extLst>
            </c:dLbl>
            <c:dLbl>
              <c:idx val="2"/>
              <c:layout>
                <c:manualLayout>
                  <c:x val="3.576218149307107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8DA-43CC-B95C-512F4B26B1A0}"/>
                </c:ext>
              </c:extLst>
            </c:dLbl>
            <c:dLbl>
              <c:idx val="3"/>
              <c:layout>
                <c:manualLayout>
                  <c:x val="3.576218149307107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8DA-43CC-B95C-512F4B26B1A0}"/>
                </c:ext>
              </c:extLst>
            </c:dLbl>
            <c:dLbl>
              <c:idx val="4"/>
              <c:layout>
                <c:manualLayout>
                  <c:x val="3.576218149307091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8DA-43CC-B95C-512F4B26B1A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'D25'!$S$5:$X$5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'D25'!$S$7:$X$7</c:f>
              <c:numCache>
                <c:formatCode>0%</c:formatCode>
                <c:ptCount val="6"/>
                <c:pt idx="0">
                  <c:v>0.02</c:v>
                </c:pt>
                <c:pt idx="1">
                  <c:v>0.02</c:v>
                </c:pt>
                <c:pt idx="2">
                  <c:v>0.04</c:v>
                </c:pt>
                <c:pt idx="3">
                  <c:v>0.05</c:v>
                </c:pt>
                <c:pt idx="4">
                  <c:v>0.02</c:v>
                </c:pt>
                <c:pt idx="5">
                  <c:v>3.5430145036743924E-2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2B3-4301-AABB-5E90103A2019}"/>
            </c:ext>
          </c:extLst>
        </c:ser>
        <c:ser>
          <c:idx val="2"/>
          <c:order val="2"/>
          <c:tx>
            <c:strRef>
              <c:f>'D25'!$R$8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FFA34E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Lbl>
              <c:idx val="1"/>
              <c:layout>
                <c:manualLayout>
                  <c:x val="7.1524362986141992E-3"/>
                  <c:y val="-8.907682138368430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873-4E8B-A51C-C50575CBC896}"/>
                </c:ext>
              </c:extLst>
            </c:dLbl>
            <c:dLbl>
              <c:idx val="2"/>
              <c:layout>
                <c:manualLayout>
                  <c:x val="3.576218149307091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8DA-43CC-B95C-512F4B26B1A0}"/>
                </c:ext>
              </c:extLst>
            </c:dLbl>
            <c:dLbl>
              <c:idx val="4"/>
              <c:layout>
                <c:manualLayout>
                  <c:x val="7.152436298614215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873-4E8B-A51C-C50575CBC89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'D25'!$S$5:$X$5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'D25'!$S$8:$X$8</c:f>
              <c:numCache>
                <c:formatCode>0%</c:formatCode>
                <c:ptCount val="6"/>
                <c:pt idx="0">
                  <c:v>0.03</c:v>
                </c:pt>
                <c:pt idx="1">
                  <c:v>0.03</c:v>
                </c:pt>
                <c:pt idx="2">
                  <c:v>7.0000000000000007E-2</c:v>
                </c:pt>
                <c:pt idx="3">
                  <c:v>7.0000000000000007E-2</c:v>
                </c:pt>
                <c:pt idx="4">
                  <c:v>0.06</c:v>
                </c:pt>
                <c:pt idx="5">
                  <c:v>5.904715748845886E-2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2B3-4301-AABB-5E90103A2019}"/>
            </c:ext>
          </c:extLst>
        </c:ser>
        <c:ser>
          <c:idx val="3"/>
          <c:order val="3"/>
          <c:tx>
            <c:strRef>
              <c:f>'D25'!$R$9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rgbClr val="FFCE94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'D25'!$S$5:$X$5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'D25'!$S$9:$X$9</c:f>
              <c:numCache>
                <c:formatCode>0%</c:formatCode>
                <c:ptCount val="6"/>
                <c:pt idx="0">
                  <c:v>0.03</c:v>
                </c:pt>
                <c:pt idx="1">
                  <c:v>0.04</c:v>
                </c:pt>
                <c:pt idx="2">
                  <c:v>7.0000000000000007E-2</c:v>
                </c:pt>
                <c:pt idx="3">
                  <c:v>0.06</c:v>
                </c:pt>
                <c:pt idx="4">
                  <c:v>7.0000000000000007E-2</c:v>
                </c:pt>
                <c:pt idx="5">
                  <c:v>7.2006164635657066E-2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2B3-4301-AABB-5E90103A2019}"/>
            </c:ext>
          </c:extLst>
        </c:ser>
        <c:ser>
          <c:idx val="4"/>
          <c:order val="4"/>
          <c:tx>
            <c:strRef>
              <c:f>'D25'!$R$10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rgbClr val="FFF2CC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'D25'!$S$5:$X$5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'D25'!$S$10:$X$10</c:f>
              <c:numCache>
                <c:formatCode>0%</c:formatCode>
                <c:ptCount val="6"/>
                <c:pt idx="0">
                  <c:v>0.03</c:v>
                </c:pt>
                <c:pt idx="1">
                  <c:v>0.05</c:v>
                </c:pt>
                <c:pt idx="2">
                  <c:v>0.08</c:v>
                </c:pt>
                <c:pt idx="3">
                  <c:v>0.06</c:v>
                </c:pt>
                <c:pt idx="4">
                  <c:v>0.04</c:v>
                </c:pt>
                <c:pt idx="5">
                  <c:v>7.7409195565115288E-2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2B3-4301-AABB-5E90103A2019}"/>
            </c:ext>
          </c:extLst>
        </c:ser>
        <c:ser>
          <c:idx val="5"/>
          <c:order val="5"/>
          <c:tx>
            <c:strRef>
              <c:f>'D25'!$R$11</c:f>
              <c:strCache>
                <c:ptCount val="1"/>
                <c:pt idx="0">
                  <c:v>[5]</c:v>
                </c:pt>
              </c:strCache>
            </c:strRef>
          </c:tx>
          <c:spPr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'D25'!$S$5:$X$5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'D25'!$S$11:$X$11</c:f>
              <c:numCache>
                <c:formatCode>0%</c:formatCode>
                <c:ptCount val="6"/>
                <c:pt idx="0">
                  <c:v>0.11</c:v>
                </c:pt>
                <c:pt idx="1">
                  <c:v>0.18</c:v>
                </c:pt>
                <c:pt idx="2">
                  <c:v>0.19</c:v>
                </c:pt>
                <c:pt idx="3">
                  <c:v>0.17</c:v>
                </c:pt>
                <c:pt idx="4">
                  <c:v>0.14000000000000001</c:v>
                </c:pt>
                <c:pt idx="5">
                  <c:v>0.20304743294394936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2B3-4301-AABB-5E90103A2019}"/>
            </c:ext>
          </c:extLst>
        </c:ser>
        <c:ser>
          <c:idx val="6"/>
          <c:order val="6"/>
          <c:tx>
            <c:strRef>
              <c:f>'D25'!$R$12</c:f>
              <c:strCache>
                <c:ptCount val="1"/>
                <c:pt idx="0">
                  <c:v>6</c:v>
                </c:pt>
              </c:strCache>
            </c:strRef>
          </c:tx>
          <c:spPr>
            <a:solidFill>
              <a:srgbClr val="C4E6E7">
                <a:alpha val="50000"/>
              </a:srgb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'D25'!$S$5:$X$5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'D25'!$S$12:$X$12</c:f>
              <c:numCache>
                <c:formatCode>0%</c:formatCode>
                <c:ptCount val="6"/>
                <c:pt idx="0">
                  <c:v>7.0000000000000007E-2</c:v>
                </c:pt>
                <c:pt idx="1">
                  <c:v>0.06</c:v>
                </c:pt>
                <c:pt idx="2">
                  <c:v>0.09</c:v>
                </c:pt>
                <c:pt idx="3">
                  <c:v>0.09</c:v>
                </c:pt>
                <c:pt idx="4">
                  <c:v>0.08</c:v>
                </c:pt>
                <c:pt idx="5">
                  <c:v>0.11653076740742847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2B3-4301-AABB-5E90103A2019}"/>
            </c:ext>
          </c:extLst>
        </c:ser>
        <c:ser>
          <c:idx val="7"/>
          <c:order val="7"/>
          <c:tx>
            <c:strRef>
              <c:f>'D25'!$R$13</c:f>
              <c:strCache>
                <c:ptCount val="1"/>
                <c:pt idx="0">
                  <c:v>7</c:v>
                </c:pt>
              </c:strCache>
            </c:strRef>
          </c:tx>
          <c:spPr>
            <a:solidFill>
              <a:srgbClr val="C4E6E7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'D25'!$S$5:$X$5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'D25'!$S$13:$X$13</c:f>
              <c:numCache>
                <c:formatCode>0%</c:formatCode>
                <c:ptCount val="6"/>
                <c:pt idx="0">
                  <c:v>0.09</c:v>
                </c:pt>
                <c:pt idx="1">
                  <c:v>0.1</c:v>
                </c:pt>
                <c:pt idx="2">
                  <c:v>0.12</c:v>
                </c:pt>
                <c:pt idx="3">
                  <c:v>0.12</c:v>
                </c:pt>
                <c:pt idx="4">
                  <c:v>0.14000000000000001</c:v>
                </c:pt>
                <c:pt idx="5">
                  <c:v>0.1233771373984823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A2B3-4301-AABB-5E90103A2019}"/>
            </c:ext>
          </c:extLst>
        </c:ser>
        <c:ser>
          <c:idx val="8"/>
          <c:order val="8"/>
          <c:tx>
            <c:strRef>
              <c:f>'D25'!$R$14</c:f>
              <c:strCache>
                <c:ptCount val="1"/>
                <c:pt idx="0">
                  <c:v>8</c:v>
                </c:pt>
              </c:strCache>
            </c:strRef>
          </c:tx>
          <c:spPr>
            <a:solidFill>
              <a:srgbClr val="9DC8D1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'D25'!$S$5:$X$5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'D25'!$S$14:$X$14</c:f>
              <c:numCache>
                <c:formatCode>0%</c:formatCode>
                <c:ptCount val="6"/>
                <c:pt idx="0">
                  <c:v>0.15</c:v>
                </c:pt>
                <c:pt idx="1">
                  <c:v>0.09</c:v>
                </c:pt>
                <c:pt idx="2">
                  <c:v>0.09</c:v>
                </c:pt>
                <c:pt idx="3">
                  <c:v>0.12</c:v>
                </c:pt>
                <c:pt idx="4">
                  <c:v>0.15</c:v>
                </c:pt>
                <c:pt idx="5">
                  <c:v>0.1098849221616592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2B3-4301-AABB-5E90103A2019}"/>
            </c:ext>
          </c:extLst>
        </c:ser>
        <c:ser>
          <c:idx val="9"/>
          <c:order val="9"/>
          <c:tx>
            <c:strRef>
              <c:f>'D25'!$R$15</c:f>
              <c:strCache>
                <c:ptCount val="1"/>
                <c:pt idx="0">
                  <c:v>9</c:v>
                </c:pt>
              </c:strCache>
            </c:strRef>
          </c:tx>
          <c:spPr>
            <a:solidFill>
              <a:srgbClr val="6A93A5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Lbl>
              <c:idx val="4"/>
              <c:layout>
                <c:manualLayout>
                  <c:x val="3.5762181493071078E-3"/>
                  <c:y val="2.42939592018344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8DA-43CC-B95C-512F4B26B1A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'D25'!$S$5:$X$5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'D25'!$S$15:$X$15</c:f>
              <c:numCache>
                <c:formatCode>0%</c:formatCode>
                <c:ptCount val="6"/>
                <c:pt idx="0">
                  <c:v>0.1</c:v>
                </c:pt>
                <c:pt idx="1">
                  <c:v>0.05</c:v>
                </c:pt>
                <c:pt idx="2">
                  <c:v>0.03</c:v>
                </c:pt>
                <c:pt idx="3">
                  <c:v>0.05</c:v>
                </c:pt>
                <c:pt idx="4">
                  <c:v>0.06</c:v>
                </c:pt>
                <c:pt idx="5">
                  <c:v>3.8200447108715285E-2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A2B3-4301-AABB-5E90103A2019}"/>
            </c:ext>
          </c:extLst>
        </c:ser>
        <c:ser>
          <c:idx val="10"/>
          <c:order val="10"/>
          <c:tx>
            <c:strRef>
              <c:f>'D25'!$R$16</c:f>
              <c:strCache>
                <c:ptCount val="1"/>
                <c:pt idx="0">
                  <c:v>Gjithmonë</c:v>
                </c:pt>
              </c:strCache>
            </c:strRef>
          </c:tx>
          <c:spPr>
            <a:solidFill>
              <a:srgbClr val="49687C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'D25'!$S$5:$X$5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'D25'!$S$16:$X$16</c:f>
              <c:numCache>
                <c:formatCode>0%</c:formatCode>
                <c:ptCount val="6"/>
                <c:pt idx="0">
                  <c:v>0.34</c:v>
                </c:pt>
                <c:pt idx="1">
                  <c:v>0.24</c:v>
                </c:pt>
                <c:pt idx="2">
                  <c:v>0.09</c:v>
                </c:pt>
                <c:pt idx="3">
                  <c:v>0.12</c:v>
                </c:pt>
                <c:pt idx="4">
                  <c:v>0.14000000000000001</c:v>
                </c:pt>
                <c:pt idx="5">
                  <c:v>8.6893669076986979E-2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2B3-4301-AABB-5E90103A201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367283440"/>
        <c:axId val="367280200"/>
      </c:barChart>
      <c:catAx>
        <c:axId val="3672834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7280200"/>
        <c:crosses val="autoZero"/>
        <c:auto val="1"/>
        <c:lblAlgn val="ctr"/>
        <c:lblOffset val="100"/>
        <c:noMultiLvlLbl val="0"/>
      </c:catAx>
      <c:valAx>
        <c:axId val="367280200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367283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5.6942826268307878E-2"/>
          <c:y val="1.4576375521100643E-2"/>
          <c:w val="0.90935976543388042"/>
          <c:h val="4.540961815060991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4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6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sq-AL" sz="1260" b="0" i="0" u="none" strike="noStrike" kern="1200" spc="0" baseline="0" dirty="0">
                <a:solidFill>
                  <a:prstClr val="black"/>
                </a:solidFill>
                <a:latin typeface="Aptos" panose="020B0004020202020204" pitchFamily="34" charset="0"/>
              </a:rPr>
              <a:t>Vlerësimi mesatar</a:t>
            </a:r>
            <a:r>
              <a:rPr lang="en-US" sz="1260" b="0" i="0" u="none" strike="noStrike" kern="1200" spc="0" baseline="0" dirty="0">
                <a:solidFill>
                  <a:prstClr val="black"/>
                </a:solidFill>
                <a:latin typeface="Aptos" panose="020B0004020202020204" pitchFamily="34" charset="0"/>
              </a:rPr>
              <a:t> </a:t>
            </a:r>
          </a:p>
          <a:p>
            <a:pPr>
              <a:defRPr/>
            </a:pPr>
            <a:r>
              <a:rPr lang="en-US" sz="1260" b="0" i="0" u="none" strike="noStrike" kern="1200" spc="0" baseline="0" dirty="0">
                <a:solidFill>
                  <a:prstClr val="black"/>
                </a:solidFill>
                <a:latin typeface="Aptos" panose="020B0004020202020204" pitchFamily="34" charset="0"/>
              </a:rPr>
              <a:t>(</a:t>
            </a:r>
            <a:r>
              <a:rPr lang="sq-AL" sz="1260" b="0" i="0" u="none" strike="noStrike" kern="1200" spc="0" baseline="0" dirty="0">
                <a:solidFill>
                  <a:prstClr val="black"/>
                </a:solidFill>
                <a:latin typeface="Aptos" panose="020B0004020202020204" pitchFamily="34" charset="0"/>
              </a:rPr>
              <a:t>konvertuar në një shkallë nga 0 në 100</a:t>
            </a:r>
            <a:r>
              <a:rPr lang="en-US" sz="1260" b="0" i="0" u="none" strike="noStrike" kern="1200" spc="0" baseline="0" dirty="0">
                <a:solidFill>
                  <a:prstClr val="black"/>
                </a:solidFill>
                <a:latin typeface="Aptos" panose="020B0004020202020204" pitchFamily="34" charset="0"/>
              </a:rPr>
              <a:t>)</a:t>
            </a:r>
          </a:p>
        </c:rich>
      </c:tx>
      <c:layout>
        <c:manualLayout>
          <c:xMode val="edge"/>
          <c:yMode val="edge"/>
          <c:x val="0.29016447937086232"/>
          <c:y val="2.915274546554294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6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7006172839506171"/>
          <c:y val="0.14439455311802671"/>
          <c:w val="0.69135802469135799"/>
          <c:h val="0.777967408584550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'D25'!$AB$6</c:f>
              <c:strCache>
                <c:ptCount val="1"/>
                <c:pt idx="0">
                  <c:v>PIKE</c:v>
                </c:pt>
              </c:strCache>
            </c:strRef>
          </c:tx>
          <c:spPr>
            <a:solidFill>
              <a:srgbClr val="FFCE94"/>
            </a:solidFill>
            <a:ln>
              <a:solidFill>
                <a:srgbClr val="FFCE94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'D25'!$AC$5:$AH$5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'D25'!$AC$6:$AH$6</c:f>
              <c:numCache>
                <c:formatCode>General</c:formatCode>
                <c:ptCount val="6"/>
                <c:pt idx="0">
                  <c:v>74</c:v>
                </c:pt>
                <c:pt idx="1">
                  <c:v>59</c:v>
                </c:pt>
                <c:pt idx="2">
                  <c:v>50</c:v>
                </c:pt>
                <c:pt idx="3">
                  <c:v>54</c:v>
                </c:pt>
                <c:pt idx="4">
                  <c:v>58</c:v>
                </c:pt>
                <c:pt idx="5" formatCode="0">
                  <c:v>53.490615591763806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EF-45F0-86B8-692A7015389C}"/>
            </c:ext>
          </c:extLst>
        </c:ser>
        <c:ser>
          <c:idx val="1"/>
          <c:order val="1"/>
          <c:tx>
            <c:strRef>
              <c:f>'D25'!$AB$7</c:f>
              <c:strCache>
                <c:ptCount val="1"/>
                <c:pt idx="0">
                  <c:v>BOSH</c:v>
                </c:pt>
              </c:strCache>
            </c:strRef>
          </c:tx>
          <c:spPr>
            <a:noFill/>
            <a:ln>
              <a:solidFill>
                <a:srgbClr val="BFBFBF"/>
              </a:solidFill>
            </a:ln>
            <a:effectLst/>
          </c:spPr>
          <c:invertIfNegative val="0"/>
          <c:cat>
            <c:numRef>
              <c:f>'D25'!$AC$5:$AH$5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'D25'!$AC$7:$AH$7</c:f>
              <c:numCache>
                <c:formatCode>General</c:formatCode>
                <c:ptCount val="6"/>
                <c:pt idx="0">
                  <c:v>26</c:v>
                </c:pt>
                <c:pt idx="1">
                  <c:v>41</c:v>
                </c:pt>
                <c:pt idx="2">
                  <c:v>50</c:v>
                </c:pt>
                <c:pt idx="3">
                  <c:v>46</c:v>
                </c:pt>
                <c:pt idx="4">
                  <c:v>42</c:v>
                </c:pt>
                <c:pt idx="5" formatCode="0">
                  <c:v>46.509384408236194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1EF-45F0-86B8-692A701538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100"/>
        <c:axId val="680238856"/>
        <c:axId val="680239512"/>
      </c:barChart>
      <c:catAx>
        <c:axId val="680238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0239512"/>
        <c:crosses val="autoZero"/>
        <c:auto val="1"/>
        <c:lblAlgn val="ctr"/>
        <c:lblOffset val="100"/>
        <c:noMultiLvlLbl val="0"/>
      </c:catAx>
      <c:valAx>
        <c:axId val="680239512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ash"/>
              <a:round/>
            </a:ln>
            <a:effectLst/>
          </c:spPr>
        </c:majorGridlines>
        <c:numFmt formatCode="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0238856"/>
        <c:crosses val="autoZero"/>
        <c:crossBetween val="between"/>
        <c:majorUnit val="2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4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890595009596929E-2"/>
          <c:y val="2.8087837524023947E-2"/>
          <c:w val="0.78982985476143697"/>
          <c:h val="0.9055569082307819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'D40'!$R$6</c:f>
              <c:strCache>
                <c:ptCount val="1"/>
                <c:pt idx="0">
                  <c:v>Ka shumë pak mundësi</c:v>
                </c:pt>
              </c:strCache>
            </c:strRef>
          </c:tx>
          <c:spPr>
            <a:solidFill>
              <a:srgbClr val="FFA34E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'D40'!$S$5:$X$5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'D40'!$S$6:$X$6</c:f>
              <c:numCache>
                <c:formatCode>0%</c:formatCode>
                <c:ptCount val="6"/>
                <c:pt idx="0">
                  <c:v>0.28000000000000003</c:v>
                </c:pt>
                <c:pt idx="1">
                  <c:v>0.18</c:v>
                </c:pt>
                <c:pt idx="2">
                  <c:v>0.16</c:v>
                </c:pt>
                <c:pt idx="3">
                  <c:v>0.14000000000000001</c:v>
                </c:pt>
                <c:pt idx="4">
                  <c:v>0.15</c:v>
                </c:pt>
                <c:pt idx="5" formatCode="###0%">
                  <c:v>9.0771684093512925E-2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48-4809-8AF5-B84366AF2B38}"/>
            </c:ext>
          </c:extLst>
        </c:ser>
        <c:ser>
          <c:idx val="1"/>
          <c:order val="1"/>
          <c:tx>
            <c:strRef>
              <c:f>'D40'!$R$7</c:f>
              <c:strCache>
                <c:ptCount val="1"/>
                <c:pt idx="0">
                  <c:v>Ka pak mundësi</c:v>
                </c:pt>
              </c:strCache>
            </c:strRef>
          </c:tx>
          <c:spPr>
            <a:solidFill>
              <a:srgbClr val="FFCE94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'D40'!$S$5:$X$5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'D40'!$S$7:$X$7</c:f>
              <c:numCache>
                <c:formatCode>0%</c:formatCode>
                <c:ptCount val="6"/>
                <c:pt idx="0">
                  <c:v>0.21</c:v>
                </c:pt>
                <c:pt idx="1">
                  <c:v>0.18</c:v>
                </c:pt>
                <c:pt idx="2">
                  <c:v>0.21</c:v>
                </c:pt>
                <c:pt idx="3">
                  <c:v>0.25</c:v>
                </c:pt>
                <c:pt idx="4">
                  <c:v>0.24</c:v>
                </c:pt>
                <c:pt idx="5" formatCode="###0%">
                  <c:v>0.25254180974707918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248-4809-8AF5-B84366AF2B38}"/>
            </c:ext>
          </c:extLst>
        </c:ser>
        <c:ser>
          <c:idx val="2"/>
          <c:order val="2"/>
          <c:tx>
            <c:strRef>
              <c:f>'D40'!$R$8</c:f>
              <c:strCache>
                <c:ptCount val="1"/>
                <c:pt idx="0">
                  <c:v>Ka deri diku mundësi</c:v>
                </c:pt>
              </c:strCache>
            </c:strRef>
          </c:tx>
          <c:spPr>
            <a:solidFill>
              <a:srgbClr val="9DC8D1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'D40'!$S$5:$X$5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'D40'!$S$8:$X$8</c:f>
              <c:numCache>
                <c:formatCode>0%</c:formatCode>
                <c:ptCount val="6"/>
                <c:pt idx="0">
                  <c:v>0.18</c:v>
                </c:pt>
                <c:pt idx="1">
                  <c:v>0.17</c:v>
                </c:pt>
                <c:pt idx="2">
                  <c:v>0.16</c:v>
                </c:pt>
                <c:pt idx="3">
                  <c:v>0.18</c:v>
                </c:pt>
                <c:pt idx="4">
                  <c:v>0.2</c:v>
                </c:pt>
                <c:pt idx="5" formatCode="###0%">
                  <c:v>0.26021868036575829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248-4809-8AF5-B84366AF2B38}"/>
            </c:ext>
          </c:extLst>
        </c:ser>
        <c:ser>
          <c:idx val="3"/>
          <c:order val="3"/>
          <c:tx>
            <c:strRef>
              <c:f>'D40'!$R$9</c:f>
              <c:strCache>
                <c:ptCount val="1"/>
                <c:pt idx="0">
                  <c:v>Ka shumë mundësi</c:v>
                </c:pt>
              </c:strCache>
            </c:strRef>
          </c:tx>
          <c:spPr>
            <a:solidFill>
              <a:srgbClr val="6A93A5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'D40'!$S$5:$X$5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'D40'!$S$9:$X$9</c:f>
              <c:numCache>
                <c:formatCode>0%</c:formatCode>
                <c:ptCount val="6"/>
                <c:pt idx="0">
                  <c:v>0.32</c:v>
                </c:pt>
                <c:pt idx="1">
                  <c:v>0.46</c:v>
                </c:pt>
                <c:pt idx="2">
                  <c:v>0.46</c:v>
                </c:pt>
                <c:pt idx="3">
                  <c:v>0.42</c:v>
                </c:pt>
                <c:pt idx="4">
                  <c:v>0.39</c:v>
                </c:pt>
                <c:pt idx="5" formatCode="###0%">
                  <c:v>0.38499717673683359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248-4809-8AF5-B84366AF2B38}"/>
            </c:ext>
          </c:extLst>
        </c:ser>
        <c:ser>
          <c:idx val="4"/>
          <c:order val="4"/>
          <c:tx>
            <c:strRef>
              <c:f>'D40'!$R$10</c:f>
              <c:strCache>
                <c:ptCount val="1"/>
                <c:pt idx="0">
                  <c:v>Nuk e di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'D40'!$S$5:$X$5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'D40'!$S$10:$X$10</c:f>
              <c:numCache>
                <c:formatCode>0%</c:formatCode>
                <c:ptCount val="6"/>
                <c:pt idx="0">
                  <c:v>0.01</c:v>
                </c:pt>
                <c:pt idx="1">
                  <c:v>0.01</c:v>
                </c:pt>
                <c:pt idx="2">
                  <c:v>0.01</c:v>
                </c:pt>
                <c:pt idx="3">
                  <c:v>0.01</c:v>
                </c:pt>
                <c:pt idx="4">
                  <c:v>0.01</c:v>
                </c:pt>
                <c:pt idx="5" formatCode="###0%">
                  <c:v>1.1470649056816763E-2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248-4809-8AF5-B84366AF2B3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0"/>
        <c:overlap val="100"/>
        <c:axId val="681508464"/>
        <c:axId val="681509544"/>
      </c:barChart>
      <c:catAx>
        <c:axId val="681508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1509544"/>
        <c:crosses val="autoZero"/>
        <c:auto val="1"/>
        <c:lblAlgn val="ctr"/>
        <c:lblOffset val="100"/>
        <c:noMultiLvlLbl val="0"/>
      </c:catAx>
      <c:valAx>
        <c:axId val="681509544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681508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4193715900675548"/>
          <c:y val="9.3624382575246579E-2"/>
          <c:w val="0.14884978916982786"/>
          <c:h val="0.7869910486856519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bg1"/>
      </a:solidFill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4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1246954721302233E-2"/>
          <c:y val="0.10828188552564383"/>
          <c:w val="0.92131579006493347"/>
          <c:h val="0.86445664694877444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'D41'!$R$6</c:f>
              <c:strCache>
                <c:ptCount val="1"/>
                <c:pt idx="0">
                  <c:v>Aspak i gatshëm</c:v>
                </c:pt>
              </c:strCache>
            </c:strRef>
          </c:tx>
          <c:spPr>
            <a:solidFill>
              <a:srgbClr val="FFA34E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'D41'!$S$5:$X$5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'D41'!$S$6:$X$6</c:f>
              <c:numCache>
                <c:formatCode>0%</c:formatCode>
                <c:ptCount val="6"/>
                <c:pt idx="0">
                  <c:v>0.28999999999999998</c:v>
                </c:pt>
                <c:pt idx="1">
                  <c:v>0.2</c:v>
                </c:pt>
                <c:pt idx="2">
                  <c:v>0.19</c:v>
                </c:pt>
                <c:pt idx="3">
                  <c:v>0.13</c:v>
                </c:pt>
                <c:pt idx="4">
                  <c:v>0.18</c:v>
                </c:pt>
                <c:pt idx="5">
                  <c:v>0.10238654441904385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CB-4D60-B18D-E98439856960}"/>
            </c:ext>
          </c:extLst>
        </c:ser>
        <c:ser>
          <c:idx val="1"/>
          <c:order val="1"/>
          <c:tx>
            <c:strRef>
              <c:f>'D41'!$R$7</c:f>
              <c:strCache>
                <c:ptCount val="1"/>
                <c:pt idx="0">
                  <c:v>Jo shumë i gatshëm</c:v>
                </c:pt>
              </c:strCache>
            </c:strRef>
          </c:tx>
          <c:spPr>
            <a:solidFill>
              <a:srgbClr val="FFCE94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'D41'!$S$5:$X$5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'D41'!$S$7:$X$7</c:f>
              <c:numCache>
                <c:formatCode>0%</c:formatCode>
                <c:ptCount val="6"/>
                <c:pt idx="0">
                  <c:v>0.28999999999999998</c:v>
                </c:pt>
                <c:pt idx="1">
                  <c:v>0.2</c:v>
                </c:pt>
                <c:pt idx="2">
                  <c:v>0.28999999999999998</c:v>
                </c:pt>
                <c:pt idx="3">
                  <c:v>0.25</c:v>
                </c:pt>
                <c:pt idx="4">
                  <c:v>0.31</c:v>
                </c:pt>
                <c:pt idx="5" formatCode="###0%">
                  <c:v>0.28234649192263805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4CB-4D60-B18D-E98439856960}"/>
            </c:ext>
          </c:extLst>
        </c:ser>
        <c:ser>
          <c:idx val="2"/>
          <c:order val="2"/>
          <c:tx>
            <c:strRef>
              <c:f>'D41'!$R$8</c:f>
              <c:strCache>
                <c:ptCount val="1"/>
                <c:pt idx="0">
                  <c:v> I gatshëm</c:v>
                </c:pt>
              </c:strCache>
            </c:strRef>
          </c:tx>
          <c:spPr>
            <a:solidFill>
              <a:srgbClr val="9DC8D1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'D41'!$S$5:$X$5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'D41'!$S$8:$X$8</c:f>
              <c:numCache>
                <c:formatCode>0%</c:formatCode>
                <c:ptCount val="6"/>
                <c:pt idx="0">
                  <c:v>0.24</c:v>
                </c:pt>
                <c:pt idx="1">
                  <c:v>0.34</c:v>
                </c:pt>
                <c:pt idx="2">
                  <c:v>0.28999999999999998</c:v>
                </c:pt>
                <c:pt idx="3">
                  <c:v>0.43</c:v>
                </c:pt>
                <c:pt idx="4">
                  <c:v>0.36</c:v>
                </c:pt>
                <c:pt idx="5" formatCode="###0%">
                  <c:v>0.51308040806146038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4CB-4D60-B18D-E98439856960}"/>
            </c:ext>
          </c:extLst>
        </c:ser>
        <c:ser>
          <c:idx val="3"/>
          <c:order val="3"/>
          <c:tx>
            <c:strRef>
              <c:f>'D41'!$R$9</c:f>
              <c:strCache>
                <c:ptCount val="1"/>
                <c:pt idx="0">
                  <c:v>Shumë i gatshëm</c:v>
                </c:pt>
              </c:strCache>
            </c:strRef>
          </c:tx>
          <c:spPr>
            <a:solidFill>
              <a:srgbClr val="6A93A5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'D41'!$S$5:$X$5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'D41'!$S$9:$X$9</c:f>
              <c:numCache>
                <c:formatCode>0%</c:formatCode>
                <c:ptCount val="6"/>
                <c:pt idx="0">
                  <c:v>0.17</c:v>
                </c:pt>
                <c:pt idx="1">
                  <c:v>0.25</c:v>
                </c:pt>
                <c:pt idx="2">
                  <c:v>0.23</c:v>
                </c:pt>
                <c:pt idx="3">
                  <c:v>0.18</c:v>
                </c:pt>
                <c:pt idx="4">
                  <c:v>0.14000000000000001</c:v>
                </c:pt>
                <c:pt idx="5" formatCode="###0%">
                  <c:v>8.9035970998999486E-2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4CB-4D60-B18D-E98439856960}"/>
            </c:ext>
          </c:extLst>
        </c:ser>
        <c:ser>
          <c:idx val="4"/>
          <c:order val="4"/>
          <c:tx>
            <c:strRef>
              <c:f>'D41'!$R$10</c:f>
              <c:strCache>
                <c:ptCount val="1"/>
                <c:pt idx="0">
                  <c:v>Nuk e di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'D41'!$S$5:$X$5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'D41'!$S$10:$X$10</c:f>
              <c:numCache>
                <c:formatCode>0%</c:formatCode>
                <c:ptCount val="6"/>
                <c:pt idx="0">
                  <c:v>0.01</c:v>
                </c:pt>
                <c:pt idx="1">
                  <c:v>0.01</c:v>
                </c:pt>
                <c:pt idx="2">
                  <c:v>0.01</c:v>
                </c:pt>
                <c:pt idx="3">
                  <c:v>0.02</c:v>
                </c:pt>
                <c:pt idx="4">
                  <c:v>0.02</c:v>
                </c:pt>
                <c:pt idx="5" formatCode="###0%">
                  <c:v>1.3150584597858122E-2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4CB-4D60-B18D-E9843985696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116982360"/>
        <c:axId val="116980920"/>
      </c:barChart>
      <c:catAx>
        <c:axId val="1169823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6980920"/>
        <c:crosses val="autoZero"/>
        <c:auto val="1"/>
        <c:lblAlgn val="ctr"/>
        <c:lblOffset val="100"/>
        <c:noMultiLvlLbl val="0"/>
      </c:catAx>
      <c:valAx>
        <c:axId val="116980920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169823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9.5055964453579597E-2"/>
          <c:y val="1.486989137759006E-2"/>
          <c:w val="0.8667018906705759"/>
          <c:h val="4.632400478568524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4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1580012979008822E-2"/>
          <c:y val="0.10828186439520339"/>
          <c:w val="0.92088790877697002"/>
          <c:h val="0.86445667339909649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'D42'!$R$6</c:f>
              <c:strCache>
                <c:ptCount val="1"/>
                <c:pt idx="0">
                  <c:v>Aspak i gatshëm</c:v>
                </c:pt>
              </c:strCache>
            </c:strRef>
          </c:tx>
          <c:spPr>
            <a:solidFill>
              <a:srgbClr val="FFA34E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'D42'!$S$5:$X$5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'D42'!$S$6:$X$6</c:f>
              <c:numCache>
                <c:formatCode>0%</c:formatCode>
                <c:ptCount val="6"/>
                <c:pt idx="0">
                  <c:v>0.36</c:v>
                </c:pt>
                <c:pt idx="1">
                  <c:v>0.28000000000000003</c:v>
                </c:pt>
                <c:pt idx="2">
                  <c:v>0.24</c:v>
                </c:pt>
                <c:pt idx="3">
                  <c:v>0.2</c:v>
                </c:pt>
                <c:pt idx="4">
                  <c:v>0.24</c:v>
                </c:pt>
                <c:pt idx="5" formatCode="###0%">
                  <c:v>0.14407172641811122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42-4D57-851A-3DD2AA59F3BB}"/>
            </c:ext>
          </c:extLst>
        </c:ser>
        <c:ser>
          <c:idx val="1"/>
          <c:order val="1"/>
          <c:tx>
            <c:strRef>
              <c:f>'D42'!$R$7</c:f>
              <c:strCache>
                <c:ptCount val="1"/>
                <c:pt idx="0">
                  <c:v>Jo shumë i gatshëm</c:v>
                </c:pt>
              </c:strCache>
            </c:strRef>
          </c:tx>
          <c:spPr>
            <a:solidFill>
              <a:srgbClr val="FFCE94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'D42'!$S$5:$X$5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'D42'!$S$7:$X$7</c:f>
              <c:numCache>
                <c:formatCode>0%</c:formatCode>
                <c:ptCount val="6"/>
                <c:pt idx="0">
                  <c:v>0.28000000000000003</c:v>
                </c:pt>
                <c:pt idx="1">
                  <c:v>0.19</c:v>
                </c:pt>
                <c:pt idx="2">
                  <c:v>0.25</c:v>
                </c:pt>
                <c:pt idx="3">
                  <c:v>0.28000000000000003</c:v>
                </c:pt>
                <c:pt idx="4">
                  <c:v>0.33</c:v>
                </c:pt>
                <c:pt idx="5" formatCode="###0%">
                  <c:v>0.33524956509891252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C42-4D57-851A-3DD2AA59F3BB}"/>
            </c:ext>
          </c:extLst>
        </c:ser>
        <c:ser>
          <c:idx val="2"/>
          <c:order val="2"/>
          <c:tx>
            <c:strRef>
              <c:f>'D42'!$R$8</c:f>
              <c:strCache>
                <c:ptCount val="1"/>
                <c:pt idx="0">
                  <c:v> I gatshëm</c:v>
                </c:pt>
              </c:strCache>
            </c:strRef>
          </c:tx>
          <c:spPr>
            <a:solidFill>
              <a:srgbClr val="9DC8D1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'D42'!$S$5:$X$5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'D42'!$S$8:$X$8</c:f>
              <c:numCache>
                <c:formatCode>0%</c:formatCode>
                <c:ptCount val="6"/>
                <c:pt idx="0">
                  <c:v>0.21</c:v>
                </c:pt>
                <c:pt idx="1">
                  <c:v>0.32</c:v>
                </c:pt>
                <c:pt idx="2">
                  <c:v>0.28000000000000003</c:v>
                </c:pt>
                <c:pt idx="3">
                  <c:v>0.34</c:v>
                </c:pt>
                <c:pt idx="4">
                  <c:v>0.28000000000000003</c:v>
                </c:pt>
                <c:pt idx="5" formatCode="###0%">
                  <c:v>0.41742269591652381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C42-4D57-851A-3DD2AA59F3BB}"/>
            </c:ext>
          </c:extLst>
        </c:ser>
        <c:ser>
          <c:idx val="3"/>
          <c:order val="3"/>
          <c:tx>
            <c:strRef>
              <c:f>'D42'!$R$9</c:f>
              <c:strCache>
                <c:ptCount val="1"/>
                <c:pt idx="0">
                  <c:v>Shumë i gatshëm</c:v>
                </c:pt>
              </c:strCache>
            </c:strRef>
          </c:tx>
          <c:spPr>
            <a:solidFill>
              <a:srgbClr val="6A93A5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'D42'!$S$5:$X$5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'D42'!$S$9:$X$9</c:f>
              <c:numCache>
                <c:formatCode>0%</c:formatCode>
                <c:ptCount val="6"/>
                <c:pt idx="0">
                  <c:v>0.15</c:v>
                </c:pt>
                <c:pt idx="1">
                  <c:v>0.19</c:v>
                </c:pt>
                <c:pt idx="2">
                  <c:v>0.22</c:v>
                </c:pt>
                <c:pt idx="3">
                  <c:v>0.15</c:v>
                </c:pt>
                <c:pt idx="4">
                  <c:v>0.13</c:v>
                </c:pt>
                <c:pt idx="5" formatCode="###0%">
                  <c:v>8.721525984154016E-2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C42-4D57-851A-3DD2AA59F3BB}"/>
            </c:ext>
          </c:extLst>
        </c:ser>
        <c:ser>
          <c:idx val="4"/>
          <c:order val="4"/>
          <c:tx>
            <c:strRef>
              <c:f>'D42'!$R$10</c:f>
              <c:strCache>
                <c:ptCount val="1"/>
                <c:pt idx="0">
                  <c:v>Nuk e di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'D42'!$S$5:$X$5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'D42'!$S$10:$X$10</c:f>
              <c:numCache>
                <c:formatCode>0%</c:formatCode>
                <c:ptCount val="6"/>
                <c:pt idx="0">
                  <c:v>0.01</c:v>
                </c:pt>
                <c:pt idx="1">
                  <c:v>0.02</c:v>
                </c:pt>
                <c:pt idx="2">
                  <c:v>0.01</c:v>
                </c:pt>
                <c:pt idx="3">
                  <c:v>0.02</c:v>
                </c:pt>
                <c:pt idx="4">
                  <c:v>0.02</c:v>
                </c:pt>
                <c:pt idx="5" formatCode="###0%">
                  <c:v>1.6040752724912177E-2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C42-4D57-851A-3DD2AA59F3B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827044512"/>
        <c:axId val="827045952"/>
      </c:barChart>
      <c:catAx>
        <c:axId val="8270445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7045952"/>
        <c:crosses val="autoZero"/>
        <c:auto val="1"/>
        <c:lblAlgn val="ctr"/>
        <c:lblOffset val="100"/>
        <c:noMultiLvlLbl val="0"/>
      </c:catAx>
      <c:valAx>
        <c:axId val="827045952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8270445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6.8952317620566153E-2"/>
          <c:y val="1.4869888475836431E-2"/>
          <c:w val="0.90662511523871403"/>
          <c:h val="4.632399574588492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'C6'!$B$24</c:f>
              <c:strCache>
                <c:ptCount val="1"/>
                <c:pt idx="0">
                  <c:v>Shumë i sigurt</c:v>
                </c:pt>
              </c:strCache>
            </c:strRef>
          </c:tx>
          <c:spPr>
            <a:solidFill>
              <a:srgbClr val="6A93A5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'C6'!$A$25:$A$47</c:f>
              <c:strCache>
                <c:ptCount val="23"/>
                <c:pt idx="0">
                  <c:v>Norvegji</c:v>
                </c:pt>
                <c:pt idx="1">
                  <c:v>Slloveni</c:v>
                </c:pt>
                <c:pt idx="2">
                  <c:v>Finlandë</c:v>
                </c:pt>
                <c:pt idx="3">
                  <c:v>Kroaci</c:v>
                </c:pt>
                <c:pt idx="4">
                  <c:v>Zvicër</c:v>
                </c:pt>
                <c:pt idx="5">
                  <c:v>Maqedoni. Veriut 2020</c:v>
                </c:pt>
                <c:pt idx="6">
                  <c:v>Holandë</c:v>
                </c:pt>
                <c:pt idx="7">
                  <c:v>Mal i Zi 2020</c:v>
                </c:pt>
                <c:pt idx="8">
                  <c:v>Hungari</c:v>
                </c:pt>
                <c:pt idx="9">
                  <c:v>Austria</c:v>
                </c:pt>
                <c:pt idx="10">
                  <c:v>Mesatare BE</c:v>
                </c:pt>
                <c:pt idx="11">
                  <c:v>Shqipëri 2024</c:v>
                </c:pt>
                <c:pt idx="12">
                  <c:v>Mbretëri e Bashkuar</c:v>
                </c:pt>
                <c:pt idx="13">
                  <c:v>Shqipëri 2020</c:v>
                </c:pt>
                <c:pt idx="14">
                  <c:v>Serbi 2018</c:v>
                </c:pt>
                <c:pt idx="15">
                  <c:v>Irlandë</c:v>
                </c:pt>
                <c:pt idx="16">
                  <c:v>Gjermani</c:v>
                </c:pt>
                <c:pt idx="17">
                  <c:v>Shqipëri 2022</c:v>
                </c:pt>
                <c:pt idx="18">
                  <c:v>Lituani</c:v>
                </c:pt>
                <c:pt idx="19">
                  <c:v>Shqipëri 2014</c:v>
                </c:pt>
                <c:pt idx="20">
                  <c:v>Shqipëri 2018</c:v>
                </c:pt>
                <c:pt idx="21">
                  <c:v>Sllovaki</c:v>
                </c:pt>
                <c:pt idx="22">
                  <c:v>Shqipëri 2013</c:v>
                </c:pt>
              </c:strCache>
            </c:strRef>
          </c:cat>
          <c:val>
            <c:numRef>
              <c:f>'C6'!$B$25:$B$47</c:f>
              <c:numCache>
                <c:formatCode>0%</c:formatCode>
                <c:ptCount val="23"/>
                <c:pt idx="0">
                  <c:v>0.64700000000000002</c:v>
                </c:pt>
                <c:pt idx="1">
                  <c:v>0.47499999999999998</c:v>
                </c:pt>
                <c:pt idx="2">
                  <c:v>0.42700000000000005</c:v>
                </c:pt>
                <c:pt idx="3">
                  <c:v>0.45</c:v>
                </c:pt>
                <c:pt idx="4">
                  <c:v>0.46700000000000003</c:v>
                </c:pt>
                <c:pt idx="5">
                  <c:v>0.36599999999999999</c:v>
                </c:pt>
                <c:pt idx="6">
                  <c:v>0.315</c:v>
                </c:pt>
                <c:pt idx="7">
                  <c:v>0.255</c:v>
                </c:pt>
                <c:pt idx="8">
                  <c:v>0.222</c:v>
                </c:pt>
                <c:pt idx="9">
                  <c:v>0.38100000000000001</c:v>
                </c:pt>
                <c:pt idx="10">
                  <c:v>0.32066666666666666</c:v>
                </c:pt>
                <c:pt idx="11" formatCode="###0%">
                  <c:v>0.27210633798690848</c:v>
                </c:pt>
                <c:pt idx="12">
                  <c:v>0.28399999999999997</c:v>
                </c:pt>
                <c:pt idx="13">
                  <c:v>0.28999999999999998</c:v>
                </c:pt>
                <c:pt idx="14">
                  <c:v>0.30199999999999999</c:v>
                </c:pt>
                <c:pt idx="15">
                  <c:v>0.35100000000000003</c:v>
                </c:pt>
                <c:pt idx="16">
                  <c:v>0.30499999999999999</c:v>
                </c:pt>
                <c:pt idx="17">
                  <c:v>0.28000000000000003</c:v>
                </c:pt>
                <c:pt idx="18">
                  <c:v>0.14800000000000002</c:v>
                </c:pt>
                <c:pt idx="19">
                  <c:v>0.31</c:v>
                </c:pt>
                <c:pt idx="20">
                  <c:v>0.3</c:v>
                </c:pt>
                <c:pt idx="21">
                  <c:v>0.127</c:v>
                </c:pt>
                <c:pt idx="22">
                  <c:v>0.26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79D-42DC-B4AE-90AFE8BC4AB6}"/>
            </c:ext>
          </c:extLst>
        </c:ser>
        <c:ser>
          <c:idx val="1"/>
          <c:order val="1"/>
          <c:tx>
            <c:strRef>
              <c:f>'C6'!$C$24</c:f>
              <c:strCache>
                <c:ptCount val="1"/>
                <c:pt idx="0">
                  <c:v>I sigurt</c:v>
                </c:pt>
              </c:strCache>
            </c:strRef>
          </c:tx>
          <c:spPr>
            <a:solidFill>
              <a:srgbClr val="9DC8D1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'C6'!$A$25:$A$47</c:f>
              <c:strCache>
                <c:ptCount val="23"/>
                <c:pt idx="0">
                  <c:v>Norvegji</c:v>
                </c:pt>
                <c:pt idx="1">
                  <c:v>Slloveni</c:v>
                </c:pt>
                <c:pt idx="2">
                  <c:v>Finlandë</c:v>
                </c:pt>
                <c:pt idx="3">
                  <c:v>Kroaci</c:v>
                </c:pt>
                <c:pt idx="4">
                  <c:v>Zvicër</c:v>
                </c:pt>
                <c:pt idx="5">
                  <c:v>Maqedoni. Veriut 2020</c:v>
                </c:pt>
                <c:pt idx="6">
                  <c:v>Holandë</c:v>
                </c:pt>
                <c:pt idx="7">
                  <c:v>Mal i Zi 2020</c:v>
                </c:pt>
                <c:pt idx="8">
                  <c:v>Hungari</c:v>
                </c:pt>
                <c:pt idx="9">
                  <c:v>Austria</c:v>
                </c:pt>
                <c:pt idx="10">
                  <c:v>Mesatare BE</c:v>
                </c:pt>
                <c:pt idx="11">
                  <c:v>Shqipëri 2024</c:v>
                </c:pt>
                <c:pt idx="12">
                  <c:v>Mbretëri e Bashkuar</c:v>
                </c:pt>
                <c:pt idx="13">
                  <c:v>Shqipëri 2020</c:v>
                </c:pt>
                <c:pt idx="14">
                  <c:v>Serbi 2018</c:v>
                </c:pt>
                <c:pt idx="15">
                  <c:v>Irlandë</c:v>
                </c:pt>
                <c:pt idx="16">
                  <c:v>Gjermani</c:v>
                </c:pt>
                <c:pt idx="17">
                  <c:v>Shqipëri 2022</c:v>
                </c:pt>
                <c:pt idx="18">
                  <c:v>Lituani</c:v>
                </c:pt>
                <c:pt idx="19">
                  <c:v>Shqipëri 2014</c:v>
                </c:pt>
                <c:pt idx="20">
                  <c:v>Shqipëri 2018</c:v>
                </c:pt>
                <c:pt idx="21">
                  <c:v>Sllovaki</c:v>
                </c:pt>
                <c:pt idx="22">
                  <c:v>Shqipëri 2013</c:v>
                </c:pt>
              </c:strCache>
            </c:strRef>
          </c:cat>
          <c:val>
            <c:numRef>
              <c:f>'C6'!$C$25:$C$47</c:f>
              <c:numCache>
                <c:formatCode>0%</c:formatCode>
                <c:ptCount val="23"/>
                <c:pt idx="0">
                  <c:v>0.307</c:v>
                </c:pt>
                <c:pt idx="1">
                  <c:v>0.47100000000000003</c:v>
                </c:pt>
                <c:pt idx="2">
                  <c:v>0.501</c:v>
                </c:pt>
                <c:pt idx="3">
                  <c:v>0.47600000000000003</c:v>
                </c:pt>
                <c:pt idx="4">
                  <c:v>0.44500000000000001</c:v>
                </c:pt>
                <c:pt idx="5">
                  <c:v>0.52600000000000002</c:v>
                </c:pt>
                <c:pt idx="6">
                  <c:v>0.56999999999999995</c:v>
                </c:pt>
                <c:pt idx="7">
                  <c:v>0.629</c:v>
                </c:pt>
                <c:pt idx="8">
                  <c:v>0.65700000000000003</c:v>
                </c:pt>
                <c:pt idx="9">
                  <c:v>0.47799999999999998</c:v>
                </c:pt>
                <c:pt idx="10">
                  <c:v>0.52511111111111108</c:v>
                </c:pt>
                <c:pt idx="11" formatCode="###0%">
                  <c:v>0.55409345096000384</c:v>
                </c:pt>
                <c:pt idx="12">
                  <c:v>0.53600000000000003</c:v>
                </c:pt>
                <c:pt idx="13">
                  <c:v>0.51</c:v>
                </c:pt>
                <c:pt idx="14">
                  <c:v>0.49700000000000005</c:v>
                </c:pt>
                <c:pt idx="15">
                  <c:v>0.43799999999999994</c:v>
                </c:pt>
                <c:pt idx="16">
                  <c:v>0.47600000000000003</c:v>
                </c:pt>
                <c:pt idx="17">
                  <c:v>0.5</c:v>
                </c:pt>
                <c:pt idx="18">
                  <c:v>0.61499999999999999</c:v>
                </c:pt>
                <c:pt idx="19">
                  <c:v>0.45</c:v>
                </c:pt>
                <c:pt idx="20">
                  <c:v>0.45</c:v>
                </c:pt>
                <c:pt idx="21">
                  <c:v>0.61399999999999999</c:v>
                </c:pt>
                <c:pt idx="22">
                  <c:v>0.37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79D-42DC-B4AE-90AFE8BC4AB6}"/>
            </c:ext>
          </c:extLst>
        </c:ser>
        <c:ser>
          <c:idx val="2"/>
          <c:order val="2"/>
          <c:tx>
            <c:strRef>
              <c:f>'C6'!$D$24</c:f>
              <c:strCache>
                <c:ptCount val="1"/>
                <c:pt idx="0">
                  <c:v>I pasigurt</c:v>
                </c:pt>
              </c:strCache>
            </c:strRef>
          </c:tx>
          <c:spPr>
            <a:solidFill>
              <a:srgbClr val="FFCE94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4.68009781035912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79D-42DC-B4AE-90AFE8BC4AB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'C6'!$A$25:$A$47</c:f>
              <c:strCache>
                <c:ptCount val="23"/>
                <c:pt idx="0">
                  <c:v>Norvegji</c:v>
                </c:pt>
                <c:pt idx="1">
                  <c:v>Slloveni</c:v>
                </c:pt>
                <c:pt idx="2">
                  <c:v>Finlandë</c:v>
                </c:pt>
                <c:pt idx="3">
                  <c:v>Kroaci</c:v>
                </c:pt>
                <c:pt idx="4">
                  <c:v>Zvicër</c:v>
                </c:pt>
                <c:pt idx="5">
                  <c:v>Maqedoni. Veriut 2020</c:v>
                </c:pt>
                <c:pt idx="6">
                  <c:v>Holandë</c:v>
                </c:pt>
                <c:pt idx="7">
                  <c:v>Mal i Zi 2020</c:v>
                </c:pt>
                <c:pt idx="8">
                  <c:v>Hungari</c:v>
                </c:pt>
                <c:pt idx="9">
                  <c:v>Austria</c:v>
                </c:pt>
                <c:pt idx="10">
                  <c:v>Mesatare BE</c:v>
                </c:pt>
                <c:pt idx="11">
                  <c:v>Shqipëri 2024</c:v>
                </c:pt>
                <c:pt idx="12">
                  <c:v>Mbretëri e Bashkuar</c:v>
                </c:pt>
                <c:pt idx="13">
                  <c:v>Shqipëri 2020</c:v>
                </c:pt>
                <c:pt idx="14">
                  <c:v>Serbi 2018</c:v>
                </c:pt>
                <c:pt idx="15">
                  <c:v>Irlandë</c:v>
                </c:pt>
                <c:pt idx="16">
                  <c:v>Gjermani</c:v>
                </c:pt>
                <c:pt idx="17">
                  <c:v>Shqipëri 2022</c:v>
                </c:pt>
                <c:pt idx="18">
                  <c:v>Lituani</c:v>
                </c:pt>
                <c:pt idx="19">
                  <c:v>Shqipëri 2014</c:v>
                </c:pt>
                <c:pt idx="20">
                  <c:v>Shqipëri 2018</c:v>
                </c:pt>
                <c:pt idx="21">
                  <c:v>Sllovaki</c:v>
                </c:pt>
                <c:pt idx="22">
                  <c:v>Shqipëri 2013</c:v>
                </c:pt>
              </c:strCache>
            </c:strRef>
          </c:cat>
          <c:val>
            <c:numRef>
              <c:f>'C6'!$D$25:$D$47</c:f>
              <c:numCache>
                <c:formatCode>0%</c:formatCode>
                <c:ptCount val="23"/>
                <c:pt idx="0">
                  <c:v>0.04</c:v>
                </c:pt>
                <c:pt idx="1">
                  <c:v>5.2000000000000005E-2</c:v>
                </c:pt>
                <c:pt idx="2">
                  <c:v>6.8000000000000005E-2</c:v>
                </c:pt>
                <c:pt idx="3">
                  <c:v>6.6000000000000003E-2</c:v>
                </c:pt>
                <c:pt idx="4">
                  <c:v>7.6999999999999999E-2</c:v>
                </c:pt>
                <c:pt idx="5">
                  <c:v>0.10199999999999999</c:v>
                </c:pt>
                <c:pt idx="6">
                  <c:v>9.6999999999999989E-2</c:v>
                </c:pt>
                <c:pt idx="7">
                  <c:v>0.10400000000000001</c:v>
                </c:pt>
                <c:pt idx="8">
                  <c:v>0.111</c:v>
                </c:pt>
                <c:pt idx="9">
                  <c:v>0.125</c:v>
                </c:pt>
                <c:pt idx="10">
                  <c:v>0.13455555555555557</c:v>
                </c:pt>
                <c:pt idx="11" formatCode="###0%">
                  <c:v>0.1500954459527756</c:v>
                </c:pt>
                <c:pt idx="12">
                  <c:v>0.13</c:v>
                </c:pt>
                <c:pt idx="13">
                  <c:v>0.16</c:v>
                </c:pt>
                <c:pt idx="14">
                  <c:v>0.16600000000000001</c:v>
                </c:pt>
                <c:pt idx="15">
                  <c:v>0.16500000000000001</c:v>
                </c:pt>
                <c:pt idx="16">
                  <c:v>0.17800000000000002</c:v>
                </c:pt>
                <c:pt idx="17">
                  <c:v>0.17</c:v>
                </c:pt>
                <c:pt idx="18">
                  <c:v>0.217</c:v>
                </c:pt>
                <c:pt idx="19">
                  <c:v>0.18</c:v>
                </c:pt>
                <c:pt idx="20">
                  <c:v>0.19</c:v>
                </c:pt>
                <c:pt idx="21">
                  <c:v>0.22899999999999998</c:v>
                </c:pt>
                <c:pt idx="22">
                  <c:v>0.27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79D-42DC-B4AE-90AFE8BC4AB6}"/>
            </c:ext>
          </c:extLst>
        </c:ser>
        <c:ser>
          <c:idx val="3"/>
          <c:order val="3"/>
          <c:tx>
            <c:strRef>
              <c:f>'C6'!$E$24</c:f>
              <c:strCache>
                <c:ptCount val="1"/>
                <c:pt idx="0">
                  <c:v>Shumë i pasigurt</c:v>
                </c:pt>
              </c:strCache>
            </c:strRef>
          </c:tx>
          <c:spPr>
            <a:solidFill>
              <a:srgbClr val="FFA34E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79D-42DC-B4AE-90AFE8BC4AB6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79D-42DC-B4AE-90AFE8BC4AB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'C6'!$A$25:$A$47</c:f>
              <c:strCache>
                <c:ptCount val="23"/>
                <c:pt idx="0">
                  <c:v>Norvegji</c:v>
                </c:pt>
                <c:pt idx="1">
                  <c:v>Slloveni</c:v>
                </c:pt>
                <c:pt idx="2">
                  <c:v>Finlandë</c:v>
                </c:pt>
                <c:pt idx="3">
                  <c:v>Kroaci</c:v>
                </c:pt>
                <c:pt idx="4">
                  <c:v>Zvicër</c:v>
                </c:pt>
                <c:pt idx="5">
                  <c:v>Maqedoni. Veriut 2020</c:v>
                </c:pt>
                <c:pt idx="6">
                  <c:v>Holandë</c:v>
                </c:pt>
                <c:pt idx="7">
                  <c:v>Mal i Zi 2020</c:v>
                </c:pt>
                <c:pt idx="8">
                  <c:v>Hungari</c:v>
                </c:pt>
                <c:pt idx="9">
                  <c:v>Austria</c:v>
                </c:pt>
                <c:pt idx="10">
                  <c:v>Mesatare BE</c:v>
                </c:pt>
                <c:pt idx="11">
                  <c:v>Shqipëri 2024</c:v>
                </c:pt>
                <c:pt idx="12">
                  <c:v>Mbretëri e Bashkuar</c:v>
                </c:pt>
                <c:pt idx="13">
                  <c:v>Shqipëri 2020</c:v>
                </c:pt>
                <c:pt idx="14">
                  <c:v>Serbi 2018</c:v>
                </c:pt>
                <c:pt idx="15">
                  <c:v>Irlandë</c:v>
                </c:pt>
                <c:pt idx="16">
                  <c:v>Gjermani</c:v>
                </c:pt>
                <c:pt idx="17">
                  <c:v>Shqipëri 2022</c:v>
                </c:pt>
                <c:pt idx="18">
                  <c:v>Lituani</c:v>
                </c:pt>
                <c:pt idx="19">
                  <c:v>Shqipëri 2014</c:v>
                </c:pt>
                <c:pt idx="20">
                  <c:v>Shqipëri 2018</c:v>
                </c:pt>
                <c:pt idx="21">
                  <c:v>Sllovaki</c:v>
                </c:pt>
                <c:pt idx="22">
                  <c:v>Shqipëri 2013</c:v>
                </c:pt>
              </c:strCache>
            </c:strRef>
          </c:cat>
          <c:val>
            <c:numRef>
              <c:f>'C6'!$E$25:$E$47</c:f>
              <c:numCache>
                <c:formatCode>0%</c:formatCode>
                <c:ptCount val="23"/>
                <c:pt idx="0">
                  <c:v>6.9999999999999993E-3</c:v>
                </c:pt>
                <c:pt idx="1">
                  <c:v>2E-3</c:v>
                </c:pt>
                <c:pt idx="2">
                  <c:v>4.0000000000000001E-3</c:v>
                </c:pt>
                <c:pt idx="3">
                  <c:v>8.0000000000000002E-3</c:v>
                </c:pt>
                <c:pt idx="4">
                  <c:v>1.2E-2</c:v>
                </c:pt>
                <c:pt idx="5">
                  <c:v>6.0000000000000001E-3</c:v>
                </c:pt>
                <c:pt idx="6">
                  <c:v>1.8000000000000002E-2</c:v>
                </c:pt>
                <c:pt idx="7">
                  <c:v>1.3000000000000001E-2</c:v>
                </c:pt>
                <c:pt idx="8">
                  <c:v>0.01</c:v>
                </c:pt>
                <c:pt idx="9">
                  <c:v>1.6E-2</c:v>
                </c:pt>
                <c:pt idx="10">
                  <c:v>1.9666666666666666E-2</c:v>
                </c:pt>
                <c:pt idx="11" formatCode="###0%">
                  <c:v>2.0717833040299526E-2</c:v>
                </c:pt>
                <c:pt idx="12">
                  <c:v>0.05</c:v>
                </c:pt>
                <c:pt idx="13">
                  <c:v>0.04</c:v>
                </c:pt>
                <c:pt idx="14">
                  <c:v>3.5000000000000003E-2</c:v>
                </c:pt>
                <c:pt idx="15">
                  <c:v>4.5999999999999999E-2</c:v>
                </c:pt>
                <c:pt idx="16">
                  <c:v>4.0999999999999995E-2</c:v>
                </c:pt>
                <c:pt idx="17">
                  <c:v>0.05</c:v>
                </c:pt>
                <c:pt idx="18">
                  <c:v>2.1000000000000001E-2</c:v>
                </c:pt>
                <c:pt idx="19">
                  <c:v>0.06</c:v>
                </c:pt>
                <c:pt idx="20">
                  <c:v>0.06</c:v>
                </c:pt>
                <c:pt idx="21">
                  <c:v>2.8999999999999998E-2</c:v>
                </c:pt>
                <c:pt idx="22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79D-42DC-B4AE-90AFE8BC4AB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699506760"/>
        <c:axId val="699501360"/>
      </c:barChart>
      <c:catAx>
        <c:axId val="699506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9501360"/>
        <c:crosses val="autoZero"/>
        <c:auto val="1"/>
        <c:lblAlgn val="ctr"/>
        <c:lblOffset val="100"/>
        <c:noMultiLvlLbl val="0"/>
      </c:catAx>
      <c:valAx>
        <c:axId val="699501360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6995067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2507758157104323"/>
          <c:y val="1.5189873417721518E-2"/>
          <c:w val="0.74207129022808849"/>
          <c:h val="4.732084122396092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'C7'!$Y$5</c:f>
              <c:strCache>
                <c:ptCount val="1"/>
                <c:pt idx="0">
                  <c:v>Gjatë gjithë kohës</c:v>
                </c:pt>
              </c:strCache>
            </c:strRef>
          </c:tx>
          <c:spPr>
            <a:solidFill>
              <a:srgbClr val="FFA34E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'C7'!$Z$4:$AE$4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'C7'!$Z$5:$AE$5</c:f>
              <c:numCache>
                <c:formatCode>0%</c:formatCode>
                <c:ptCount val="6"/>
                <c:pt idx="0">
                  <c:v>0.27</c:v>
                </c:pt>
                <c:pt idx="1">
                  <c:v>0.22</c:v>
                </c:pt>
                <c:pt idx="2">
                  <c:v>0.19</c:v>
                </c:pt>
                <c:pt idx="3">
                  <c:v>0.1</c:v>
                </c:pt>
                <c:pt idx="4">
                  <c:v>0.12</c:v>
                </c:pt>
                <c:pt idx="5" formatCode="###0%">
                  <c:v>6.2155369967564836E-2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4F-4D64-A21F-3D38CAA67B85}"/>
            </c:ext>
          </c:extLst>
        </c:ser>
        <c:ser>
          <c:idx val="1"/>
          <c:order val="1"/>
          <c:tx>
            <c:strRef>
              <c:f>'C7'!$Y$6</c:f>
              <c:strCache>
                <c:ptCount val="1"/>
                <c:pt idx="0">
                  <c:v>Ndonjëherë</c:v>
                </c:pt>
              </c:strCache>
            </c:strRef>
          </c:tx>
          <c:spPr>
            <a:solidFill>
              <a:srgbClr val="FFCE94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'C7'!$Z$4:$AE$4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'C7'!$Z$6:$AE$6</c:f>
              <c:numCache>
                <c:formatCode>0%</c:formatCode>
                <c:ptCount val="6"/>
                <c:pt idx="0">
                  <c:v>0.33</c:v>
                </c:pt>
                <c:pt idx="1">
                  <c:v>0.28000000000000003</c:v>
                </c:pt>
                <c:pt idx="2">
                  <c:v>0.28999999999999998</c:v>
                </c:pt>
                <c:pt idx="3">
                  <c:v>0.27</c:v>
                </c:pt>
                <c:pt idx="4">
                  <c:v>0.27</c:v>
                </c:pt>
                <c:pt idx="5" formatCode="###0%">
                  <c:v>0.25363934689490719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94F-4D64-A21F-3D38CAA67B85}"/>
            </c:ext>
          </c:extLst>
        </c:ser>
        <c:ser>
          <c:idx val="2"/>
          <c:order val="2"/>
          <c:tx>
            <c:strRef>
              <c:f>'C7'!$Y$7</c:f>
              <c:strCache>
                <c:ptCount val="1"/>
                <c:pt idx="0">
                  <c:v>Rrallë</c:v>
                </c:pt>
              </c:strCache>
            </c:strRef>
          </c:tx>
          <c:spPr>
            <a:solidFill>
              <a:srgbClr val="9DC8D1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'C7'!$Z$4:$AE$4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'C7'!$Z$7:$AE$7</c:f>
              <c:numCache>
                <c:formatCode>0%</c:formatCode>
                <c:ptCount val="6"/>
                <c:pt idx="0">
                  <c:v>0.14000000000000001</c:v>
                </c:pt>
                <c:pt idx="1">
                  <c:v>0.16</c:v>
                </c:pt>
                <c:pt idx="2">
                  <c:v>0.21</c:v>
                </c:pt>
                <c:pt idx="3">
                  <c:v>0.26</c:v>
                </c:pt>
                <c:pt idx="4">
                  <c:v>0.24</c:v>
                </c:pt>
                <c:pt idx="5" formatCode="###0%">
                  <c:v>0.23768707824620561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94F-4D64-A21F-3D38CAA67B85}"/>
            </c:ext>
          </c:extLst>
        </c:ser>
        <c:ser>
          <c:idx val="3"/>
          <c:order val="3"/>
          <c:tx>
            <c:strRef>
              <c:f>'C7'!$Y$8</c:f>
              <c:strCache>
                <c:ptCount val="1"/>
                <c:pt idx="0">
                  <c:v>Asnjëherë</c:v>
                </c:pt>
              </c:strCache>
            </c:strRef>
          </c:tx>
          <c:spPr>
            <a:solidFill>
              <a:srgbClr val="6A93A5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'C7'!$Z$4:$AE$4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'C7'!$Z$8:$AE$8</c:f>
              <c:numCache>
                <c:formatCode>0%</c:formatCode>
                <c:ptCount val="6"/>
                <c:pt idx="0">
                  <c:v>0.26</c:v>
                </c:pt>
                <c:pt idx="1">
                  <c:v>0.34</c:v>
                </c:pt>
                <c:pt idx="2">
                  <c:v>0.31</c:v>
                </c:pt>
                <c:pt idx="3">
                  <c:v>0.37</c:v>
                </c:pt>
                <c:pt idx="4">
                  <c:v>0.38</c:v>
                </c:pt>
                <c:pt idx="5" formatCode="###0%">
                  <c:v>0.44505260009582526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94F-4D64-A21F-3D38CAA67B8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450694640"/>
        <c:axId val="450692480"/>
      </c:barChart>
      <c:catAx>
        <c:axId val="450694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0692480"/>
        <c:crosses val="autoZero"/>
        <c:auto val="1"/>
        <c:lblAlgn val="ctr"/>
        <c:lblOffset val="100"/>
        <c:noMultiLvlLbl val="0"/>
      </c:catAx>
      <c:valAx>
        <c:axId val="450692480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450694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8.4174393025038388E-2"/>
          <c:y val="1.4576375521100643E-2"/>
          <c:w val="0.85676619634824913"/>
          <c:h val="4.540961815060991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'C9'!$Z$6</c:f>
              <c:strCache>
                <c:ptCount val="1"/>
                <c:pt idx="0">
                  <c:v>Gjatë gjithë kohës</c:v>
                </c:pt>
              </c:strCache>
            </c:strRef>
          </c:tx>
          <c:spPr>
            <a:solidFill>
              <a:srgbClr val="FFA34E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'C9'!$AA$5:$AF$5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'C9'!$AA$6:$AF$6</c:f>
              <c:numCache>
                <c:formatCode>0%</c:formatCode>
                <c:ptCount val="6"/>
                <c:pt idx="0">
                  <c:v>0.16</c:v>
                </c:pt>
                <c:pt idx="1">
                  <c:v>0.09</c:v>
                </c:pt>
                <c:pt idx="2">
                  <c:v>7.0000000000000007E-2</c:v>
                </c:pt>
                <c:pt idx="3">
                  <c:v>0.04</c:v>
                </c:pt>
                <c:pt idx="4">
                  <c:v>0.08</c:v>
                </c:pt>
                <c:pt idx="5" formatCode="###0%">
                  <c:v>3.2324803058193324E-2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32B-48D4-B3FB-4ACA3684CFEF}"/>
            </c:ext>
          </c:extLst>
        </c:ser>
        <c:ser>
          <c:idx val="1"/>
          <c:order val="1"/>
          <c:tx>
            <c:strRef>
              <c:f>'C9'!$Z$7</c:f>
              <c:strCache>
                <c:ptCount val="1"/>
                <c:pt idx="0">
                  <c:v>Ndonjëherë</c:v>
                </c:pt>
              </c:strCache>
            </c:strRef>
          </c:tx>
          <c:spPr>
            <a:solidFill>
              <a:srgbClr val="FFCE94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'C9'!$AA$5:$AF$5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'C9'!$AA$7:$AF$7</c:f>
              <c:numCache>
                <c:formatCode>0%</c:formatCode>
                <c:ptCount val="6"/>
                <c:pt idx="0">
                  <c:v>0.32</c:v>
                </c:pt>
                <c:pt idx="1">
                  <c:v>0.19</c:v>
                </c:pt>
                <c:pt idx="2">
                  <c:v>0.25</c:v>
                </c:pt>
                <c:pt idx="3">
                  <c:v>0.22</c:v>
                </c:pt>
                <c:pt idx="4">
                  <c:v>0.24</c:v>
                </c:pt>
                <c:pt idx="5" formatCode="###0%">
                  <c:v>0.18411619864798426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32B-48D4-B3FB-4ACA3684CFEF}"/>
            </c:ext>
          </c:extLst>
        </c:ser>
        <c:ser>
          <c:idx val="2"/>
          <c:order val="2"/>
          <c:tx>
            <c:strRef>
              <c:f>'C9'!$Z$8</c:f>
              <c:strCache>
                <c:ptCount val="1"/>
                <c:pt idx="0">
                  <c:v>Rrallë</c:v>
                </c:pt>
              </c:strCache>
            </c:strRef>
          </c:tx>
          <c:spPr>
            <a:solidFill>
              <a:srgbClr val="9DC8D1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'C9'!$AA$5:$AF$5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'C9'!$AA$8:$AF$8</c:f>
              <c:numCache>
                <c:formatCode>0%</c:formatCode>
                <c:ptCount val="6"/>
                <c:pt idx="0">
                  <c:v>0.2</c:v>
                </c:pt>
                <c:pt idx="1">
                  <c:v>0.17</c:v>
                </c:pt>
                <c:pt idx="2">
                  <c:v>0.23</c:v>
                </c:pt>
                <c:pt idx="3">
                  <c:v>0.27</c:v>
                </c:pt>
                <c:pt idx="4">
                  <c:v>0.22</c:v>
                </c:pt>
                <c:pt idx="5" formatCode="###0%">
                  <c:v>0.22973056032743641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32B-48D4-B3FB-4ACA3684CFEF}"/>
            </c:ext>
          </c:extLst>
        </c:ser>
        <c:ser>
          <c:idx val="3"/>
          <c:order val="3"/>
          <c:tx>
            <c:strRef>
              <c:f>'C9'!$Z$9</c:f>
              <c:strCache>
                <c:ptCount val="1"/>
                <c:pt idx="0">
                  <c:v>Asnjëherë</c:v>
                </c:pt>
              </c:strCache>
            </c:strRef>
          </c:tx>
          <c:spPr>
            <a:solidFill>
              <a:srgbClr val="6A93A5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'C9'!$AA$5:$AF$5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'C9'!$AA$9:$AF$9</c:f>
              <c:numCache>
                <c:formatCode>0%</c:formatCode>
                <c:ptCount val="6"/>
                <c:pt idx="0">
                  <c:v>0.3</c:v>
                </c:pt>
                <c:pt idx="1">
                  <c:v>0.54</c:v>
                </c:pt>
                <c:pt idx="2">
                  <c:v>0.43</c:v>
                </c:pt>
                <c:pt idx="3">
                  <c:v>0.48</c:v>
                </c:pt>
                <c:pt idx="4">
                  <c:v>0.45</c:v>
                </c:pt>
                <c:pt idx="5" formatCode="###0%">
                  <c:v>0.55145329283254219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32B-48D4-B3FB-4ACA3684CFEF}"/>
            </c:ext>
          </c:extLst>
        </c:ser>
        <c:ser>
          <c:idx val="4"/>
          <c:order val="4"/>
          <c:tx>
            <c:strRef>
              <c:f>'C9'!$Z$10</c:f>
              <c:strCache>
                <c:ptCount val="1"/>
                <c:pt idx="0">
                  <c:v>Nuk e di / Refuzoj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elete val="1"/>
          </c:dLbls>
          <c:cat>
            <c:numRef>
              <c:f>'C9'!$AA$5:$AF$5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'C9'!$AA$10:$AF$10</c:f>
              <c:numCache>
                <c:formatCode>0%</c:formatCode>
                <c:ptCount val="6"/>
                <c:pt idx="0">
                  <c:v>0.01</c:v>
                </c:pt>
                <c:pt idx="1">
                  <c:v>0.01</c:v>
                </c:pt>
                <c:pt idx="2">
                  <c:v>0.01</c:v>
                </c:pt>
                <c:pt idx="3">
                  <c:v>0.01</c:v>
                </c:pt>
                <c:pt idx="4">
                  <c:v>0.01</c:v>
                </c:pt>
                <c:pt idx="5">
                  <c:v>2.3751451338434779E-3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32B-48D4-B3FB-4ACA3684CFE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699517920"/>
        <c:axId val="699515760"/>
      </c:barChart>
      <c:catAx>
        <c:axId val="699517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9515760"/>
        <c:crosses val="autoZero"/>
        <c:auto val="1"/>
        <c:lblAlgn val="ctr"/>
        <c:lblOffset val="100"/>
        <c:noMultiLvlLbl val="0"/>
      </c:catAx>
      <c:valAx>
        <c:axId val="699515760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6995179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5.109132951471277E-2"/>
          <c:y val="1.4869888475836431E-2"/>
          <c:w val="0.90242386688228282"/>
          <c:h val="4.632399574588492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6685870600148109E-2"/>
          <c:y val="2.7261462205700124E-2"/>
          <c:w val="0.76444656701981351"/>
          <c:h val="0.91524592883138678"/>
        </c:manualLayout>
      </c:layout>
      <c:lineChart>
        <c:grouping val="standard"/>
        <c:varyColors val="0"/>
        <c:ser>
          <c:idx val="0"/>
          <c:order val="0"/>
          <c:tx>
            <c:strRef>
              <c:f>'D1'!$Y$20</c:f>
              <c:strCache>
                <c:ptCount val="1"/>
                <c:pt idx="0">
                  <c:v>Të bësh një kërkesë të ekzagjeruar apo të rreme për dëmshpërblim nga siguracioni</c:v>
                </c:pt>
              </c:strCache>
            </c:strRef>
          </c:tx>
          <c:spPr>
            <a:ln w="22225" cap="rnd">
              <a:gradFill flip="none" rotWithShape="1">
                <a:gsLst>
                  <a:gs pos="0">
                    <a:srgbClr val="ED6F35"/>
                  </a:gs>
                  <a:gs pos="50000">
                    <a:schemeClr val="bg1">
                      <a:lumMod val="75000"/>
                    </a:schemeClr>
                  </a:gs>
                </a:gsLst>
                <a:lin ang="10800000" scaled="1"/>
                <a:tileRect/>
              </a:gradFill>
              <a:round/>
            </a:ln>
            <a:effectLst/>
          </c:spPr>
          <c:marker>
            <c:symbol val="none"/>
          </c:marker>
          <c:dLbls>
            <c:dLbl>
              <c:idx val="3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1A1-4E8A-9FEB-859F79FFA81D}"/>
                </c:ext>
              </c:extLst>
            </c:dLbl>
            <c:dLbl>
              <c:idx val="4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DE9-4F62-8C65-DD50B577D2CC}"/>
                </c:ext>
              </c:extLst>
            </c:dLbl>
            <c:dLbl>
              <c:idx val="5"/>
              <c:layout>
                <c:manualLayout>
                  <c:x val="2.9174664107485492E-2"/>
                  <c:y val="-4.9566294919454771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000" b="0" i="0" u="none" strike="noStrike" kern="1200" baseline="0">
                      <a:solidFill>
                        <a:srgbClr val="ED6F35"/>
                      </a:solidFill>
                      <a:latin typeface="Aptos" panose="020B0004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DE9-4F62-8C65-DD50B577D2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ptos" panose="020B0004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'D1'!$Z$19:$AE$19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'D1'!$Z$20:$AE$20</c:f>
              <c:numCache>
                <c:formatCode>0%</c:formatCode>
                <c:ptCount val="6"/>
                <c:pt idx="0">
                  <c:v>0.46</c:v>
                </c:pt>
                <c:pt idx="1">
                  <c:v>0.48</c:v>
                </c:pt>
                <c:pt idx="2">
                  <c:v>0.54</c:v>
                </c:pt>
                <c:pt idx="3">
                  <c:v>0.51</c:v>
                </c:pt>
                <c:pt idx="4">
                  <c:v>0.57999999999999996</c:v>
                </c:pt>
                <c:pt idx="5" formatCode="###0%">
                  <c:v>0.47928131259389362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FDE9-4F62-8C65-DD50B577D2CC}"/>
            </c:ext>
          </c:extLst>
        </c:ser>
        <c:ser>
          <c:idx val="1"/>
          <c:order val="1"/>
          <c:tx>
            <c:strRef>
              <c:f>'D1'!$Y$21</c:f>
              <c:strCache>
                <c:ptCount val="1"/>
                <c:pt idx="0">
                  <c:v>Të blesh diçka që ju mendoni se mund të jete vjedhur</c:v>
                </c:pt>
              </c:strCache>
            </c:strRef>
          </c:tx>
          <c:spPr>
            <a:ln w="22225" cap="rnd">
              <a:gradFill flip="none" rotWithShape="1">
                <a:gsLst>
                  <a:gs pos="0">
                    <a:srgbClr val="ED6F35"/>
                  </a:gs>
                  <a:gs pos="49000">
                    <a:schemeClr val="bg1">
                      <a:lumMod val="75000"/>
                    </a:schemeClr>
                  </a:gs>
                </a:gsLst>
                <a:lin ang="10800000" scaled="1"/>
                <a:tileRect/>
              </a:gradFill>
              <a:round/>
            </a:ln>
            <a:effectLst/>
          </c:spPr>
          <c:marker>
            <c:symbol val="none"/>
          </c:marker>
          <c:dPt>
            <c:idx val="4"/>
            <c:marker>
              <c:symbol val="none"/>
            </c:marker>
            <c:bubble3D val="0"/>
            <c:spPr>
              <a:ln w="22225" cap="rnd">
                <a:gradFill flip="none" rotWithShape="1">
                  <a:gsLst>
                    <a:gs pos="0">
                      <a:srgbClr val="ED6F35"/>
                    </a:gs>
                    <a:gs pos="50000">
                      <a:schemeClr val="bg1">
                        <a:lumMod val="75000"/>
                      </a:schemeClr>
                    </a:gs>
                  </a:gsLst>
                  <a:lin ang="10800000" scaled="1"/>
                  <a:tileRect/>
                </a:gra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8-FDE9-4F62-8C65-DD50B577D2CC}"/>
              </c:ext>
            </c:extLst>
          </c:dPt>
          <c:dLbls>
            <c:dLbl>
              <c:idx val="3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1A1-4E8A-9FEB-859F79FFA81D}"/>
                </c:ext>
              </c:extLst>
            </c:dLbl>
            <c:dLbl>
              <c:idx val="4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DE9-4F62-8C65-DD50B577D2CC}"/>
                </c:ext>
              </c:extLst>
            </c:dLbl>
            <c:dLbl>
              <c:idx val="5"/>
              <c:layout>
                <c:manualLayout>
                  <c:x val="3.7619961612283953E-2"/>
                  <c:y val="6.443618339529119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000" b="0" i="0" u="none" strike="noStrike" kern="1200" baseline="0">
                      <a:solidFill>
                        <a:srgbClr val="ED6F35"/>
                      </a:solidFill>
                      <a:latin typeface="Aptos" panose="020B0004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961996161228406"/>
                      <c:h val="9.817853623315672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DE9-4F62-8C65-DD50B577D2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ptos" panose="020B0004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'D1'!$Z$19:$AE$19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'D1'!$Z$21:$AE$21</c:f>
              <c:numCache>
                <c:formatCode>0%</c:formatCode>
                <c:ptCount val="6"/>
                <c:pt idx="0">
                  <c:v>0.42</c:v>
                </c:pt>
                <c:pt idx="1">
                  <c:v>0.5</c:v>
                </c:pt>
                <c:pt idx="2">
                  <c:v>0.47</c:v>
                </c:pt>
                <c:pt idx="3">
                  <c:v>0.46</c:v>
                </c:pt>
                <c:pt idx="4">
                  <c:v>0.48</c:v>
                </c:pt>
                <c:pt idx="5">
                  <c:v>0.42547807611512167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FDE9-4F62-8C65-DD50B577D2CC}"/>
            </c:ext>
          </c:extLst>
        </c:ser>
        <c:ser>
          <c:idx val="2"/>
          <c:order val="2"/>
          <c:tx>
            <c:strRef>
              <c:f>'D1'!$Y$22</c:f>
              <c:strCache>
                <c:ptCount val="1"/>
                <c:pt idx="0">
                  <c:v>Të bësh një shkelje të rregullave të qarkullimit rrugor si tejkalim shpejtësie apo kalim me semafor te kuq</c:v>
                </c:pt>
              </c:strCache>
            </c:strRef>
          </c:tx>
          <c:spPr>
            <a:ln w="22225" cap="rnd">
              <a:gradFill flip="none" rotWithShape="1">
                <a:gsLst>
                  <a:gs pos="0">
                    <a:srgbClr val="ED6F35"/>
                  </a:gs>
                  <a:gs pos="50000">
                    <a:schemeClr val="bg1">
                      <a:lumMod val="75000"/>
                    </a:schemeClr>
                  </a:gs>
                </a:gsLst>
                <a:lin ang="10800000" scaled="1"/>
                <a:tileRect/>
              </a:gradFill>
              <a:round/>
            </a:ln>
            <a:effectLst/>
          </c:spPr>
          <c:marker>
            <c:symbol val="none"/>
          </c:marker>
          <c:dLbls>
            <c:dLbl>
              <c:idx val="3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1A1-4E8A-9FEB-859F79FFA81D}"/>
                </c:ext>
              </c:extLst>
            </c:dLbl>
            <c:dLbl>
              <c:idx val="4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DE9-4F62-8C65-DD50B577D2CC}"/>
                </c:ext>
              </c:extLst>
            </c:dLbl>
            <c:dLbl>
              <c:idx val="5"/>
              <c:layout>
                <c:manualLayout>
                  <c:x val="3.2245681381957672E-2"/>
                  <c:y val="-7.187112763320942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000" b="0" i="0" u="none" strike="noStrike" kern="1200" baseline="0">
                      <a:solidFill>
                        <a:srgbClr val="ED6F35"/>
                      </a:solidFill>
                      <a:latin typeface="Aptos" panose="020B0004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528166608732451"/>
                      <c:h val="0.1586741991823512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DE9-4F62-8C65-DD50B577D2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ptos" panose="020B0004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'D1'!$Z$19:$AE$19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'D1'!$Z$22:$AE$22</c:f>
              <c:numCache>
                <c:formatCode>0%</c:formatCode>
                <c:ptCount val="6"/>
                <c:pt idx="0">
                  <c:v>0.52</c:v>
                </c:pt>
                <c:pt idx="1">
                  <c:v>0.64</c:v>
                </c:pt>
                <c:pt idx="2">
                  <c:v>0.63</c:v>
                </c:pt>
                <c:pt idx="3">
                  <c:v>0.59</c:v>
                </c:pt>
                <c:pt idx="4">
                  <c:v>0.74</c:v>
                </c:pt>
                <c:pt idx="5" formatCode="###0%">
                  <c:v>0.58025421203274041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FDE9-4F62-8C65-DD50B577D2CC}"/>
            </c:ext>
          </c:extLst>
        </c:ser>
        <c:ser>
          <c:idx val="3"/>
          <c:order val="3"/>
          <c:tx>
            <c:strRef>
              <c:f>'D1'!$Y$23</c:f>
              <c:strCache>
                <c:ptCount val="1"/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dLbls>
            <c:dLbl>
              <c:idx val="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DE9-4F62-8C65-DD50B577D2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rgbClr val="ED6F35"/>
                    </a:solidFill>
                    <a:latin typeface="Aptos" panose="020B0004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'D1'!$Z$19:$AE$19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'D1'!$Z$23:$AE$23</c:f>
              <c:numCache>
                <c:formatCode>General</c:formatCode>
                <c:ptCount val="6"/>
                <c:pt idx="5" formatCode="###0%">
                  <c:v>0.47928131259389362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FDE9-4F62-8C65-DD50B577D2CC}"/>
            </c:ext>
          </c:extLst>
        </c:ser>
        <c:ser>
          <c:idx val="4"/>
          <c:order val="4"/>
          <c:tx>
            <c:strRef>
              <c:f>'D1'!$Y$24</c:f>
              <c:strCache>
                <c:ptCount val="1"/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dLbls>
            <c:dLbl>
              <c:idx val="5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DE9-4F62-8C65-DD50B577D2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rgbClr val="ED6F35"/>
                    </a:solidFill>
                    <a:latin typeface="Aptos" panose="020B0004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'D1'!$Z$19:$AE$19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'D1'!$Z$24:$AE$24</c:f>
              <c:numCache>
                <c:formatCode>General</c:formatCode>
                <c:ptCount val="6"/>
                <c:pt idx="5" formatCode="0%">
                  <c:v>0.42547807611512167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FDE9-4F62-8C65-DD50B577D2CC}"/>
            </c:ext>
          </c:extLst>
        </c:ser>
        <c:ser>
          <c:idx val="5"/>
          <c:order val="5"/>
          <c:tx>
            <c:strRef>
              <c:f>'D1'!$Y$25</c:f>
              <c:strCache>
                <c:ptCount val="1"/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dLbls>
            <c:dLbl>
              <c:idx val="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DE9-4F62-8C65-DD50B577D2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rgbClr val="ED6F35"/>
                    </a:solidFill>
                    <a:latin typeface="Aptos" panose="020B0004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'D1'!$Z$19:$AE$19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'D1'!$Z$25:$AE$25</c:f>
              <c:numCache>
                <c:formatCode>General</c:formatCode>
                <c:ptCount val="6"/>
                <c:pt idx="5" formatCode="###0%">
                  <c:v>0.58025421203274041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FDE9-4F62-8C65-DD50B577D2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142915727"/>
        <c:axId val="1142912367"/>
      </c:lineChart>
      <c:catAx>
        <c:axId val="11429157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US"/>
          </a:p>
        </c:txPr>
        <c:crossAx val="1142912367"/>
        <c:crosses val="autoZero"/>
        <c:auto val="1"/>
        <c:lblAlgn val="ctr"/>
        <c:lblOffset val="100"/>
        <c:noMultiLvlLbl val="0"/>
      </c:catAx>
      <c:valAx>
        <c:axId val="1142912367"/>
        <c:scaling>
          <c:orientation val="minMax"/>
          <c:max val="1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US"/>
          </a:p>
        </c:txPr>
        <c:crossAx val="11429157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50">
          <a:latin typeface="Aptos" panose="020B0004020202020204" pitchFamily="34" charset="0"/>
        </a:defRPr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'D1'!$Y$5</c:f>
              <c:strCache>
                <c:ptCount val="1"/>
                <c:pt idx="0">
                  <c:v>Aspak e gabur</c:v>
                </c:pt>
              </c:strCache>
            </c:strRef>
          </c:tx>
          <c:spPr>
            <a:solidFill>
              <a:srgbClr val="FFA34E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Aptos" panose="020B0004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'D1'!$Z$4:$AE$4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'D1'!$Z$5:$AE$5</c:f>
              <c:numCache>
                <c:formatCode>0%</c:formatCode>
                <c:ptCount val="6"/>
                <c:pt idx="0">
                  <c:v>0.01</c:v>
                </c:pt>
                <c:pt idx="1">
                  <c:v>0.06</c:v>
                </c:pt>
                <c:pt idx="2">
                  <c:v>0.02</c:v>
                </c:pt>
                <c:pt idx="3">
                  <c:v>0.02</c:v>
                </c:pt>
                <c:pt idx="4">
                  <c:v>0.02</c:v>
                </c:pt>
                <c:pt idx="5">
                  <c:v>9.8464789425131115E-3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483-40C1-B4D9-1300A14FD641}"/>
            </c:ext>
          </c:extLst>
        </c:ser>
        <c:ser>
          <c:idx val="1"/>
          <c:order val="1"/>
          <c:tx>
            <c:strRef>
              <c:f>'D1'!$Y$6</c:f>
              <c:strCache>
                <c:ptCount val="1"/>
                <c:pt idx="0">
                  <c:v>Deri diku e gabuar</c:v>
                </c:pt>
              </c:strCache>
            </c:strRef>
          </c:tx>
          <c:spPr>
            <a:solidFill>
              <a:srgbClr val="FFCE94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Aptos" panose="020B0004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'D1'!$Z$4:$AE$4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'D1'!$Z$6:$AE$6</c:f>
              <c:numCache>
                <c:formatCode>0%</c:formatCode>
                <c:ptCount val="6"/>
                <c:pt idx="0">
                  <c:v>7.0000000000000007E-2</c:v>
                </c:pt>
                <c:pt idx="1">
                  <c:v>7.0000000000000007E-2</c:v>
                </c:pt>
                <c:pt idx="2">
                  <c:v>0.05</c:v>
                </c:pt>
                <c:pt idx="3">
                  <c:v>7.0000000000000007E-2</c:v>
                </c:pt>
                <c:pt idx="4">
                  <c:v>0.05</c:v>
                </c:pt>
                <c:pt idx="5" formatCode="###0%">
                  <c:v>6.8019857991356791E-2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483-40C1-B4D9-1300A14FD641}"/>
            </c:ext>
          </c:extLst>
        </c:ser>
        <c:ser>
          <c:idx val="2"/>
          <c:order val="2"/>
          <c:tx>
            <c:strRef>
              <c:f>'D1'!$Y$7</c:f>
              <c:strCache>
                <c:ptCount val="1"/>
                <c:pt idx="0">
                  <c:v>E gabuar</c:v>
                </c:pt>
              </c:strCache>
            </c:strRef>
          </c:tx>
          <c:spPr>
            <a:solidFill>
              <a:srgbClr val="9DC8D1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Aptos" panose="020B0004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'D1'!$Z$4:$AE$4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'D1'!$Z$7:$AE$7</c:f>
              <c:numCache>
                <c:formatCode>0%</c:formatCode>
                <c:ptCount val="6"/>
                <c:pt idx="0">
                  <c:v>0.45</c:v>
                </c:pt>
                <c:pt idx="1">
                  <c:v>0.37</c:v>
                </c:pt>
                <c:pt idx="2">
                  <c:v>0.37</c:v>
                </c:pt>
                <c:pt idx="3">
                  <c:v>0.39</c:v>
                </c:pt>
                <c:pt idx="4">
                  <c:v>0.34</c:v>
                </c:pt>
                <c:pt idx="5" formatCode="###0%">
                  <c:v>0.4352797193914858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483-40C1-B4D9-1300A14FD641}"/>
            </c:ext>
          </c:extLst>
        </c:ser>
        <c:ser>
          <c:idx val="3"/>
          <c:order val="3"/>
          <c:tx>
            <c:strRef>
              <c:f>'D1'!$Y$8</c:f>
              <c:strCache>
                <c:ptCount val="1"/>
                <c:pt idx="0">
                  <c:v>Plotësisht e gabuar</c:v>
                </c:pt>
              </c:strCache>
            </c:strRef>
          </c:tx>
          <c:spPr>
            <a:solidFill>
              <a:srgbClr val="6A93A5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Aptos" panose="020B0004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'D1'!$Z$4:$AE$4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'D1'!$Z$8:$AE$8</c:f>
              <c:numCache>
                <c:formatCode>0%</c:formatCode>
                <c:ptCount val="6"/>
                <c:pt idx="0">
                  <c:v>0.46</c:v>
                </c:pt>
                <c:pt idx="1">
                  <c:v>0.48</c:v>
                </c:pt>
                <c:pt idx="2">
                  <c:v>0.54</c:v>
                </c:pt>
                <c:pt idx="3">
                  <c:v>0.51</c:v>
                </c:pt>
                <c:pt idx="4">
                  <c:v>0.57999999999999996</c:v>
                </c:pt>
                <c:pt idx="5" formatCode="###0%">
                  <c:v>0.47928131259389362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483-40C1-B4D9-1300A14FD641}"/>
            </c:ext>
          </c:extLst>
        </c:ser>
        <c:ser>
          <c:idx val="4"/>
          <c:order val="4"/>
          <c:tx>
            <c:strRef>
              <c:f>'D1'!$Y$9</c:f>
              <c:strCache>
                <c:ptCount val="1"/>
                <c:pt idx="0">
                  <c:v>Nuk e di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elete val="1"/>
          </c:dLbls>
          <c:cat>
            <c:numRef>
              <c:f>'D1'!$Z$4:$AE$4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</c:numCache>
            </c:numRef>
          </c:cat>
          <c:val>
            <c:numRef>
              <c:f>'D1'!$Z$9:$AE$9</c:f>
              <c:numCache>
                <c:formatCode>0%</c:formatCode>
                <c:ptCount val="6"/>
                <c:pt idx="0">
                  <c:v>0.01</c:v>
                </c:pt>
                <c:pt idx="1">
                  <c:v>0.03</c:v>
                </c:pt>
                <c:pt idx="2">
                  <c:v>0.02</c:v>
                </c:pt>
                <c:pt idx="3">
                  <c:v>0.01</c:v>
                </c:pt>
                <c:pt idx="4">
                  <c:v>0.01</c:v>
                </c:pt>
                <c:pt idx="5">
                  <c:v>7.5726310807496377E-3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483-40C1-B4D9-1300A14FD64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699499920"/>
        <c:axId val="699494880"/>
      </c:barChart>
      <c:catAx>
        <c:axId val="699499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US"/>
          </a:p>
        </c:txPr>
        <c:crossAx val="699494880"/>
        <c:crosses val="autoZero"/>
        <c:auto val="1"/>
        <c:lblAlgn val="ctr"/>
        <c:lblOffset val="100"/>
        <c:noMultiLvlLbl val="0"/>
      </c:catAx>
      <c:valAx>
        <c:axId val="699494880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6994999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5389901310320859"/>
          <c:y val="0.12396686473670344"/>
          <c:w val="0.13688793507337493"/>
          <c:h val="0.8065889997951000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0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0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0.14491</cdr:x>
      <cdr:y>0.38141</cdr:y>
    </cdr:from>
    <cdr:to>
      <cdr:x>0.2069</cdr:x>
      <cdr:y>0.4231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8CF414F9-F0D6-4D5E-FB99-2FACB77ACC5D}"/>
            </a:ext>
          </a:extLst>
        </cdr:cNvPr>
        <cdr:cNvSpPr txBox="1"/>
      </cdr:nvSpPr>
      <cdr:spPr>
        <a:xfrm xmlns:a="http://schemas.openxmlformats.org/drawingml/2006/main">
          <a:off x="1198519" y="1954494"/>
          <a:ext cx="512748" cy="2136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kern="1200" dirty="0"/>
        </a:p>
      </cdr:txBody>
    </cdr:sp>
  </cdr:relSizeAnchor>
  <cdr:relSizeAnchor xmlns:cdr="http://schemas.openxmlformats.org/drawingml/2006/chartDrawing">
    <cdr:from>
      <cdr:x>0.12114</cdr:x>
      <cdr:y>0.36889</cdr:y>
    </cdr:from>
    <cdr:to>
      <cdr:x>0.18106</cdr:x>
      <cdr:y>0.41017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354326AC-83F0-7158-FA23-4B1C4234C878}"/>
            </a:ext>
          </a:extLst>
        </cdr:cNvPr>
        <cdr:cNvSpPr txBox="1"/>
      </cdr:nvSpPr>
      <cdr:spPr>
        <a:xfrm xmlns:a="http://schemas.openxmlformats.org/drawingml/2006/main">
          <a:off x="1001965" y="1890372"/>
          <a:ext cx="495591" cy="2115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50" b="1" kern="1200" dirty="0">
              <a:solidFill>
                <a:srgbClr val="49687C"/>
              </a:solidFill>
              <a:latin typeface="Aptos (body)"/>
            </a:rPr>
            <a:t>63%</a:t>
          </a:r>
        </a:p>
      </cdr:txBody>
    </cdr:sp>
  </cdr:relSizeAnchor>
  <cdr:relSizeAnchor xmlns:cdr="http://schemas.openxmlformats.org/drawingml/2006/chartDrawing">
    <cdr:from>
      <cdr:x>0.25219</cdr:x>
      <cdr:y>0.253</cdr:y>
    </cdr:from>
    <cdr:to>
      <cdr:x>0.31212</cdr:x>
      <cdr:y>0.29427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674B9A6D-CB12-0D41-0FD1-91413741D432}"/>
            </a:ext>
          </a:extLst>
        </cdr:cNvPr>
        <cdr:cNvSpPr txBox="1"/>
      </cdr:nvSpPr>
      <cdr:spPr>
        <a:xfrm xmlns:a="http://schemas.openxmlformats.org/drawingml/2006/main">
          <a:off x="2085861" y="1296467"/>
          <a:ext cx="495674" cy="2114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50" b="1" kern="1200" dirty="0">
              <a:solidFill>
                <a:srgbClr val="49687C"/>
              </a:solidFill>
              <a:latin typeface="Aptos (body)"/>
            </a:rPr>
            <a:t>76%</a:t>
          </a:r>
        </a:p>
      </cdr:txBody>
    </cdr:sp>
  </cdr:relSizeAnchor>
  <cdr:relSizeAnchor xmlns:cdr="http://schemas.openxmlformats.org/drawingml/2006/chartDrawing">
    <cdr:from>
      <cdr:x>0.39074</cdr:x>
      <cdr:y>0.253</cdr:y>
    </cdr:from>
    <cdr:to>
      <cdr:x>0.45066</cdr:x>
      <cdr:y>0.29427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7F438391-F372-DD58-CBA6-3AD2ED29EBF1}"/>
            </a:ext>
          </a:extLst>
        </cdr:cNvPr>
        <cdr:cNvSpPr txBox="1"/>
      </cdr:nvSpPr>
      <cdr:spPr>
        <a:xfrm xmlns:a="http://schemas.openxmlformats.org/drawingml/2006/main">
          <a:off x="3231772" y="1296467"/>
          <a:ext cx="495591" cy="2114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50" b="1" kern="1200" dirty="0">
              <a:solidFill>
                <a:srgbClr val="49687C"/>
              </a:solidFill>
              <a:latin typeface="Aptos (body)"/>
            </a:rPr>
            <a:t>75%</a:t>
          </a:r>
        </a:p>
      </cdr:txBody>
    </cdr:sp>
  </cdr:relSizeAnchor>
  <cdr:relSizeAnchor xmlns:cdr="http://schemas.openxmlformats.org/drawingml/2006/chartDrawing">
    <cdr:from>
      <cdr:x>0.52256</cdr:x>
      <cdr:y>0.21269</cdr:y>
    </cdr:from>
    <cdr:to>
      <cdr:x>0.58249</cdr:x>
      <cdr:y>0.25396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A433A93E-54BF-0ADF-2432-B01323B74334}"/>
            </a:ext>
          </a:extLst>
        </cdr:cNvPr>
        <cdr:cNvSpPr txBox="1"/>
      </cdr:nvSpPr>
      <cdr:spPr>
        <a:xfrm xmlns:a="http://schemas.openxmlformats.org/drawingml/2006/main">
          <a:off x="4322007" y="1089944"/>
          <a:ext cx="495673" cy="2114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50" b="1" kern="1200" dirty="0">
              <a:solidFill>
                <a:srgbClr val="49687C"/>
              </a:solidFill>
              <a:latin typeface="Aptos (body)"/>
            </a:rPr>
            <a:t>80%</a:t>
          </a:r>
        </a:p>
      </cdr:txBody>
    </cdr:sp>
  </cdr:relSizeAnchor>
  <cdr:relSizeAnchor xmlns:cdr="http://schemas.openxmlformats.org/drawingml/2006/chartDrawing">
    <cdr:from>
      <cdr:x>0.65361</cdr:x>
      <cdr:y>0.22798</cdr:y>
    </cdr:from>
    <cdr:to>
      <cdr:x>0.71354</cdr:x>
      <cdr:y>0.26926</cdr:y>
    </cdr:to>
    <cdr:sp macro="" textlink="">
      <cdr:nvSpPr>
        <cdr:cNvPr id="7" name="TextBox 1">
          <a:extLst xmlns:a="http://schemas.openxmlformats.org/drawingml/2006/main">
            <a:ext uri="{FF2B5EF4-FFF2-40B4-BE49-F238E27FC236}">
              <a16:creationId xmlns:a16="http://schemas.microsoft.com/office/drawing/2014/main" id="{39E88DA5-9DB2-77D6-50CE-5707B2972AB5}"/>
            </a:ext>
          </a:extLst>
        </cdr:cNvPr>
        <cdr:cNvSpPr txBox="1"/>
      </cdr:nvSpPr>
      <cdr:spPr>
        <a:xfrm xmlns:a="http://schemas.openxmlformats.org/drawingml/2006/main">
          <a:off x="5405898" y="1168280"/>
          <a:ext cx="495674" cy="2115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50" b="1" kern="1200" dirty="0">
              <a:solidFill>
                <a:srgbClr val="49687C"/>
              </a:solidFill>
              <a:latin typeface="Aptos (body)"/>
            </a:rPr>
            <a:t>78%</a:t>
          </a:r>
        </a:p>
      </cdr:txBody>
    </cdr:sp>
  </cdr:relSizeAnchor>
  <cdr:relSizeAnchor xmlns:cdr="http://schemas.openxmlformats.org/drawingml/2006/chartDrawing">
    <cdr:from>
      <cdr:x>0.79292</cdr:x>
      <cdr:y>0.17143</cdr:y>
    </cdr:from>
    <cdr:to>
      <cdr:x>0.85285</cdr:x>
      <cdr:y>0.2127</cdr:y>
    </cdr:to>
    <cdr:sp macro="" textlink="">
      <cdr:nvSpPr>
        <cdr:cNvPr id="8" name="TextBox 1">
          <a:extLst xmlns:a="http://schemas.openxmlformats.org/drawingml/2006/main">
            <a:ext uri="{FF2B5EF4-FFF2-40B4-BE49-F238E27FC236}">
              <a16:creationId xmlns:a16="http://schemas.microsoft.com/office/drawing/2014/main" id="{54F6CFFB-324B-8385-AC64-8397FF613707}"/>
            </a:ext>
          </a:extLst>
        </cdr:cNvPr>
        <cdr:cNvSpPr txBox="1"/>
      </cdr:nvSpPr>
      <cdr:spPr>
        <a:xfrm xmlns:a="http://schemas.openxmlformats.org/drawingml/2006/main">
          <a:off x="6558156" y="878459"/>
          <a:ext cx="495674" cy="2114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50" b="1" kern="1200" dirty="0">
              <a:solidFill>
                <a:srgbClr val="49687C"/>
              </a:solidFill>
              <a:latin typeface="Aptos (body)"/>
            </a:rPr>
            <a:t>82%</a:t>
          </a: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</cdr:x>
      <cdr:y>0.88723</cdr:y>
    </cdr:from>
    <cdr:to>
      <cdr:x>0.23153</cdr:x>
      <cdr:y>0.98301</cdr:y>
    </cdr:to>
    <cdr:sp macro="" textlink="">
      <cdr:nvSpPr>
        <cdr:cNvPr id="2" name="TextBox 5">
          <a:extLst xmlns:a="http://schemas.openxmlformats.org/drawingml/2006/main">
            <a:ext uri="{FF2B5EF4-FFF2-40B4-BE49-F238E27FC236}">
              <a16:creationId xmlns:a16="http://schemas.microsoft.com/office/drawing/2014/main" id="{013C17ED-332E-42BA-97BA-A839E75998E4}"/>
            </a:ext>
          </a:extLst>
        </cdr:cNvPr>
        <cdr:cNvSpPr txBox="1"/>
      </cdr:nvSpPr>
      <cdr:spPr>
        <a:xfrm xmlns:a="http://schemas.openxmlformats.org/drawingml/2006/main">
          <a:off x="0" y="4638118"/>
          <a:ext cx="1094226" cy="5007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r"/>
          <a:r>
            <a:rPr lang="en-US" sz="950" b="0" i="1" dirty="0">
              <a:solidFill>
                <a:schemeClr val="tx1"/>
              </a:solidFill>
              <a:latin typeface="Aptos (body)"/>
            </a:rPr>
            <a:t>(</a:t>
          </a:r>
          <a:r>
            <a:rPr lang="sq-AL" sz="950" i="1" dirty="0">
              <a:solidFill>
                <a:schemeClr val="tx1"/>
              </a:solidFill>
              <a:latin typeface="Aptos (body)"/>
            </a:rPr>
            <a:t>Jashtëzakonisht </a:t>
          </a:r>
        </a:p>
        <a:p xmlns:a="http://schemas.openxmlformats.org/drawingml/2006/main">
          <a:pPr algn="r"/>
          <a:r>
            <a:rPr lang="sq-AL" sz="950" i="1" dirty="0">
              <a:solidFill>
                <a:schemeClr val="tx1"/>
              </a:solidFill>
              <a:latin typeface="Aptos (body)"/>
            </a:rPr>
            <a:t>ngadalë</a:t>
          </a:r>
          <a:r>
            <a:rPr lang="en-US" sz="950" b="0" i="1" dirty="0">
              <a:solidFill>
                <a:schemeClr val="tx1"/>
              </a:solidFill>
              <a:latin typeface="Aptos (body)"/>
            </a:rPr>
            <a:t>)</a:t>
          </a:r>
        </a:p>
      </cdr:txBody>
    </cdr:sp>
  </cdr:relSizeAnchor>
  <cdr:relSizeAnchor xmlns:cdr="http://schemas.openxmlformats.org/drawingml/2006/chartDrawing">
    <cdr:from>
      <cdr:x>0</cdr:x>
      <cdr:y>0.10324</cdr:y>
    </cdr:from>
    <cdr:to>
      <cdr:x>0.21176</cdr:x>
      <cdr:y>0.19588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9FF0EF51-046C-4321-8158-301706E895FE}"/>
            </a:ext>
          </a:extLst>
        </cdr:cNvPr>
        <cdr:cNvSpPr txBox="1"/>
      </cdr:nvSpPr>
      <cdr:spPr>
        <a:xfrm xmlns:a="http://schemas.openxmlformats.org/drawingml/2006/main">
          <a:off x="0" y="539690"/>
          <a:ext cx="1000761" cy="4842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en-US" sz="950" b="0" i="1" dirty="0">
              <a:solidFill>
                <a:schemeClr val="tx1"/>
              </a:solidFill>
              <a:latin typeface="Aptos (body)"/>
            </a:rPr>
            <a:t>(</a:t>
          </a:r>
          <a:r>
            <a:rPr lang="sq-AL" sz="950" i="1" dirty="0">
              <a:solidFill>
                <a:schemeClr val="tx1"/>
              </a:solidFill>
              <a:latin typeface="Aptos (body)"/>
            </a:rPr>
            <a:t>Jashtëzakonisht</a:t>
          </a:r>
        </a:p>
        <a:p xmlns:a="http://schemas.openxmlformats.org/drawingml/2006/main">
          <a:pPr algn="r"/>
          <a:r>
            <a:rPr lang="sq-AL" sz="950" b="0" i="1" dirty="0">
              <a:solidFill>
                <a:schemeClr val="tx1"/>
              </a:solidFill>
              <a:latin typeface="Aptos (body)"/>
            </a:rPr>
            <a:t>shpejtë</a:t>
          </a:r>
          <a:r>
            <a:rPr lang="en-US" sz="950" b="0" i="1" dirty="0">
              <a:solidFill>
                <a:schemeClr val="tx1"/>
              </a:solidFill>
              <a:latin typeface="Aptos (body)"/>
            </a:rPr>
            <a:t>)</a:t>
          </a:r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0.14592</cdr:x>
      <cdr:y>0.08237</cdr:y>
    </cdr:from>
    <cdr:to>
      <cdr:x>0.18414</cdr:x>
      <cdr:y>0.16474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3C5E5CBA-C9FB-EFDF-A7CE-7612CAAB1672}"/>
            </a:ext>
          </a:extLst>
        </cdr:cNvPr>
        <cdr:cNvSpPr txBox="1"/>
      </cdr:nvSpPr>
      <cdr:spPr>
        <a:xfrm xmlns:a="http://schemas.openxmlformats.org/drawingml/2006/main">
          <a:off x="1206851" y="427290"/>
          <a:ext cx="316186" cy="4272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kern="1200" dirty="0"/>
        </a:p>
      </cdr:txBody>
    </cdr:sp>
  </cdr:relSizeAnchor>
  <cdr:relSizeAnchor xmlns:cdr="http://schemas.openxmlformats.org/drawingml/2006/chartDrawing">
    <cdr:from>
      <cdr:x>0.12525</cdr:x>
      <cdr:y>0.06919</cdr:y>
    </cdr:from>
    <cdr:to>
      <cdr:x>0.18208</cdr:x>
      <cdr:y>0.11696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C55933DA-E610-1D5B-CA30-493334C4E6DF}"/>
            </a:ext>
          </a:extLst>
        </cdr:cNvPr>
        <cdr:cNvSpPr txBox="1"/>
      </cdr:nvSpPr>
      <cdr:spPr>
        <a:xfrm xmlns:a="http://schemas.openxmlformats.org/drawingml/2006/main">
          <a:off x="1035936" y="358924"/>
          <a:ext cx="470018" cy="2478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50" b="1" kern="1200" dirty="0">
              <a:solidFill>
                <a:srgbClr val="6A93A5"/>
              </a:solidFill>
              <a:latin typeface="Aptos (body)"/>
            </a:rPr>
            <a:t>28%</a:t>
          </a:r>
        </a:p>
      </cdr:txBody>
    </cdr:sp>
  </cdr:relSizeAnchor>
  <cdr:relSizeAnchor xmlns:cdr="http://schemas.openxmlformats.org/drawingml/2006/chartDrawing">
    <cdr:from>
      <cdr:x>0.26353</cdr:x>
      <cdr:y>0.07248</cdr:y>
    </cdr:from>
    <cdr:to>
      <cdr:x>0.32036</cdr:x>
      <cdr:y>0.12026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02499373-7424-E45F-00F9-FB60AD3A83B6}"/>
            </a:ext>
          </a:extLst>
        </cdr:cNvPr>
        <cdr:cNvSpPr txBox="1"/>
      </cdr:nvSpPr>
      <cdr:spPr>
        <a:xfrm xmlns:a="http://schemas.openxmlformats.org/drawingml/2006/main">
          <a:off x="2179648" y="376016"/>
          <a:ext cx="470018" cy="2478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50" b="1" kern="1200" dirty="0">
              <a:solidFill>
                <a:srgbClr val="6A93A5"/>
              </a:solidFill>
              <a:latin typeface="Aptos (body)"/>
            </a:rPr>
            <a:t>49%</a:t>
          </a:r>
        </a:p>
      </cdr:txBody>
    </cdr:sp>
  </cdr:relSizeAnchor>
  <cdr:relSizeAnchor xmlns:cdr="http://schemas.openxmlformats.org/drawingml/2006/chartDrawing">
    <cdr:from>
      <cdr:x>0.40181</cdr:x>
      <cdr:y>0.06919</cdr:y>
    </cdr:from>
    <cdr:to>
      <cdr:x>0.45864</cdr:x>
      <cdr:y>0.11696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3B1DF183-C9B5-B732-8353-86FBA4735F0F}"/>
            </a:ext>
          </a:extLst>
        </cdr:cNvPr>
        <cdr:cNvSpPr txBox="1"/>
      </cdr:nvSpPr>
      <cdr:spPr>
        <a:xfrm xmlns:a="http://schemas.openxmlformats.org/drawingml/2006/main">
          <a:off x="3323360" y="358924"/>
          <a:ext cx="470018" cy="2478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50" b="1" kern="1200" dirty="0">
              <a:solidFill>
                <a:srgbClr val="6A93A5"/>
              </a:solidFill>
              <a:latin typeface="Aptos (body)"/>
            </a:rPr>
            <a:t>57%</a:t>
          </a:r>
        </a:p>
      </cdr:txBody>
    </cdr:sp>
  </cdr:relSizeAnchor>
  <cdr:relSizeAnchor xmlns:cdr="http://schemas.openxmlformats.org/drawingml/2006/chartDrawing">
    <cdr:from>
      <cdr:x>0.5401</cdr:x>
      <cdr:y>0.06919</cdr:y>
    </cdr:from>
    <cdr:to>
      <cdr:x>0.59692</cdr:x>
      <cdr:y>0.11696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A98BCF1A-1E31-D9C0-71EB-A36C25ABE17A}"/>
            </a:ext>
          </a:extLst>
        </cdr:cNvPr>
        <cdr:cNvSpPr txBox="1"/>
      </cdr:nvSpPr>
      <cdr:spPr>
        <a:xfrm xmlns:a="http://schemas.openxmlformats.org/drawingml/2006/main">
          <a:off x="4467072" y="358924"/>
          <a:ext cx="470018" cy="2478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50" b="1" kern="1200" dirty="0">
              <a:solidFill>
                <a:srgbClr val="6A93A5"/>
              </a:solidFill>
              <a:latin typeface="Aptos (body)"/>
            </a:rPr>
            <a:t>65%</a:t>
          </a:r>
        </a:p>
      </cdr:txBody>
    </cdr:sp>
  </cdr:relSizeAnchor>
  <cdr:relSizeAnchor xmlns:cdr="http://schemas.openxmlformats.org/drawingml/2006/chartDrawing">
    <cdr:from>
      <cdr:x>0.67735</cdr:x>
      <cdr:y>0.06919</cdr:y>
    </cdr:from>
    <cdr:to>
      <cdr:x>0.73417</cdr:x>
      <cdr:y>0.11696</cdr:y>
    </cdr:to>
    <cdr:sp macro="" textlink="">
      <cdr:nvSpPr>
        <cdr:cNvPr id="7" name="TextBox 1">
          <a:extLst xmlns:a="http://schemas.openxmlformats.org/drawingml/2006/main">
            <a:ext uri="{FF2B5EF4-FFF2-40B4-BE49-F238E27FC236}">
              <a16:creationId xmlns:a16="http://schemas.microsoft.com/office/drawing/2014/main" id="{A23CC418-BECE-F6DE-7FB8-7DDEC0ED2D0D}"/>
            </a:ext>
          </a:extLst>
        </cdr:cNvPr>
        <cdr:cNvSpPr txBox="1"/>
      </cdr:nvSpPr>
      <cdr:spPr>
        <a:xfrm xmlns:a="http://schemas.openxmlformats.org/drawingml/2006/main">
          <a:off x="5602239" y="358924"/>
          <a:ext cx="470018" cy="2478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50" b="1" kern="1200" dirty="0">
              <a:solidFill>
                <a:srgbClr val="6A93A5"/>
              </a:solidFill>
              <a:latin typeface="Aptos (body)"/>
            </a:rPr>
            <a:t>57%</a:t>
          </a:r>
        </a:p>
      </cdr:txBody>
    </cdr:sp>
  </cdr:relSizeAnchor>
  <cdr:relSizeAnchor xmlns:cdr="http://schemas.openxmlformats.org/drawingml/2006/chartDrawing">
    <cdr:from>
      <cdr:x>0.81873</cdr:x>
      <cdr:y>0.06919</cdr:y>
    </cdr:from>
    <cdr:to>
      <cdr:x>0.87555</cdr:x>
      <cdr:y>0.11696</cdr:y>
    </cdr:to>
    <cdr:sp macro="" textlink="">
      <cdr:nvSpPr>
        <cdr:cNvPr id="8" name="TextBox 1">
          <a:extLst xmlns:a="http://schemas.openxmlformats.org/drawingml/2006/main">
            <a:ext uri="{FF2B5EF4-FFF2-40B4-BE49-F238E27FC236}">
              <a16:creationId xmlns:a16="http://schemas.microsoft.com/office/drawing/2014/main" id="{32BFCF89-2047-3147-BE66-895045B592AF}"/>
            </a:ext>
          </a:extLst>
        </cdr:cNvPr>
        <cdr:cNvSpPr txBox="1"/>
      </cdr:nvSpPr>
      <cdr:spPr>
        <a:xfrm xmlns:a="http://schemas.openxmlformats.org/drawingml/2006/main">
          <a:off x="6771587" y="358924"/>
          <a:ext cx="470018" cy="2478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50" b="1" kern="1200" dirty="0">
              <a:solidFill>
                <a:srgbClr val="6A93A5"/>
              </a:solidFill>
              <a:latin typeface="Aptos (body)"/>
            </a:rPr>
            <a:t>67%</a:t>
          </a:r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0.11468</cdr:x>
      <cdr:y>0.16335</cdr:y>
    </cdr:from>
    <cdr:to>
      <cdr:x>0.11468</cdr:x>
      <cdr:y>0.37813</cdr:y>
    </cdr:to>
    <cdr:cxnSp macro="">
      <cdr:nvCxnSpPr>
        <cdr:cNvPr id="3" name="Straight Connector 2">
          <a:extLst xmlns:a="http://schemas.openxmlformats.org/drawingml/2006/main">
            <a:ext uri="{FF2B5EF4-FFF2-40B4-BE49-F238E27FC236}">
              <a16:creationId xmlns:a16="http://schemas.microsoft.com/office/drawing/2014/main" id="{36BE8552-E523-A731-D09A-47ED74B89593}"/>
            </a:ext>
          </a:extLst>
        </cdr:cNvPr>
        <cdr:cNvCxnSpPr/>
      </cdr:nvCxnSpPr>
      <cdr:spPr>
        <a:xfrm xmlns:a="http://schemas.openxmlformats.org/drawingml/2006/main">
          <a:off x="916610" y="812444"/>
          <a:ext cx="0" cy="1068224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6A93A5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0.35046</cdr:x>
      <cdr:y>0.12192</cdr:y>
    </cdr:from>
    <cdr:to>
      <cdr:x>0.35046</cdr:x>
      <cdr:y>0.54308</cdr:y>
    </cdr:to>
    <cdr:cxnSp macro="">
      <cdr:nvCxnSpPr>
        <cdr:cNvPr id="7" name="Straight Connector 6">
          <a:extLst xmlns:a="http://schemas.openxmlformats.org/drawingml/2006/main">
            <a:ext uri="{FF2B5EF4-FFF2-40B4-BE49-F238E27FC236}">
              <a16:creationId xmlns:a16="http://schemas.microsoft.com/office/drawing/2014/main" id="{E697A5BA-AF59-11BC-9908-379EE55DF387}"/>
            </a:ext>
          </a:extLst>
        </cdr:cNvPr>
        <cdr:cNvCxnSpPr/>
      </cdr:nvCxnSpPr>
      <cdr:spPr>
        <a:xfrm xmlns:a="http://schemas.openxmlformats.org/drawingml/2006/main">
          <a:off x="2801035" y="606386"/>
          <a:ext cx="0" cy="2094697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6A93A5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0.47056</cdr:x>
      <cdr:y>0.11839</cdr:y>
    </cdr:from>
    <cdr:to>
      <cdr:x>0.47056</cdr:x>
      <cdr:y>0.59634</cdr:y>
    </cdr:to>
    <cdr:cxnSp macro="">
      <cdr:nvCxnSpPr>
        <cdr:cNvPr id="9" name="Straight Connector 8">
          <a:extLst xmlns:a="http://schemas.openxmlformats.org/drawingml/2006/main">
            <a:ext uri="{FF2B5EF4-FFF2-40B4-BE49-F238E27FC236}">
              <a16:creationId xmlns:a16="http://schemas.microsoft.com/office/drawing/2014/main" id="{7A97F19D-7A01-A00A-E496-B9F591C9D219}"/>
            </a:ext>
          </a:extLst>
        </cdr:cNvPr>
        <cdr:cNvCxnSpPr/>
      </cdr:nvCxnSpPr>
      <cdr:spPr>
        <a:xfrm xmlns:a="http://schemas.openxmlformats.org/drawingml/2006/main">
          <a:off x="3760946" y="588829"/>
          <a:ext cx="0" cy="237715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6A93A5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0.59239</cdr:x>
      <cdr:y>0.16192</cdr:y>
    </cdr:from>
    <cdr:to>
      <cdr:x>0.59239</cdr:x>
      <cdr:y>0.55339</cdr:y>
    </cdr:to>
    <cdr:cxnSp macro="">
      <cdr:nvCxnSpPr>
        <cdr:cNvPr id="11" name="Straight Connector 10">
          <a:extLst xmlns:a="http://schemas.openxmlformats.org/drawingml/2006/main">
            <a:ext uri="{FF2B5EF4-FFF2-40B4-BE49-F238E27FC236}">
              <a16:creationId xmlns:a16="http://schemas.microsoft.com/office/drawing/2014/main" id="{55B22A4A-9BCB-2A81-6B1C-34980A502BD3}"/>
            </a:ext>
          </a:extLst>
        </cdr:cNvPr>
        <cdr:cNvCxnSpPr/>
      </cdr:nvCxnSpPr>
      <cdr:spPr>
        <a:xfrm xmlns:a="http://schemas.openxmlformats.org/drawingml/2006/main">
          <a:off x="4734675" y="805331"/>
          <a:ext cx="0" cy="1947031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6A93A5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0.71309</cdr:x>
      <cdr:y>0.21401</cdr:y>
    </cdr:from>
    <cdr:to>
      <cdr:x>0.71309</cdr:x>
      <cdr:y>0.66075</cdr:y>
    </cdr:to>
    <cdr:cxnSp macro="">
      <cdr:nvCxnSpPr>
        <cdr:cNvPr id="14" name="Straight Connector 13">
          <a:extLst xmlns:a="http://schemas.openxmlformats.org/drawingml/2006/main">
            <a:ext uri="{FF2B5EF4-FFF2-40B4-BE49-F238E27FC236}">
              <a16:creationId xmlns:a16="http://schemas.microsoft.com/office/drawing/2014/main" id="{E8801AB7-E507-4886-585E-F919146688A1}"/>
            </a:ext>
          </a:extLst>
        </cdr:cNvPr>
        <cdr:cNvCxnSpPr/>
      </cdr:nvCxnSpPr>
      <cdr:spPr>
        <a:xfrm xmlns:a="http://schemas.openxmlformats.org/drawingml/2006/main">
          <a:off x="5699391" y="1064413"/>
          <a:ext cx="0" cy="2221923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6A93A5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0.23149</cdr:x>
      <cdr:y>0.22235</cdr:y>
    </cdr:from>
    <cdr:to>
      <cdr:x>0.23149</cdr:x>
      <cdr:y>0.56541</cdr:y>
    </cdr:to>
    <cdr:cxnSp macro="">
      <cdr:nvCxnSpPr>
        <cdr:cNvPr id="2" name="Straight Connector 1">
          <a:extLst xmlns:a="http://schemas.openxmlformats.org/drawingml/2006/main">
            <a:ext uri="{FF2B5EF4-FFF2-40B4-BE49-F238E27FC236}">
              <a16:creationId xmlns:a16="http://schemas.microsoft.com/office/drawing/2014/main" id="{690C48B3-F96A-BC2C-01C8-A7F5ED7AFF68}"/>
            </a:ext>
          </a:extLst>
        </cdr:cNvPr>
        <cdr:cNvCxnSpPr/>
      </cdr:nvCxnSpPr>
      <cdr:spPr>
        <a:xfrm xmlns:a="http://schemas.openxmlformats.org/drawingml/2006/main">
          <a:off x="1850200" y="1105890"/>
          <a:ext cx="0" cy="170627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6A93A5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13.xml><?xml version="1.0" encoding="utf-8"?>
<c:userShapes xmlns:c="http://schemas.openxmlformats.org/drawingml/2006/chart">
  <cdr:relSizeAnchor xmlns:cdr="http://schemas.openxmlformats.org/drawingml/2006/chartDrawing">
    <cdr:from>
      <cdr:x>0.0693</cdr:x>
      <cdr:y>0.08505</cdr:y>
    </cdr:from>
    <cdr:to>
      <cdr:x>0.98032</cdr:x>
      <cdr:y>0.08505</cdr:y>
    </cdr:to>
    <cdr:cxnSp macro="">
      <cdr:nvCxnSpPr>
        <cdr:cNvPr id="3" name="Straight Arrow Connector 2">
          <a:extLst xmlns:a="http://schemas.openxmlformats.org/drawingml/2006/main">
            <a:ext uri="{FF2B5EF4-FFF2-40B4-BE49-F238E27FC236}">
              <a16:creationId xmlns:a16="http://schemas.microsoft.com/office/drawing/2014/main" id="{D001180E-4136-F80B-FC40-17994896CFAB}"/>
            </a:ext>
          </a:extLst>
        </cdr:cNvPr>
        <cdr:cNvCxnSpPr/>
      </cdr:nvCxnSpPr>
      <cdr:spPr>
        <a:xfrm xmlns:a="http://schemas.openxmlformats.org/drawingml/2006/main">
          <a:off x="492215" y="444635"/>
          <a:ext cx="6470469" cy="0"/>
        </a:xfrm>
        <a:prstGeom xmlns:a="http://schemas.openxmlformats.org/drawingml/2006/main" prst="straightConnector1">
          <a:avLst/>
        </a:prstGeom>
        <a:ln xmlns:a="http://schemas.openxmlformats.org/drawingml/2006/main" w="9525" cap="flat" cmpd="sng" algn="ctr">
          <a:gradFill>
            <a:gsLst>
              <a:gs pos="92000">
                <a:srgbClr val="6A93A5"/>
              </a:gs>
              <a:gs pos="0">
                <a:srgbClr val="C00000"/>
              </a:gs>
              <a:gs pos="43000">
                <a:schemeClr val="bg1">
                  <a:lumMod val="8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</a:gsLst>
            <a:lin ang="3600000" scaled="0"/>
          </a:gradFill>
          <a:prstDash val="solid"/>
          <a:round/>
          <a:headEnd type="arrow" w="med" len="med"/>
          <a:tailEnd type="arrow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0.0693</cdr:x>
      <cdr:y>0.08505</cdr:y>
    </cdr:from>
    <cdr:to>
      <cdr:x>0.98032</cdr:x>
      <cdr:y>0.08505</cdr:y>
    </cdr:to>
    <cdr:cxnSp macro="">
      <cdr:nvCxnSpPr>
        <cdr:cNvPr id="2" name="Straight Arrow Connector 2">
          <a:extLst xmlns:a="http://schemas.openxmlformats.org/drawingml/2006/main">
            <a:ext uri="{FF2B5EF4-FFF2-40B4-BE49-F238E27FC236}">
              <a16:creationId xmlns:a16="http://schemas.microsoft.com/office/drawing/2014/main" id="{D001180E-4136-F80B-FC40-17994896CFAB}"/>
            </a:ext>
          </a:extLst>
        </cdr:cNvPr>
        <cdr:cNvCxnSpPr/>
      </cdr:nvCxnSpPr>
      <cdr:spPr>
        <a:xfrm xmlns:a="http://schemas.openxmlformats.org/drawingml/2006/main">
          <a:off x="492215" y="444635"/>
          <a:ext cx="6470469" cy="0"/>
        </a:xfrm>
        <a:prstGeom xmlns:a="http://schemas.openxmlformats.org/drawingml/2006/main" prst="straightConnector1">
          <a:avLst/>
        </a:prstGeom>
        <a:ln xmlns:a="http://schemas.openxmlformats.org/drawingml/2006/main" w="9525" cap="flat" cmpd="sng" algn="ctr">
          <a:gradFill>
            <a:gsLst>
              <a:gs pos="92000">
                <a:srgbClr val="6A93A5"/>
              </a:gs>
              <a:gs pos="0">
                <a:srgbClr val="C00000"/>
              </a:gs>
              <a:gs pos="43000">
                <a:schemeClr val="bg1">
                  <a:lumMod val="8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</a:gsLst>
            <a:lin ang="3600000" scaled="0"/>
          </a:gradFill>
          <a:prstDash val="solid"/>
          <a:round/>
          <a:headEnd type="arrow" w="med" len="med"/>
          <a:tailEnd type="arrow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14.xml><?xml version="1.0" encoding="utf-8"?>
<c:userShapes xmlns:c="http://schemas.openxmlformats.org/drawingml/2006/chart">
  <cdr:relSizeAnchor xmlns:cdr="http://schemas.openxmlformats.org/drawingml/2006/chartDrawing">
    <cdr:from>
      <cdr:x>0</cdr:x>
      <cdr:y>0.87617</cdr:y>
    </cdr:from>
    <cdr:to>
      <cdr:x>0.20441</cdr:x>
      <cdr:y>0.97195</cdr:y>
    </cdr:to>
    <cdr:sp macro="" textlink="">
      <cdr:nvSpPr>
        <cdr:cNvPr id="2" name="TextBox 5">
          <a:extLst xmlns:a="http://schemas.openxmlformats.org/drawingml/2006/main">
            <a:ext uri="{FF2B5EF4-FFF2-40B4-BE49-F238E27FC236}">
              <a16:creationId xmlns:a16="http://schemas.microsoft.com/office/drawing/2014/main" id="{013C17ED-332E-42BA-97BA-A839E75998E4}"/>
            </a:ext>
          </a:extLst>
        </cdr:cNvPr>
        <cdr:cNvSpPr txBox="1"/>
      </cdr:nvSpPr>
      <cdr:spPr>
        <a:xfrm xmlns:a="http://schemas.openxmlformats.org/drawingml/2006/main">
          <a:off x="0" y="4580285"/>
          <a:ext cx="825637" cy="5007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r"/>
          <a:r>
            <a:rPr lang="en-US" sz="1000" b="0" i="1" dirty="0">
              <a:solidFill>
                <a:schemeClr val="tx1"/>
              </a:solidFill>
              <a:latin typeface="Aptos (body)"/>
            </a:rPr>
            <a:t>(</a:t>
          </a:r>
          <a:r>
            <a:rPr lang="sq-AL" sz="1000" i="1" dirty="0">
              <a:solidFill>
                <a:schemeClr val="tx1"/>
              </a:solidFill>
              <a:latin typeface="Aptos (body)"/>
            </a:rPr>
            <a:t>Aspak</a:t>
          </a:r>
        </a:p>
        <a:p xmlns:a="http://schemas.openxmlformats.org/drawingml/2006/main">
          <a:pPr algn="r"/>
          <a:r>
            <a:rPr lang="sq-AL" sz="1000" i="1" dirty="0">
              <a:solidFill>
                <a:schemeClr val="tx1"/>
              </a:solidFill>
              <a:latin typeface="Aptos (body)"/>
            </a:rPr>
            <a:t>d</a:t>
          </a:r>
          <a:r>
            <a:rPr lang="sq-AL" sz="1000" b="0" i="1" dirty="0">
              <a:solidFill>
                <a:schemeClr val="tx1"/>
              </a:solidFill>
              <a:latin typeface="Aptos (body)"/>
            </a:rPr>
            <a:t>etyra ime</a:t>
          </a:r>
          <a:r>
            <a:rPr lang="en-US" sz="1000" b="0" i="1" dirty="0">
              <a:solidFill>
                <a:schemeClr val="tx1"/>
              </a:solidFill>
              <a:latin typeface="Aptos (body)"/>
            </a:rPr>
            <a:t>)</a:t>
          </a:r>
        </a:p>
      </cdr:txBody>
    </cdr:sp>
  </cdr:relSizeAnchor>
  <cdr:relSizeAnchor xmlns:cdr="http://schemas.openxmlformats.org/drawingml/2006/chartDrawing">
    <cdr:from>
      <cdr:x>0</cdr:x>
      <cdr:y>0.10904</cdr:y>
    </cdr:from>
    <cdr:to>
      <cdr:x>0.19042</cdr:x>
      <cdr:y>0.23994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9FF0EF51-046C-4321-8158-301706E895FE}"/>
            </a:ext>
          </a:extLst>
        </cdr:cNvPr>
        <cdr:cNvSpPr txBox="1"/>
      </cdr:nvSpPr>
      <cdr:spPr>
        <a:xfrm xmlns:a="http://schemas.openxmlformats.org/drawingml/2006/main">
          <a:off x="0" y="570022"/>
          <a:ext cx="769122" cy="6842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en-US" sz="1000" b="0" i="1" dirty="0">
              <a:solidFill>
                <a:schemeClr val="tx1"/>
              </a:solidFill>
              <a:latin typeface="Aptos (body)"/>
            </a:rPr>
            <a:t>(</a:t>
          </a:r>
          <a:r>
            <a:rPr lang="sq-AL" sz="1000" i="1" dirty="0">
              <a:solidFill>
                <a:schemeClr val="tx1"/>
              </a:solidFill>
              <a:latin typeface="Aptos (body)"/>
            </a:rPr>
            <a:t>Plotësisht</a:t>
          </a:r>
        </a:p>
        <a:p xmlns:a="http://schemas.openxmlformats.org/drawingml/2006/main">
          <a:pPr algn="r"/>
          <a:r>
            <a:rPr lang="sq-AL" sz="1000" i="1" dirty="0">
              <a:solidFill>
                <a:schemeClr val="tx1"/>
              </a:solidFill>
              <a:latin typeface="Aptos (body)"/>
            </a:rPr>
            <a:t>d</a:t>
          </a:r>
          <a:r>
            <a:rPr lang="sq-AL" sz="1000" b="0" i="1" dirty="0">
              <a:solidFill>
                <a:schemeClr val="tx1"/>
              </a:solidFill>
              <a:latin typeface="Aptos (body)"/>
            </a:rPr>
            <a:t>etyra ime</a:t>
          </a:r>
          <a:r>
            <a:rPr lang="en-US" sz="1000" b="0" i="1" dirty="0">
              <a:solidFill>
                <a:schemeClr val="tx1"/>
              </a:solidFill>
              <a:latin typeface="Aptos (body)"/>
            </a:rPr>
            <a:t>)</a:t>
          </a:r>
        </a:p>
      </cdr:txBody>
    </cdr:sp>
  </cdr:relSizeAnchor>
</c:userShapes>
</file>

<file path=ppt/drawings/drawing15.xml><?xml version="1.0" encoding="utf-8"?>
<c:userShapes xmlns:c="http://schemas.openxmlformats.org/drawingml/2006/chart">
  <cdr:relSizeAnchor xmlns:cdr="http://schemas.openxmlformats.org/drawingml/2006/chartDrawing">
    <cdr:from>
      <cdr:x>0</cdr:x>
      <cdr:y>0.89126</cdr:y>
    </cdr:from>
    <cdr:to>
      <cdr:x>0.2242</cdr:x>
      <cdr:y>1</cdr:y>
    </cdr:to>
    <cdr:sp macro="" textlink="">
      <cdr:nvSpPr>
        <cdr:cNvPr id="6" name="TextBox 5">
          <a:extLst xmlns:a="http://schemas.openxmlformats.org/drawingml/2006/main">
            <a:ext uri="{FF2B5EF4-FFF2-40B4-BE49-F238E27FC236}">
              <a16:creationId xmlns:a16="http://schemas.microsoft.com/office/drawing/2014/main" id="{013C17ED-332E-42BA-97BA-A839E75998E4}"/>
            </a:ext>
          </a:extLst>
        </cdr:cNvPr>
        <cdr:cNvSpPr txBox="1"/>
      </cdr:nvSpPr>
      <cdr:spPr>
        <a:xfrm xmlns:a="http://schemas.openxmlformats.org/drawingml/2006/main">
          <a:off x="0" y="4659194"/>
          <a:ext cx="922944" cy="5684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endParaRPr lang="en-US" sz="1000" b="0" dirty="0">
            <a:solidFill>
              <a:schemeClr val="tx1">
                <a:lumMod val="75000"/>
                <a:lumOff val="25000"/>
              </a:schemeClr>
            </a:solidFill>
            <a:latin typeface="Aptos (body)"/>
          </a:endParaRPr>
        </a:p>
      </cdr:txBody>
    </cdr:sp>
  </cdr:relSizeAnchor>
  <cdr:relSizeAnchor xmlns:cdr="http://schemas.openxmlformats.org/drawingml/2006/chartDrawing">
    <cdr:from>
      <cdr:x>0</cdr:x>
      <cdr:y>0.05885</cdr:y>
    </cdr:from>
    <cdr:to>
      <cdr:x>0.18735</cdr:x>
      <cdr:y>0.15149</cdr:y>
    </cdr:to>
    <cdr:sp macro="" textlink="">
      <cdr:nvSpPr>
        <cdr:cNvPr id="7" name="TextBox 1">
          <a:extLst xmlns:a="http://schemas.openxmlformats.org/drawingml/2006/main">
            <a:ext uri="{FF2B5EF4-FFF2-40B4-BE49-F238E27FC236}">
              <a16:creationId xmlns:a16="http://schemas.microsoft.com/office/drawing/2014/main" id="{9FF0EF51-046C-4321-8158-301706E895FE}"/>
            </a:ext>
          </a:extLst>
        </cdr:cNvPr>
        <cdr:cNvSpPr txBox="1"/>
      </cdr:nvSpPr>
      <cdr:spPr>
        <a:xfrm xmlns:a="http://schemas.openxmlformats.org/drawingml/2006/main">
          <a:off x="0" y="307648"/>
          <a:ext cx="771244" cy="4842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US" sz="1000" b="0" dirty="0">
            <a:solidFill>
              <a:schemeClr val="tx1">
                <a:lumMod val="75000"/>
                <a:lumOff val="25000"/>
              </a:schemeClr>
            </a:solidFill>
            <a:latin typeface="Aptos (body)"/>
          </a:endParaRPr>
        </a:p>
      </cdr:txBody>
    </cdr:sp>
  </cdr:relSizeAnchor>
  <cdr:relSizeAnchor xmlns:cdr="http://schemas.openxmlformats.org/drawingml/2006/chartDrawing">
    <cdr:from>
      <cdr:x>0</cdr:x>
      <cdr:y>0.11375</cdr:y>
    </cdr:from>
    <cdr:to>
      <cdr:x>0.18919</cdr:x>
      <cdr:y>0.18985</cdr:y>
    </cdr:to>
    <cdr:sp macro="" textlink="">
      <cdr:nvSpPr>
        <cdr:cNvPr id="8" name="TextBox 1">
          <a:extLst xmlns:a="http://schemas.openxmlformats.org/drawingml/2006/main">
            <a:ext uri="{FF2B5EF4-FFF2-40B4-BE49-F238E27FC236}">
              <a16:creationId xmlns:a16="http://schemas.microsoft.com/office/drawing/2014/main" id="{4DE59AFA-5D96-4196-A311-14C0BEA6B4CD}"/>
            </a:ext>
          </a:extLst>
        </cdr:cNvPr>
        <cdr:cNvSpPr txBox="1"/>
      </cdr:nvSpPr>
      <cdr:spPr>
        <a:xfrm xmlns:a="http://schemas.openxmlformats.org/drawingml/2006/main">
          <a:off x="0" y="594635"/>
          <a:ext cx="778808" cy="3978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en-US" sz="1000" b="0" i="1" dirty="0">
              <a:solidFill>
                <a:schemeClr val="tx1"/>
              </a:solidFill>
              <a:latin typeface="Aptos (body)"/>
            </a:rPr>
            <a:t>(</a:t>
          </a:r>
          <a:r>
            <a:rPr lang="sq-AL" sz="1000" i="1" dirty="0">
              <a:solidFill>
                <a:schemeClr val="tx1"/>
              </a:solidFill>
              <a:latin typeface="Aptos (body)"/>
            </a:rPr>
            <a:t>Plotësisht</a:t>
          </a:r>
        </a:p>
        <a:p xmlns:a="http://schemas.openxmlformats.org/drawingml/2006/main">
          <a:pPr algn="r"/>
          <a:r>
            <a:rPr lang="sq-AL" sz="1000" i="1" dirty="0">
              <a:solidFill>
                <a:schemeClr val="tx1"/>
              </a:solidFill>
              <a:latin typeface="Aptos (body)"/>
            </a:rPr>
            <a:t>detyra ime</a:t>
          </a:r>
          <a:r>
            <a:rPr lang="en-US" sz="1000" b="0" i="1" dirty="0">
              <a:solidFill>
                <a:schemeClr val="tx1"/>
              </a:solidFill>
              <a:latin typeface="Aptos (body)"/>
            </a:rPr>
            <a:t>)</a:t>
          </a:r>
        </a:p>
      </cdr:txBody>
    </cdr:sp>
  </cdr:relSizeAnchor>
  <cdr:relSizeAnchor xmlns:cdr="http://schemas.openxmlformats.org/drawingml/2006/chartDrawing">
    <cdr:from>
      <cdr:x>0.01234</cdr:x>
      <cdr:y>0.88588</cdr:y>
    </cdr:from>
    <cdr:to>
      <cdr:x>0.21291</cdr:x>
      <cdr:y>0.98166</cdr:y>
    </cdr:to>
    <cdr:sp macro="" textlink="">
      <cdr:nvSpPr>
        <cdr:cNvPr id="9" name="TextBox 5">
          <a:extLst xmlns:a="http://schemas.openxmlformats.org/drawingml/2006/main">
            <a:ext uri="{FF2B5EF4-FFF2-40B4-BE49-F238E27FC236}">
              <a16:creationId xmlns:a16="http://schemas.microsoft.com/office/drawing/2014/main" id="{615C2615-E801-4577-A677-DFD5B3DC2B69}"/>
            </a:ext>
          </a:extLst>
        </cdr:cNvPr>
        <cdr:cNvSpPr txBox="1"/>
      </cdr:nvSpPr>
      <cdr:spPr>
        <a:xfrm xmlns:a="http://schemas.openxmlformats.org/drawingml/2006/main">
          <a:off x="50800" y="4631085"/>
          <a:ext cx="825637" cy="5007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en-US" sz="1000" b="0" i="1" dirty="0">
              <a:solidFill>
                <a:schemeClr val="tx1"/>
              </a:solidFill>
              <a:latin typeface="Aptos (body)"/>
            </a:rPr>
            <a:t>(</a:t>
          </a:r>
          <a:r>
            <a:rPr lang="sq-AL" sz="1000" i="1" dirty="0">
              <a:solidFill>
                <a:schemeClr val="tx1"/>
              </a:solidFill>
              <a:latin typeface="Aptos (body)"/>
            </a:rPr>
            <a:t>Aspak</a:t>
          </a:r>
        </a:p>
        <a:p xmlns:a="http://schemas.openxmlformats.org/drawingml/2006/main">
          <a:pPr algn="r"/>
          <a:r>
            <a:rPr lang="sq-AL" sz="1000" i="1" dirty="0">
              <a:solidFill>
                <a:schemeClr val="tx1"/>
              </a:solidFill>
              <a:latin typeface="Aptos (body)"/>
            </a:rPr>
            <a:t>detyra ime</a:t>
          </a:r>
          <a:r>
            <a:rPr lang="en-US" sz="1000" b="0" i="1" dirty="0">
              <a:solidFill>
                <a:schemeClr val="tx1"/>
              </a:solidFill>
              <a:latin typeface="Aptos (body)"/>
            </a:rPr>
            <a:t>)</a:t>
          </a:r>
        </a:p>
      </cdr:txBody>
    </cdr:sp>
  </cdr:relSizeAnchor>
</c:userShapes>
</file>

<file path=ppt/drawings/drawing16.xml><?xml version="1.0" encoding="utf-8"?>
<c:userShapes xmlns:c="http://schemas.openxmlformats.org/drawingml/2006/chart">
  <cdr:relSizeAnchor xmlns:cdr="http://schemas.openxmlformats.org/drawingml/2006/chartDrawing">
    <cdr:from>
      <cdr:x>0.0693</cdr:x>
      <cdr:y>0.08505</cdr:y>
    </cdr:from>
    <cdr:to>
      <cdr:x>0.98032</cdr:x>
      <cdr:y>0.08505</cdr:y>
    </cdr:to>
    <cdr:cxnSp macro="">
      <cdr:nvCxnSpPr>
        <cdr:cNvPr id="3" name="Straight Arrow Connector 2">
          <a:extLst xmlns:a="http://schemas.openxmlformats.org/drawingml/2006/main">
            <a:ext uri="{FF2B5EF4-FFF2-40B4-BE49-F238E27FC236}">
              <a16:creationId xmlns:a16="http://schemas.microsoft.com/office/drawing/2014/main" id="{D001180E-4136-F80B-FC40-17994896CFAB}"/>
            </a:ext>
          </a:extLst>
        </cdr:cNvPr>
        <cdr:cNvCxnSpPr/>
      </cdr:nvCxnSpPr>
      <cdr:spPr>
        <a:xfrm xmlns:a="http://schemas.openxmlformats.org/drawingml/2006/main">
          <a:off x="492215" y="444635"/>
          <a:ext cx="6470469" cy="0"/>
        </a:xfrm>
        <a:prstGeom xmlns:a="http://schemas.openxmlformats.org/drawingml/2006/main" prst="straightConnector1">
          <a:avLst/>
        </a:prstGeom>
        <a:ln xmlns:a="http://schemas.openxmlformats.org/drawingml/2006/main" w="9525" cap="flat" cmpd="sng" algn="ctr">
          <a:gradFill>
            <a:gsLst>
              <a:gs pos="92000">
                <a:srgbClr val="6A93A5"/>
              </a:gs>
              <a:gs pos="0">
                <a:srgbClr val="C00000"/>
              </a:gs>
              <a:gs pos="43000">
                <a:schemeClr val="bg1">
                  <a:lumMod val="8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</a:gsLst>
            <a:lin ang="3600000" scaled="0"/>
          </a:gradFill>
          <a:prstDash val="solid"/>
          <a:round/>
          <a:headEnd type="arrow" w="med" len="med"/>
          <a:tailEnd type="arrow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0.0693</cdr:x>
      <cdr:y>0.08505</cdr:y>
    </cdr:from>
    <cdr:to>
      <cdr:x>0.98032</cdr:x>
      <cdr:y>0.08505</cdr:y>
    </cdr:to>
    <cdr:cxnSp macro="">
      <cdr:nvCxnSpPr>
        <cdr:cNvPr id="2" name="Straight Arrow Connector 2">
          <a:extLst xmlns:a="http://schemas.openxmlformats.org/drawingml/2006/main">
            <a:ext uri="{FF2B5EF4-FFF2-40B4-BE49-F238E27FC236}">
              <a16:creationId xmlns:a16="http://schemas.microsoft.com/office/drawing/2014/main" id="{D001180E-4136-F80B-FC40-17994896CFAB}"/>
            </a:ext>
          </a:extLst>
        </cdr:cNvPr>
        <cdr:cNvCxnSpPr/>
      </cdr:nvCxnSpPr>
      <cdr:spPr>
        <a:xfrm xmlns:a="http://schemas.openxmlformats.org/drawingml/2006/main">
          <a:off x="492215" y="444635"/>
          <a:ext cx="6470469" cy="0"/>
        </a:xfrm>
        <a:prstGeom xmlns:a="http://schemas.openxmlformats.org/drawingml/2006/main" prst="straightConnector1">
          <a:avLst/>
        </a:prstGeom>
        <a:ln xmlns:a="http://schemas.openxmlformats.org/drawingml/2006/main" w="9525" cap="flat" cmpd="sng" algn="ctr">
          <a:gradFill>
            <a:gsLst>
              <a:gs pos="92000">
                <a:srgbClr val="6A93A5"/>
              </a:gs>
              <a:gs pos="0">
                <a:srgbClr val="C00000"/>
              </a:gs>
              <a:gs pos="43000">
                <a:schemeClr val="bg1">
                  <a:lumMod val="8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</a:gsLst>
            <a:lin ang="3600000" scaled="0"/>
          </a:gradFill>
          <a:prstDash val="solid"/>
          <a:round/>
          <a:headEnd type="arrow" w="med" len="med"/>
          <a:tailEnd type="arrow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0.0693</cdr:x>
      <cdr:y>0.08505</cdr:y>
    </cdr:from>
    <cdr:to>
      <cdr:x>0.98032</cdr:x>
      <cdr:y>0.08505</cdr:y>
    </cdr:to>
    <cdr:cxnSp macro="">
      <cdr:nvCxnSpPr>
        <cdr:cNvPr id="4" name="Straight Arrow Connector 2">
          <a:extLst xmlns:a="http://schemas.openxmlformats.org/drawingml/2006/main">
            <a:ext uri="{FF2B5EF4-FFF2-40B4-BE49-F238E27FC236}">
              <a16:creationId xmlns:a16="http://schemas.microsoft.com/office/drawing/2014/main" id="{D001180E-4136-F80B-FC40-17994896CFAB}"/>
            </a:ext>
          </a:extLst>
        </cdr:cNvPr>
        <cdr:cNvCxnSpPr/>
      </cdr:nvCxnSpPr>
      <cdr:spPr>
        <a:xfrm xmlns:a="http://schemas.openxmlformats.org/drawingml/2006/main">
          <a:off x="492215" y="444635"/>
          <a:ext cx="6470469" cy="0"/>
        </a:xfrm>
        <a:prstGeom xmlns:a="http://schemas.openxmlformats.org/drawingml/2006/main" prst="straightConnector1">
          <a:avLst/>
        </a:prstGeom>
        <a:ln xmlns:a="http://schemas.openxmlformats.org/drawingml/2006/main" w="9525" cap="flat" cmpd="sng" algn="ctr">
          <a:gradFill>
            <a:gsLst>
              <a:gs pos="92000">
                <a:srgbClr val="6A93A5"/>
              </a:gs>
              <a:gs pos="0">
                <a:srgbClr val="C00000"/>
              </a:gs>
              <a:gs pos="43000">
                <a:schemeClr val="bg1">
                  <a:lumMod val="8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</a:gsLst>
            <a:lin ang="3600000" scaled="0"/>
          </a:gradFill>
          <a:prstDash val="solid"/>
          <a:round/>
          <a:headEnd type="arrow" w="med" len="med"/>
          <a:tailEnd type="arrow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17.xml><?xml version="1.0" encoding="utf-8"?>
<c:userShapes xmlns:c="http://schemas.openxmlformats.org/drawingml/2006/chart">
  <cdr:relSizeAnchor xmlns:cdr="http://schemas.openxmlformats.org/drawingml/2006/chartDrawing">
    <cdr:from>
      <cdr:x>0</cdr:x>
      <cdr:y>0.10924</cdr:y>
    </cdr:from>
    <cdr:to>
      <cdr:x>0.18914</cdr:x>
      <cdr:y>0.18664</cdr:y>
    </cdr:to>
    <cdr:sp macro="" textlink="">
      <cdr:nvSpPr>
        <cdr:cNvPr id="8" name="TextBox 1">
          <a:extLst xmlns:a="http://schemas.openxmlformats.org/drawingml/2006/main">
            <a:ext uri="{FF2B5EF4-FFF2-40B4-BE49-F238E27FC236}">
              <a16:creationId xmlns:a16="http://schemas.microsoft.com/office/drawing/2014/main" id="{DBC19F58-FEDB-4B45-BD4A-89A1499C8877}"/>
            </a:ext>
          </a:extLst>
        </cdr:cNvPr>
        <cdr:cNvSpPr txBox="1"/>
      </cdr:nvSpPr>
      <cdr:spPr>
        <a:xfrm xmlns:a="http://schemas.openxmlformats.org/drawingml/2006/main">
          <a:off x="0" y="569070"/>
          <a:ext cx="829618" cy="4032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en-US" sz="1000" b="0" i="1" dirty="0">
              <a:solidFill>
                <a:schemeClr val="tx1"/>
              </a:solidFill>
              <a:latin typeface="Aptos (body)"/>
            </a:rPr>
            <a:t>(</a:t>
          </a:r>
          <a:r>
            <a:rPr lang="sq-AL" sz="1000" i="1" dirty="0">
              <a:solidFill>
                <a:schemeClr val="tx1"/>
              </a:solidFill>
              <a:latin typeface="Aptos (body)"/>
            </a:rPr>
            <a:t>Plotësisht</a:t>
          </a:r>
        </a:p>
        <a:p xmlns:a="http://schemas.openxmlformats.org/drawingml/2006/main">
          <a:pPr algn="r"/>
          <a:r>
            <a:rPr lang="sq-AL" sz="1000" i="1" dirty="0">
              <a:solidFill>
                <a:schemeClr val="tx1"/>
              </a:solidFill>
              <a:latin typeface="Aptos (body)"/>
            </a:rPr>
            <a:t>detyra ime</a:t>
          </a:r>
          <a:r>
            <a:rPr lang="en-US" sz="1000" b="0" i="1" dirty="0">
              <a:solidFill>
                <a:schemeClr val="tx1"/>
              </a:solidFill>
              <a:latin typeface="Aptos (body)"/>
            </a:rPr>
            <a:t>)</a:t>
          </a:r>
        </a:p>
      </cdr:txBody>
    </cdr:sp>
  </cdr:relSizeAnchor>
  <cdr:relSizeAnchor xmlns:cdr="http://schemas.openxmlformats.org/drawingml/2006/chartDrawing">
    <cdr:from>
      <cdr:x>0</cdr:x>
      <cdr:y>0.89051</cdr:y>
    </cdr:from>
    <cdr:to>
      <cdr:x>0.2075</cdr:x>
      <cdr:y>0.98662</cdr:y>
    </cdr:to>
    <cdr:sp macro="" textlink="">
      <cdr:nvSpPr>
        <cdr:cNvPr id="9" name="TextBox 5">
          <a:extLst xmlns:a="http://schemas.openxmlformats.org/drawingml/2006/main">
            <a:ext uri="{FF2B5EF4-FFF2-40B4-BE49-F238E27FC236}">
              <a16:creationId xmlns:a16="http://schemas.microsoft.com/office/drawing/2014/main" id="{AEEB5783-8075-49F3-BA89-542DDABA39C7}"/>
            </a:ext>
          </a:extLst>
        </cdr:cNvPr>
        <cdr:cNvSpPr txBox="1"/>
      </cdr:nvSpPr>
      <cdr:spPr>
        <a:xfrm xmlns:a="http://schemas.openxmlformats.org/drawingml/2006/main">
          <a:off x="0" y="4639174"/>
          <a:ext cx="910165" cy="5006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en-US" sz="1000" b="0" i="1" dirty="0">
              <a:solidFill>
                <a:schemeClr val="tx1"/>
              </a:solidFill>
              <a:latin typeface="Aptos (body)"/>
            </a:rPr>
            <a:t>(</a:t>
          </a:r>
          <a:r>
            <a:rPr lang="sq-AL" sz="1000" i="1" dirty="0">
              <a:solidFill>
                <a:schemeClr val="tx1"/>
              </a:solidFill>
              <a:latin typeface="Aptos (body)"/>
            </a:rPr>
            <a:t>Aspak</a:t>
          </a:r>
        </a:p>
        <a:p xmlns:a="http://schemas.openxmlformats.org/drawingml/2006/main">
          <a:pPr algn="r"/>
          <a:r>
            <a:rPr lang="sq-AL" sz="1000" i="1" dirty="0">
              <a:solidFill>
                <a:schemeClr val="tx1"/>
              </a:solidFill>
              <a:latin typeface="Aptos (body)"/>
            </a:rPr>
            <a:t>detyra ime</a:t>
          </a:r>
          <a:r>
            <a:rPr lang="en-US" sz="1000" b="0" i="1" dirty="0">
              <a:solidFill>
                <a:schemeClr val="tx1"/>
              </a:solidFill>
              <a:latin typeface="Aptos (body)"/>
            </a:rPr>
            <a:t>)</a:t>
          </a:r>
        </a:p>
      </cdr:txBody>
    </cdr:sp>
  </cdr:relSizeAnchor>
</c:userShapes>
</file>

<file path=ppt/drawings/drawing18.xml><?xml version="1.0" encoding="utf-8"?>
<c:userShapes xmlns:c="http://schemas.openxmlformats.org/drawingml/2006/chart">
  <cdr:relSizeAnchor xmlns:cdr="http://schemas.openxmlformats.org/drawingml/2006/chartDrawing">
    <cdr:from>
      <cdr:x>0.0693</cdr:x>
      <cdr:y>0.08505</cdr:y>
    </cdr:from>
    <cdr:to>
      <cdr:x>0.98032</cdr:x>
      <cdr:y>0.08505</cdr:y>
    </cdr:to>
    <cdr:cxnSp macro="">
      <cdr:nvCxnSpPr>
        <cdr:cNvPr id="3" name="Straight Arrow Connector 2">
          <a:extLst xmlns:a="http://schemas.openxmlformats.org/drawingml/2006/main">
            <a:ext uri="{FF2B5EF4-FFF2-40B4-BE49-F238E27FC236}">
              <a16:creationId xmlns:a16="http://schemas.microsoft.com/office/drawing/2014/main" id="{D001180E-4136-F80B-FC40-17994896CFAB}"/>
            </a:ext>
          </a:extLst>
        </cdr:cNvPr>
        <cdr:cNvCxnSpPr/>
      </cdr:nvCxnSpPr>
      <cdr:spPr>
        <a:xfrm xmlns:a="http://schemas.openxmlformats.org/drawingml/2006/main">
          <a:off x="492215" y="444635"/>
          <a:ext cx="6470469" cy="0"/>
        </a:xfrm>
        <a:prstGeom xmlns:a="http://schemas.openxmlformats.org/drawingml/2006/main" prst="straightConnector1">
          <a:avLst/>
        </a:prstGeom>
        <a:ln xmlns:a="http://schemas.openxmlformats.org/drawingml/2006/main" w="9525" cap="flat" cmpd="sng" algn="ctr">
          <a:gradFill>
            <a:gsLst>
              <a:gs pos="92000">
                <a:srgbClr val="6A93A5"/>
              </a:gs>
              <a:gs pos="0">
                <a:srgbClr val="C00000"/>
              </a:gs>
              <a:gs pos="43000">
                <a:schemeClr val="bg1">
                  <a:lumMod val="8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</a:gsLst>
            <a:lin ang="3600000" scaled="0"/>
          </a:gradFill>
          <a:prstDash val="solid"/>
          <a:round/>
          <a:headEnd type="arrow" w="med" len="med"/>
          <a:tailEnd type="arrow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0.0693</cdr:x>
      <cdr:y>0.08505</cdr:y>
    </cdr:from>
    <cdr:to>
      <cdr:x>0.98032</cdr:x>
      <cdr:y>0.08505</cdr:y>
    </cdr:to>
    <cdr:cxnSp macro="">
      <cdr:nvCxnSpPr>
        <cdr:cNvPr id="2" name="Straight Arrow Connector 2">
          <a:extLst xmlns:a="http://schemas.openxmlformats.org/drawingml/2006/main">
            <a:ext uri="{FF2B5EF4-FFF2-40B4-BE49-F238E27FC236}">
              <a16:creationId xmlns:a16="http://schemas.microsoft.com/office/drawing/2014/main" id="{D001180E-4136-F80B-FC40-17994896CFAB}"/>
            </a:ext>
          </a:extLst>
        </cdr:cNvPr>
        <cdr:cNvCxnSpPr/>
      </cdr:nvCxnSpPr>
      <cdr:spPr>
        <a:xfrm xmlns:a="http://schemas.openxmlformats.org/drawingml/2006/main">
          <a:off x="492215" y="444635"/>
          <a:ext cx="6470469" cy="0"/>
        </a:xfrm>
        <a:prstGeom xmlns:a="http://schemas.openxmlformats.org/drawingml/2006/main" prst="straightConnector1">
          <a:avLst/>
        </a:prstGeom>
        <a:ln xmlns:a="http://schemas.openxmlformats.org/drawingml/2006/main" w="9525" cap="flat" cmpd="sng" algn="ctr">
          <a:gradFill>
            <a:gsLst>
              <a:gs pos="92000">
                <a:srgbClr val="6A93A5"/>
              </a:gs>
              <a:gs pos="0">
                <a:srgbClr val="C00000"/>
              </a:gs>
              <a:gs pos="43000">
                <a:schemeClr val="bg1">
                  <a:lumMod val="8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</a:gsLst>
            <a:lin ang="3600000" scaled="0"/>
          </a:gradFill>
          <a:prstDash val="solid"/>
          <a:round/>
          <a:headEnd type="arrow" w="med" len="med"/>
          <a:tailEnd type="arrow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0.55706</cdr:x>
      <cdr:y>0.14612</cdr:y>
    </cdr:from>
    <cdr:to>
      <cdr:x>0.98143</cdr:x>
      <cdr:y>0.14612</cdr:y>
    </cdr:to>
    <cdr:cxnSp macro="">
      <cdr:nvCxnSpPr>
        <cdr:cNvPr id="5" name="Straight Connector 4">
          <a:extLst xmlns:a="http://schemas.openxmlformats.org/drawingml/2006/main">
            <a:ext uri="{FF2B5EF4-FFF2-40B4-BE49-F238E27FC236}">
              <a16:creationId xmlns:a16="http://schemas.microsoft.com/office/drawing/2014/main" id="{9ADB21D5-6012-861E-8E9F-CEBE12B237B0}"/>
            </a:ext>
          </a:extLst>
        </cdr:cNvPr>
        <cdr:cNvCxnSpPr/>
      </cdr:nvCxnSpPr>
      <cdr:spPr>
        <a:xfrm xmlns:a="http://schemas.openxmlformats.org/drawingml/2006/main">
          <a:off x="3847732" y="763859"/>
          <a:ext cx="2931214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6A93A5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0.52853</cdr:x>
      <cdr:y>0.2914</cdr:y>
    </cdr:from>
    <cdr:to>
      <cdr:x>0.98019</cdr:x>
      <cdr:y>0.2914</cdr:y>
    </cdr:to>
    <cdr:cxnSp macro="">
      <cdr:nvCxnSpPr>
        <cdr:cNvPr id="8" name="Straight Connector 7">
          <a:extLst xmlns:a="http://schemas.openxmlformats.org/drawingml/2006/main">
            <a:ext uri="{FF2B5EF4-FFF2-40B4-BE49-F238E27FC236}">
              <a16:creationId xmlns:a16="http://schemas.microsoft.com/office/drawing/2014/main" id="{D10B1E37-1DD9-8C58-84E1-0196EB33F124}"/>
            </a:ext>
          </a:extLst>
        </cdr:cNvPr>
        <cdr:cNvCxnSpPr/>
      </cdr:nvCxnSpPr>
      <cdr:spPr>
        <a:xfrm xmlns:a="http://schemas.openxmlformats.org/drawingml/2006/main">
          <a:off x="3650669" y="1523320"/>
          <a:ext cx="3119712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6A93A5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0.55953</cdr:x>
      <cdr:y>0.09935</cdr:y>
    </cdr:from>
    <cdr:to>
      <cdr:x>0.67583</cdr:x>
      <cdr:y>0.14022</cdr:y>
    </cdr:to>
    <cdr:sp macro="" textlink="">
      <cdr:nvSpPr>
        <cdr:cNvPr id="10" name="TextBox 9">
          <a:extLst xmlns:a="http://schemas.openxmlformats.org/drawingml/2006/main">
            <a:ext uri="{FF2B5EF4-FFF2-40B4-BE49-F238E27FC236}">
              <a16:creationId xmlns:a16="http://schemas.microsoft.com/office/drawing/2014/main" id="{19E54B2F-7945-5C33-F6C2-E441066E309A}"/>
            </a:ext>
          </a:extLst>
        </cdr:cNvPr>
        <cdr:cNvSpPr txBox="1"/>
      </cdr:nvSpPr>
      <cdr:spPr>
        <a:xfrm xmlns:a="http://schemas.openxmlformats.org/drawingml/2006/main">
          <a:off x="3864806" y="519363"/>
          <a:ext cx="803305" cy="2136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kern="1200" dirty="0"/>
        </a:p>
      </cdr:txBody>
    </cdr:sp>
  </cdr:relSizeAnchor>
  <cdr:relSizeAnchor xmlns:cdr="http://schemas.openxmlformats.org/drawingml/2006/chartDrawing">
    <cdr:from>
      <cdr:x>0.56696</cdr:x>
      <cdr:y>0.10689</cdr:y>
    </cdr:from>
    <cdr:to>
      <cdr:x>0.64614</cdr:x>
      <cdr:y>0.14285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:a16="http://schemas.microsoft.com/office/drawing/2014/main" id="{6FBE2C92-A0EB-92A5-B933-9FA7DB3A8840}"/>
            </a:ext>
          </a:extLst>
        </cdr:cNvPr>
        <cdr:cNvSpPr txBox="1"/>
      </cdr:nvSpPr>
      <cdr:spPr>
        <a:xfrm xmlns:a="http://schemas.openxmlformats.org/drawingml/2006/main">
          <a:off x="3916113" y="558779"/>
          <a:ext cx="546914" cy="1879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50" b="1" kern="1200" dirty="0">
              <a:solidFill>
                <a:srgbClr val="6A93A5"/>
              </a:solidFill>
              <a:latin typeface="Aptos (body)"/>
            </a:rPr>
            <a:t>47%</a:t>
          </a:r>
        </a:p>
      </cdr:txBody>
    </cdr:sp>
  </cdr:relSizeAnchor>
  <cdr:relSizeAnchor xmlns:cdr="http://schemas.openxmlformats.org/drawingml/2006/chartDrawing">
    <cdr:from>
      <cdr:x>0.51616</cdr:x>
      <cdr:y>0.25217</cdr:y>
    </cdr:from>
    <cdr:to>
      <cdr:x>0.59534</cdr:x>
      <cdr:y>0.28813</cdr:y>
    </cdr:to>
    <cdr:sp macro="" textlink="">
      <cdr:nvSpPr>
        <cdr:cNvPr id="12" name="TextBox 1">
          <a:extLst xmlns:a="http://schemas.openxmlformats.org/drawingml/2006/main">
            <a:ext uri="{FF2B5EF4-FFF2-40B4-BE49-F238E27FC236}">
              <a16:creationId xmlns:a16="http://schemas.microsoft.com/office/drawing/2014/main" id="{8A296139-DA9B-75B9-D6A8-445D69BB0FC5}"/>
            </a:ext>
          </a:extLst>
        </cdr:cNvPr>
        <cdr:cNvSpPr txBox="1"/>
      </cdr:nvSpPr>
      <cdr:spPr>
        <a:xfrm xmlns:a="http://schemas.openxmlformats.org/drawingml/2006/main">
          <a:off x="3565227" y="1318240"/>
          <a:ext cx="546913" cy="1879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50" b="1" kern="1200" dirty="0">
              <a:solidFill>
                <a:srgbClr val="6A93A5"/>
              </a:solidFill>
              <a:latin typeface="Aptos (body)"/>
            </a:rPr>
            <a:t>49%</a:t>
          </a:r>
        </a:p>
      </cdr:txBody>
    </cdr:sp>
  </cdr:relSizeAnchor>
  <cdr:relSizeAnchor xmlns:cdr="http://schemas.openxmlformats.org/drawingml/2006/chartDrawing">
    <cdr:from>
      <cdr:x>0.0693</cdr:x>
      <cdr:y>0.08505</cdr:y>
    </cdr:from>
    <cdr:to>
      <cdr:x>0.98032</cdr:x>
      <cdr:y>0.08505</cdr:y>
    </cdr:to>
    <cdr:cxnSp macro="">
      <cdr:nvCxnSpPr>
        <cdr:cNvPr id="4" name="Straight Arrow Connector 2">
          <a:extLst xmlns:a="http://schemas.openxmlformats.org/drawingml/2006/main">
            <a:ext uri="{FF2B5EF4-FFF2-40B4-BE49-F238E27FC236}">
              <a16:creationId xmlns:a16="http://schemas.microsoft.com/office/drawing/2014/main" id="{D001180E-4136-F80B-FC40-17994896CFAB}"/>
            </a:ext>
          </a:extLst>
        </cdr:cNvPr>
        <cdr:cNvCxnSpPr/>
      </cdr:nvCxnSpPr>
      <cdr:spPr>
        <a:xfrm xmlns:a="http://schemas.openxmlformats.org/drawingml/2006/main">
          <a:off x="492215" y="444635"/>
          <a:ext cx="6470469" cy="0"/>
        </a:xfrm>
        <a:prstGeom xmlns:a="http://schemas.openxmlformats.org/drawingml/2006/main" prst="straightConnector1">
          <a:avLst/>
        </a:prstGeom>
        <a:ln xmlns:a="http://schemas.openxmlformats.org/drawingml/2006/main" w="9525" cap="flat" cmpd="sng" algn="ctr">
          <a:gradFill>
            <a:gsLst>
              <a:gs pos="92000">
                <a:srgbClr val="6A93A5"/>
              </a:gs>
              <a:gs pos="0">
                <a:srgbClr val="C00000"/>
              </a:gs>
              <a:gs pos="43000">
                <a:schemeClr val="bg1">
                  <a:lumMod val="8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</a:gsLst>
            <a:lin ang="3600000" scaled="0"/>
          </a:gradFill>
          <a:prstDash val="solid"/>
          <a:round/>
          <a:headEnd type="arrow" w="med" len="med"/>
          <a:tailEnd type="arrow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19.xml><?xml version="1.0" encoding="utf-8"?>
<c:userShapes xmlns:c="http://schemas.openxmlformats.org/drawingml/2006/chart">
  <cdr:relSizeAnchor xmlns:cdr="http://schemas.openxmlformats.org/drawingml/2006/chartDrawing">
    <cdr:from>
      <cdr:x>0.62066</cdr:x>
      <cdr:y>0.40582</cdr:y>
    </cdr:from>
    <cdr:to>
      <cdr:x>0.67542</cdr:x>
      <cdr:y>0.44375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0F211473-A7C7-14A7-AD52-50F1B7F0B45A}"/>
            </a:ext>
          </a:extLst>
        </cdr:cNvPr>
        <cdr:cNvSpPr txBox="1"/>
      </cdr:nvSpPr>
      <cdr:spPr>
        <a:xfrm xmlns:a="http://schemas.openxmlformats.org/drawingml/2006/main">
          <a:off x="5133360" y="2079579"/>
          <a:ext cx="452914" cy="1944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50" b="1" kern="1200" dirty="0">
              <a:solidFill>
                <a:srgbClr val="6A93A5"/>
              </a:solidFill>
              <a:latin typeface="Aptos (body)"/>
            </a:rPr>
            <a:t>60%</a:t>
          </a:r>
        </a:p>
      </cdr:txBody>
    </cdr:sp>
  </cdr:relSizeAnchor>
  <cdr:relSizeAnchor xmlns:cdr="http://schemas.openxmlformats.org/drawingml/2006/chartDrawing">
    <cdr:from>
      <cdr:x>0.7455</cdr:x>
      <cdr:y>0.38247</cdr:y>
    </cdr:from>
    <cdr:to>
      <cdr:x>0.80026</cdr:x>
      <cdr:y>0.42041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043FB73D-A9EF-A967-CAC4-D735AFBDF5D3}"/>
            </a:ext>
          </a:extLst>
        </cdr:cNvPr>
        <cdr:cNvSpPr txBox="1"/>
      </cdr:nvSpPr>
      <cdr:spPr>
        <a:xfrm xmlns:a="http://schemas.openxmlformats.org/drawingml/2006/main">
          <a:off x="6165978" y="1959939"/>
          <a:ext cx="452913" cy="1944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50" b="1" kern="1200" dirty="0">
              <a:solidFill>
                <a:srgbClr val="6A93A5"/>
              </a:solidFill>
              <a:latin typeface="Aptos (body)"/>
            </a:rPr>
            <a:t>61%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0.14594</cdr:x>
      <cdr:y>0.10458</cdr:y>
    </cdr:from>
    <cdr:to>
      <cdr:x>0.14594</cdr:x>
      <cdr:y>0.52316</cdr:y>
    </cdr:to>
    <cdr:cxnSp macro="">
      <cdr:nvCxnSpPr>
        <cdr:cNvPr id="3" name="Straight Connector 2">
          <a:extLst xmlns:a="http://schemas.openxmlformats.org/drawingml/2006/main">
            <a:ext uri="{FF2B5EF4-FFF2-40B4-BE49-F238E27FC236}">
              <a16:creationId xmlns:a16="http://schemas.microsoft.com/office/drawing/2014/main" id="{8B930C0F-D05E-FBF6-515E-F5C95267857C}"/>
            </a:ext>
          </a:extLst>
        </cdr:cNvPr>
        <cdr:cNvCxnSpPr/>
      </cdr:nvCxnSpPr>
      <cdr:spPr>
        <a:xfrm xmlns:a="http://schemas.openxmlformats.org/drawingml/2006/main">
          <a:off x="1207064" y="535893"/>
          <a:ext cx="0" cy="2144994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6A93A5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0.3081</cdr:x>
      <cdr:y>0.09948</cdr:y>
    </cdr:from>
    <cdr:to>
      <cdr:x>0.3081</cdr:x>
      <cdr:y>0.69659</cdr:y>
    </cdr:to>
    <cdr:cxnSp macro="">
      <cdr:nvCxnSpPr>
        <cdr:cNvPr id="4" name="Straight Connector 3">
          <a:extLst xmlns:a="http://schemas.openxmlformats.org/drawingml/2006/main">
            <a:ext uri="{FF2B5EF4-FFF2-40B4-BE49-F238E27FC236}">
              <a16:creationId xmlns:a16="http://schemas.microsoft.com/office/drawing/2014/main" id="{25A79729-84CF-6B86-52C0-A9527E1FB61C}"/>
            </a:ext>
          </a:extLst>
        </cdr:cNvPr>
        <cdr:cNvCxnSpPr/>
      </cdr:nvCxnSpPr>
      <cdr:spPr>
        <a:xfrm xmlns:a="http://schemas.openxmlformats.org/drawingml/2006/main">
          <a:off x="2548279" y="509781"/>
          <a:ext cx="0" cy="3059869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6A93A5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0.46923</cdr:x>
      <cdr:y>0.09939</cdr:y>
    </cdr:from>
    <cdr:to>
      <cdr:x>0.46923</cdr:x>
      <cdr:y>0.6599</cdr:y>
    </cdr:to>
    <cdr:cxnSp macro="">
      <cdr:nvCxnSpPr>
        <cdr:cNvPr id="7" name="Straight Connector 6">
          <a:extLst xmlns:a="http://schemas.openxmlformats.org/drawingml/2006/main">
            <a:ext uri="{FF2B5EF4-FFF2-40B4-BE49-F238E27FC236}">
              <a16:creationId xmlns:a16="http://schemas.microsoft.com/office/drawing/2014/main" id="{F2497C6D-DF9D-CDF8-79C4-B9F02C22F77B}"/>
            </a:ext>
          </a:extLst>
        </cdr:cNvPr>
        <cdr:cNvCxnSpPr/>
      </cdr:nvCxnSpPr>
      <cdr:spPr>
        <a:xfrm xmlns:a="http://schemas.openxmlformats.org/drawingml/2006/main">
          <a:off x="3880948" y="509306"/>
          <a:ext cx="0" cy="2872336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6A93A5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0.63036</cdr:x>
      <cdr:y>0.09929</cdr:y>
    </cdr:from>
    <cdr:to>
      <cdr:x>0.63036</cdr:x>
      <cdr:y>0.71494</cdr:y>
    </cdr:to>
    <cdr:cxnSp macro="">
      <cdr:nvCxnSpPr>
        <cdr:cNvPr id="9" name="Straight Connector 8">
          <a:extLst xmlns:a="http://schemas.openxmlformats.org/drawingml/2006/main">
            <a:ext uri="{FF2B5EF4-FFF2-40B4-BE49-F238E27FC236}">
              <a16:creationId xmlns:a16="http://schemas.microsoft.com/office/drawing/2014/main" id="{B0981D66-D465-F500-8A68-77519A6900E3}"/>
            </a:ext>
          </a:extLst>
        </cdr:cNvPr>
        <cdr:cNvCxnSpPr/>
      </cdr:nvCxnSpPr>
      <cdr:spPr>
        <a:xfrm xmlns:a="http://schemas.openxmlformats.org/drawingml/2006/main">
          <a:off x="5213617" y="508831"/>
          <a:ext cx="0" cy="3154822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6A93A5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0.79045</cdr:x>
      <cdr:y>0.09753</cdr:y>
    </cdr:from>
    <cdr:to>
      <cdr:x>0.79045</cdr:x>
      <cdr:y>0.66157</cdr:y>
    </cdr:to>
    <cdr:cxnSp macro="">
      <cdr:nvCxnSpPr>
        <cdr:cNvPr id="11" name="Straight Connector 10">
          <a:extLst xmlns:a="http://schemas.openxmlformats.org/drawingml/2006/main">
            <a:ext uri="{FF2B5EF4-FFF2-40B4-BE49-F238E27FC236}">
              <a16:creationId xmlns:a16="http://schemas.microsoft.com/office/drawing/2014/main" id="{539AB9D0-11F9-0141-C866-5DC48A2BDFF3}"/>
            </a:ext>
          </a:extLst>
        </cdr:cNvPr>
        <cdr:cNvCxnSpPr/>
      </cdr:nvCxnSpPr>
      <cdr:spPr>
        <a:xfrm xmlns:a="http://schemas.openxmlformats.org/drawingml/2006/main">
          <a:off x="6537739" y="499809"/>
          <a:ext cx="0" cy="2890379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6A93A5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0.95531</cdr:x>
      <cdr:y>0.08957</cdr:y>
    </cdr:from>
    <cdr:to>
      <cdr:x>0.95531</cdr:x>
      <cdr:y>0.74662</cdr:y>
    </cdr:to>
    <cdr:cxnSp macro="">
      <cdr:nvCxnSpPr>
        <cdr:cNvPr id="17" name="Straight Connector 16">
          <a:extLst xmlns:a="http://schemas.openxmlformats.org/drawingml/2006/main">
            <a:ext uri="{FF2B5EF4-FFF2-40B4-BE49-F238E27FC236}">
              <a16:creationId xmlns:a16="http://schemas.microsoft.com/office/drawing/2014/main" id="{072A92D5-9B03-3FBE-03CF-B294D90EA871}"/>
            </a:ext>
          </a:extLst>
        </cdr:cNvPr>
        <cdr:cNvCxnSpPr/>
      </cdr:nvCxnSpPr>
      <cdr:spPr>
        <a:xfrm xmlns:a="http://schemas.openxmlformats.org/drawingml/2006/main">
          <a:off x="7901269" y="458981"/>
          <a:ext cx="0" cy="3367043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6A93A5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0.xml><?xml version="1.0" encoding="utf-8"?>
<c:userShapes xmlns:c="http://schemas.openxmlformats.org/drawingml/2006/chart">
  <cdr:relSizeAnchor xmlns:cdr="http://schemas.openxmlformats.org/drawingml/2006/chartDrawing">
    <cdr:from>
      <cdr:x>0.61607</cdr:x>
      <cdr:y>0.41636</cdr:y>
    </cdr:from>
    <cdr:to>
      <cdr:x>0.67703</cdr:x>
      <cdr:y>0.45638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A909F1D0-7D44-6974-8225-A089DBCE86D3}"/>
            </a:ext>
          </a:extLst>
        </cdr:cNvPr>
        <cdr:cNvSpPr txBox="1"/>
      </cdr:nvSpPr>
      <cdr:spPr>
        <a:xfrm xmlns:a="http://schemas.openxmlformats.org/drawingml/2006/main">
          <a:off x="5095399" y="2133600"/>
          <a:ext cx="504193" cy="2050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50" b="1" kern="1200" dirty="0">
              <a:solidFill>
                <a:srgbClr val="6A93A5"/>
              </a:solidFill>
              <a:latin typeface="Aptos (body)"/>
            </a:rPr>
            <a:t>59%</a:t>
          </a:r>
        </a:p>
      </cdr:txBody>
    </cdr:sp>
  </cdr:relSizeAnchor>
  <cdr:relSizeAnchor xmlns:cdr="http://schemas.openxmlformats.org/drawingml/2006/chartDrawing">
    <cdr:from>
      <cdr:x>0.74298</cdr:x>
      <cdr:y>0.4993</cdr:y>
    </cdr:from>
    <cdr:to>
      <cdr:x>0.80394</cdr:x>
      <cdr:y>0.53933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1057D70B-AEC5-2E65-D962-A1750DB53F6C}"/>
            </a:ext>
          </a:extLst>
        </cdr:cNvPr>
        <cdr:cNvSpPr txBox="1"/>
      </cdr:nvSpPr>
      <cdr:spPr>
        <a:xfrm xmlns:a="http://schemas.openxmlformats.org/drawingml/2006/main">
          <a:off x="6145109" y="2558653"/>
          <a:ext cx="504192" cy="2051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50" b="1" kern="1200" dirty="0">
              <a:solidFill>
                <a:srgbClr val="6A93A5"/>
              </a:solidFill>
              <a:latin typeface="Aptos (body)"/>
            </a:rPr>
            <a:t>49%</a:t>
          </a:r>
        </a:p>
      </cdr:txBody>
    </cdr:sp>
  </cdr:relSizeAnchor>
</c:userShapes>
</file>

<file path=ppt/drawings/drawing21.xml><?xml version="1.0" encoding="utf-8"?>
<c:userShapes xmlns:c="http://schemas.openxmlformats.org/drawingml/2006/chart">
  <cdr:relSizeAnchor xmlns:cdr="http://schemas.openxmlformats.org/drawingml/2006/chartDrawing">
    <cdr:from>
      <cdr:x>0.6305</cdr:x>
      <cdr:y>0.11378</cdr:y>
    </cdr:from>
    <cdr:to>
      <cdr:x>0.69163</cdr:x>
      <cdr:y>0.15881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B4EF763B-CB67-F559-6796-773B1A64AB0B}"/>
            </a:ext>
          </a:extLst>
        </cdr:cNvPr>
        <cdr:cNvSpPr txBox="1"/>
      </cdr:nvSpPr>
      <cdr:spPr>
        <a:xfrm xmlns:a="http://schemas.openxmlformats.org/drawingml/2006/main">
          <a:off x="5214805" y="583054"/>
          <a:ext cx="505599" cy="2307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50" b="1" kern="1200" dirty="0">
              <a:solidFill>
                <a:srgbClr val="6A93A5"/>
              </a:solidFill>
              <a:latin typeface="Aptos (body)"/>
            </a:rPr>
            <a:t>91%</a:t>
          </a:r>
        </a:p>
      </cdr:txBody>
    </cdr:sp>
  </cdr:relSizeAnchor>
  <cdr:relSizeAnchor xmlns:cdr="http://schemas.openxmlformats.org/drawingml/2006/chartDrawing">
    <cdr:from>
      <cdr:x>0.75966</cdr:x>
      <cdr:y>0.15881</cdr:y>
    </cdr:from>
    <cdr:to>
      <cdr:x>0.8208</cdr:x>
      <cdr:y>0.20384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0E1B712F-637D-D4BB-3A2C-7566E665A43F}"/>
            </a:ext>
          </a:extLst>
        </cdr:cNvPr>
        <cdr:cNvSpPr txBox="1"/>
      </cdr:nvSpPr>
      <cdr:spPr>
        <a:xfrm xmlns:a="http://schemas.openxmlformats.org/drawingml/2006/main">
          <a:off x="6283060" y="813808"/>
          <a:ext cx="505681" cy="2307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50" b="1" kern="1200" dirty="0">
              <a:solidFill>
                <a:srgbClr val="6A93A5"/>
              </a:solidFill>
              <a:latin typeface="Aptos (body)"/>
            </a:rPr>
            <a:t>86%</a:t>
          </a:r>
        </a:p>
      </cdr:txBody>
    </cdr:sp>
  </cdr:relSizeAnchor>
</c:userShapes>
</file>

<file path=ppt/drawings/drawing22.xml><?xml version="1.0" encoding="utf-8"?>
<c:userShapes xmlns:c="http://schemas.openxmlformats.org/drawingml/2006/chart">
  <cdr:relSizeAnchor xmlns:cdr="http://schemas.openxmlformats.org/drawingml/2006/chartDrawing">
    <cdr:from>
      <cdr:x>0.0693</cdr:x>
      <cdr:y>0.08505</cdr:y>
    </cdr:from>
    <cdr:to>
      <cdr:x>0.98032</cdr:x>
      <cdr:y>0.08505</cdr:y>
    </cdr:to>
    <cdr:cxnSp macro="">
      <cdr:nvCxnSpPr>
        <cdr:cNvPr id="3" name="Straight Arrow Connector 2">
          <a:extLst xmlns:a="http://schemas.openxmlformats.org/drawingml/2006/main">
            <a:ext uri="{FF2B5EF4-FFF2-40B4-BE49-F238E27FC236}">
              <a16:creationId xmlns:a16="http://schemas.microsoft.com/office/drawing/2014/main" id="{D001180E-4136-F80B-FC40-17994896CFAB}"/>
            </a:ext>
          </a:extLst>
        </cdr:cNvPr>
        <cdr:cNvCxnSpPr/>
      </cdr:nvCxnSpPr>
      <cdr:spPr>
        <a:xfrm xmlns:a="http://schemas.openxmlformats.org/drawingml/2006/main">
          <a:off x="492215" y="444635"/>
          <a:ext cx="6470469" cy="0"/>
        </a:xfrm>
        <a:prstGeom xmlns:a="http://schemas.openxmlformats.org/drawingml/2006/main" prst="straightConnector1">
          <a:avLst/>
        </a:prstGeom>
        <a:ln xmlns:a="http://schemas.openxmlformats.org/drawingml/2006/main" w="9525" cap="flat" cmpd="sng" algn="ctr">
          <a:gradFill>
            <a:gsLst>
              <a:gs pos="92000">
                <a:srgbClr val="6A93A5"/>
              </a:gs>
              <a:gs pos="0">
                <a:srgbClr val="C00000"/>
              </a:gs>
              <a:gs pos="43000">
                <a:schemeClr val="bg1">
                  <a:lumMod val="8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</a:gsLst>
            <a:lin ang="3600000" scaled="0"/>
          </a:gradFill>
          <a:prstDash val="solid"/>
          <a:round/>
          <a:headEnd type="arrow" w="med" len="med"/>
          <a:tailEnd type="arrow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0.0693</cdr:x>
      <cdr:y>0.08505</cdr:y>
    </cdr:from>
    <cdr:to>
      <cdr:x>0.98032</cdr:x>
      <cdr:y>0.08505</cdr:y>
    </cdr:to>
    <cdr:cxnSp macro="">
      <cdr:nvCxnSpPr>
        <cdr:cNvPr id="2" name="Straight Arrow Connector 2">
          <a:extLst xmlns:a="http://schemas.openxmlformats.org/drawingml/2006/main">
            <a:ext uri="{FF2B5EF4-FFF2-40B4-BE49-F238E27FC236}">
              <a16:creationId xmlns:a16="http://schemas.microsoft.com/office/drawing/2014/main" id="{D001180E-4136-F80B-FC40-17994896CFAB}"/>
            </a:ext>
          </a:extLst>
        </cdr:cNvPr>
        <cdr:cNvCxnSpPr/>
      </cdr:nvCxnSpPr>
      <cdr:spPr>
        <a:xfrm xmlns:a="http://schemas.openxmlformats.org/drawingml/2006/main">
          <a:off x="492215" y="444635"/>
          <a:ext cx="6470469" cy="0"/>
        </a:xfrm>
        <a:prstGeom xmlns:a="http://schemas.openxmlformats.org/drawingml/2006/main" prst="straightConnector1">
          <a:avLst/>
        </a:prstGeom>
        <a:ln xmlns:a="http://schemas.openxmlformats.org/drawingml/2006/main" w="9525" cap="flat" cmpd="sng" algn="ctr">
          <a:gradFill>
            <a:gsLst>
              <a:gs pos="92000">
                <a:srgbClr val="6A93A5"/>
              </a:gs>
              <a:gs pos="0">
                <a:srgbClr val="C00000"/>
              </a:gs>
              <a:gs pos="43000">
                <a:schemeClr val="bg1">
                  <a:lumMod val="8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</a:gsLst>
            <a:lin ang="3600000" scaled="0"/>
          </a:gradFill>
          <a:prstDash val="solid"/>
          <a:round/>
          <a:headEnd type="arrow" w="med" len="med"/>
          <a:tailEnd type="arrow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0.55398</cdr:x>
      <cdr:y>0.17326</cdr:y>
    </cdr:from>
    <cdr:to>
      <cdr:x>0.97652</cdr:x>
      <cdr:y>0.17326</cdr:y>
    </cdr:to>
    <cdr:cxnSp macro="">
      <cdr:nvCxnSpPr>
        <cdr:cNvPr id="5" name="Straight Connector 4">
          <a:extLst xmlns:a="http://schemas.openxmlformats.org/drawingml/2006/main">
            <a:ext uri="{FF2B5EF4-FFF2-40B4-BE49-F238E27FC236}">
              <a16:creationId xmlns:a16="http://schemas.microsoft.com/office/drawing/2014/main" id="{67564F2E-45C8-3ADB-97A9-86403814A2AD}"/>
            </a:ext>
          </a:extLst>
        </cdr:cNvPr>
        <cdr:cNvCxnSpPr/>
      </cdr:nvCxnSpPr>
      <cdr:spPr>
        <a:xfrm xmlns:a="http://schemas.openxmlformats.org/drawingml/2006/main">
          <a:off x="3825650" y="905715"/>
          <a:ext cx="2917979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6A93A5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0.53978</cdr:x>
      <cdr:y>0.30223</cdr:y>
    </cdr:from>
    <cdr:to>
      <cdr:x>0.98163</cdr:x>
      <cdr:y>0.30223</cdr:y>
    </cdr:to>
    <cdr:cxnSp macro="">
      <cdr:nvCxnSpPr>
        <cdr:cNvPr id="7" name="Straight Connector 6">
          <a:extLst xmlns:a="http://schemas.openxmlformats.org/drawingml/2006/main">
            <a:ext uri="{FF2B5EF4-FFF2-40B4-BE49-F238E27FC236}">
              <a16:creationId xmlns:a16="http://schemas.microsoft.com/office/drawing/2014/main" id="{6CE3E2AD-8AA5-62DF-2235-7FF22CF5A6B9}"/>
            </a:ext>
          </a:extLst>
        </cdr:cNvPr>
        <cdr:cNvCxnSpPr/>
      </cdr:nvCxnSpPr>
      <cdr:spPr>
        <a:xfrm xmlns:a="http://schemas.openxmlformats.org/drawingml/2006/main">
          <a:off x="3727597" y="1579933"/>
          <a:ext cx="3051325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6A93A5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0.0693</cdr:x>
      <cdr:y>0.08505</cdr:y>
    </cdr:from>
    <cdr:to>
      <cdr:x>0.98032</cdr:x>
      <cdr:y>0.08505</cdr:y>
    </cdr:to>
    <cdr:cxnSp macro="">
      <cdr:nvCxnSpPr>
        <cdr:cNvPr id="4" name="Straight Arrow Connector 2">
          <a:extLst xmlns:a="http://schemas.openxmlformats.org/drawingml/2006/main">
            <a:ext uri="{FF2B5EF4-FFF2-40B4-BE49-F238E27FC236}">
              <a16:creationId xmlns:a16="http://schemas.microsoft.com/office/drawing/2014/main" id="{D001180E-4136-F80B-FC40-17994896CFAB}"/>
            </a:ext>
          </a:extLst>
        </cdr:cNvPr>
        <cdr:cNvCxnSpPr/>
      </cdr:nvCxnSpPr>
      <cdr:spPr>
        <a:xfrm xmlns:a="http://schemas.openxmlformats.org/drawingml/2006/main">
          <a:off x="492215" y="444635"/>
          <a:ext cx="6470469" cy="0"/>
        </a:xfrm>
        <a:prstGeom xmlns:a="http://schemas.openxmlformats.org/drawingml/2006/main" prst="straightConnector1">
          <a:avLst/>
        </a:prstGeom>
        <a:ln xmlns:a="http://schemas.openxmlformats.org/drawingml/2006/main" w="9525" cap="flat" cmpd="sng" algn="ctr">
          <a:gradFill>
            <a:gsLst>
              <a:gs pos="92000">
                <a:srgbClr val="6A93A5"/>
              </a:gs>
              <a:gs pos="0">
                <a:srgbClr val="C00000"/>
              </a:gs>
              <a:gs pos="43000">
                <a:schemeClr val="bg1">
                  <a:lumMod val="8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</a:gsLst>
            <a:lin ang="3600000" scaled="0"/>
          </a:gradFill>
          <a:prstDash val="solid"/>
          <a:round/>
          <a:headEnd type="arrow" w="med" len="med"/>
          <a:tailEnd type="arrow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3.xml><?xml version="1.0" encoding="utf-8"?>
<c:userShapes xmlns:c="http://schemas.openxmlformats.org/drawingml/2006/chart">
  <cdr:relSizeAnchor xmlns:cdr="http://schemas.openxmlformats.org/drawingml/2006/chartDrawing">
    <cdr:from>
      <cdr:x>0</cdr:x>
      <cdr:y>0.90156</cdr:y>
    </cdr:from>
    <cdr:to>
      <cdr:x>0.20441</cdr:x>
      <cdr:y>0.95948</cdr:y>
    </cdr:to>
    <cdr:sp macro="" textlink="">
      <cdr:nvSpPr>
        <cdr:cNvPr id="2" name="TextBox 5">
          <a:extLst xmlns:a="http://schemas.openxmlformats.org/drawingml/2006/main">
            <a:ext uri="{FF2B5EF4-FFF2-40B4-BE49-F238E27FC236}">
              <a16:creationId xmlns:a16="http://schemas.microsoft.com/office/drawing/2014/main" id="{013C17ED-332E-42BA-97BA-A839E75998E4}"/>
            </a:ext>
          </a:extLst>
        </cdr:cNvPr>
        <cdr:cNvSpPr txBox="1"/>
      </cdr:nvSpPr>
      <cdr:spPr>
        <a:xfrm xmlns:a="http://schemas.openxmlformats.org/drawingml/2006/main">
          <a:off x="0" y="4713040"/>
          <a:ext cx="919924" cy="3027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r"/>
          <a:r>
            <a:rPr lang="en-US" sz="1000" b="0" i="1" dirty="0">
              <a:solidFill>
                <a:schemeClr val="tx1"/>
              </a:solidFill>
              <a:latin typeface="Aptos (body)"/>
            </a:rPr>
            <a:t>(</a:t>
          </a:r>
          <a:r>
            <a:rPr lang="sq-AL" sz="1000" i="1" dirty="0">
              <a:solidFill>
                <a:schemeClr val="tx1"/>
              </a:solidFill>
              <a:latin typeface="Aptos (body)"/>
            </a:rPr>
            <a:t>Kurrë</a:t>
          </a:r>
          <a:r>
            <a:rPr lang="en-US" sz="1000" b="0" i="1" dirty="0">
              <a:solidFill>
                <a:schemeClr val="tx1"/>
              </a:solidFill>
              <a:latin typeface="Aptos (body)"/>
            </a:rPr>
            <a:t>)</a:t>
          </a:r>
        </a:p>
      </cdr:txBody>
    </cdr:sp>
  </cdr:relSizeAnchor>
  <cdr:relSizeAnchor xmlns:cdr="http://schemas.openxmlformats.org/drawingml/2006/chartDrawing">
    <cdr:from>
      <cdr:x>0</cdr:x>
      <cdr:y>0.12134</cdr:y>
    </cdr:from>
    <cdr:to>
      <cdr:x>0.1774</cdr:x>
      <cdr:y>0.17326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9FF0EF51-046C-4321-8158-301706E895FE}"/>
            </a:ext>
          </a:extLst>
        </cdr:cNvPr>
        <cdr:cNvSpPr txBox="1"/>
      </cdr:nvSpPr>
      <cdr:spPr>
        <a:xfrm xmlns:a="http://schemas.openxmlformats.org/drawingml/2006/main">
          <a:off x="0" y="634338"/>
          <a:ext cx="798368" cy="2713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en-US" sz="1000" b="0" i="1" dirty="0">
              <a:solidFill>
                <a:schemeClr val="tx1"/>
              </a:solidFill>
              <a:latin typeface="Aptos (body)"/>
            </a:rPr>
            <a:t>(</a:t>
          </a:r>
          <a:r>
            <a:rPr lang="sq-AL" sz="1000" i="1" dirty="0">
              <a:solidFill>
                <a:schemeClr val="tx1"/>
              </a:solidFill>
              <a:latin typeface="Aptos (body)"/>
            </a:rPr>
            <a:t>Gjithmonë</a:t>
          </a:r>
          <a:r>
            <a:rPr lang="en-US" sz="1000" b="0" i="1" dirty="0">
              <a:solidFill>
                <a:schemeClr val="tx1"/>
              </a:solidFill>
              <a:latin typeface="Aptos (body)"/>
            </a:rPr>
            <a:t>)</a:t>
          </a:r>
        </a:p>
      </cdr:txBody>
    </cdr:sp>
  </cdr:relSizeAnchor>
</c:userShapes>
</file>

<file path=ppt/drawings/drawing24.xml><?xml version="1.0" encoding="utf-8"?>
<c:userShapes xmlns:c="http://schemas.openxmlformats.org/drawingml/2006/chart">
  <cdr:relSizeAnchor xmlns:cdr="http://schemas.openxmlformats.org/drawingml/2006/chartDrawing">
    <cdr:from>
      <cdr:x>0.41731</cdr:x>
      <cdr:y>0.0855</cdr:y>
    </cdr:from>
    <cdr:to>
      <cdr:x>0.49838</cdr:x>
      <cdr:y>0.09442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FAC834A1-AE4C-336E-82A8-CCF050BD8B0D}"/>
            </a:ext>
          </a:extLst>
        </cdr:cNvPr>
        <cdr:cNvSpPr txBox="1"/>
      </cdr:nvSpPr>
      <cdr:spPr>
        <a:xfrm xmlns:a="http://schemas.openxmlformats.org/drawingml/2006/main">
          <a:off x="3343299" y="438145"/>
          <a:ext cx="649481" cy="457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kern="12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0.119</cdr:x>
      <cdr:y>0.04204</cdr:y>
    </cdr:from>
    <cdr:to>
      <cdr:x>0.18203</cdr:x>
      <cdr:y>0.10041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D5D6A81B-6A83-2941-1170-5E4BFE2C5D87}"/>
            </a:ext>
          </a:extLst>
        </cdr:cNvPr>
        <cdr:cNvSpPr txBox="1"/>
      </cdr:nvSpPr>
      <cdr:spPr>
        <a:xfrm xmlns:a="http://schemas.openxmlformats.org/drawingml/2006/main">
          <a:off x="984205" y="215424"/>
          <a:ext cx="521314" cy="2991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b="1" kern="1200" dirty="0">
              <a:solidFill>
                <a:srgbClr val="6A93A5"/>
              </a:solidFill>
              <a:latin typeface="Aptos (body)"/>
            </a:rPr>
            <a:t>91%</a:t>
          </a:r>
        </a:p>
      </cdr:txBody>
    </cdr:sp>
  </cdr:relSizeAnchor>
  <cdr:relSizeAnchor xmlns:cdr="http://schemas.openxmlformats.org/drawingml/2006/chartDrawing">
    <cdr:from>
      <cdr:x>0.25196</cdr:x>
      <cdr:y>0.05621</cdr:y>
    </cdr:from>
    <cdr:to>
      <cdr:x>0.31499</cdr:x>
      <cdr:y>0.11458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F1550269-543A-335A-A122-55C2A79053FF}"/>
            </a:ext>
          </a:extLst>
        </cdr:cNvPr>
        <cdr:cNvSpPr txBox="1"/>
      </cdr:nvSpPr>
      <cdr:spPr>
        <a:xfrm xmlns:a="http://schemas.openxmlformats.org/drawingml/2006/main">
          <a:off x="2083965" y="288062"/>
          <a:ext cx="521313" cy="2991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 b="1" kern="1200" dirty="0">
              <a:solidFill>
                <a:srgbClr val="6A93A5"/>
              </a:solidFill>
              <a:latin typeface="Aptos (body)"/>
            </a:rPr>
            <a:t>85%</a:t>
          </a:r>
        </a:p>
      </cdr:txBody>
    </cdr:sp>
  </cdr:relSizeAnchor>
  <cdr:relSizeAnchor xmlns:cdr="http://schemas.openxmlformats.org/drawingml/2006/chartDrawing">
    <cdr:from>
      <cdr:x>0.38305</cdr:x>
      <cdr:y>0.04037</cdr:y>
    </cdr:from>
    <cdr:to>
      <cdr:x>0.44607</cdr:x>
      <cdr:y>0.09874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42E0897F-3AC0-5413-97DC-CBE0EB00A161}"/>
            </a:ext>
          </a:extLst>
        </cdr:cNvPr>
        <cdr:cNvSpPr txBox="1"/>
      </cdr:nvSpPr>
      <cdr:spPr>
        <a:xfrm xmlns:a="http://schemas.openxmlformats.org/drawingml/2006/main">
          <a:off x="3168174" y="206879"/>
          <a:ext cx="521231" cy="2991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 b="1" kern="1200" dirty="0">
              <a:solidFill>
                <a:srgbClr val="6A93A5"/>
              </a:solidFill>
              <a:latin typeface="Aptos (body)"/>
            </a:rPr>
            <a:t>91%</a:t>
          </a:r>
        </a:p>
      </cdr:txBody>
    </cdr:sp>
  </cdr:relSizeAnchor>
  <cdr:relSizeAnchor xmlns:cdr="http://schemas.openxmlformats.org/drawingml/2006/chartDrawing">
    <cdr:from>
      <cdr:x>0.51813</cdr:x>
      <cdr:y>0.03377</cdr:y>
    </cdr:from>
    <cdr:to>
      <cdr:x>0.58116</cdr:x>
      <cdr:y>0.09214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E1CEDFBB-A547-1981-1DFD-08C42DB1CD56}"/>
            </a:ext>
          </a:extLst>
        </cdr:cNvPr>
        <cdr:cNvSpPr txBox="1"/>
      </cdr:nvSpPr>
      <cdr:spPr>
        <a:xfrm xmlns:a="http://schemas.openxmlformats.org/drawingml/2006/main">
          <a:off x="4285366" y="173046"/>
          <a:ext cx="521314" cy="2991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 b="1" kern="1200" dirty="0">
              <a:solidFill>
                <a:srgbClr val="6A93A5"/>
              </a:solidFill>
              <a:latin typeface="Aptos (body)"/>
            </a:rPr>
            <a:t>90%</a:t>
          </a:r>
        </a:p>
      </cdr:txBody>
    </cdr:sp>
  </cdr:relSizeAnchor>
  <cdr:relSizeAnchor xmlns:cdr="http://schemas.openxmlformats.org/drawingml/2006/chartDrawing">
    <cdr:from>
      <cdr:x>0.64878</cdr:x>
      <cdr:y>0.03895</cdr:y>
    </cdr:from>
    <cdr:to>
      <cdr:x>0.71181</cdr:x>
      <cdr:y>0.09732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C509E449-12B8-3FB7-7477-C5EA52514E68}"/>
            </a:ext>
          </a:extLst>
        </cdr:cNvPr>
        <cdr:cNvSpPr txBox="1"/>
      </cdr:nvSpPr>
      <cdr:spPr>
        <a:xfrm xmlns:a="http://schemas.openxmlformats.org/drawingml/2006/main">
          <a:off x="5366017" y="199578"/>
          <a:ext cx="521313" cy="2991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 b="1" kern="1200" dirty="0">
              <a:solidFill>
                <a:srgbClr val="6A93A5"/>
              </a:solidFill>
              <a:latin typeface="Aptos (body)"/>
            </a:rPr>
            <a:t>92%</a:t>
          </a:r>
        </a:p>
      </cdr:txBody>
    </cdr:sp>
  </cdr:relSizeAnchor>
  <cdr:relSizeAnchor xmlns:cdr="http://schemas.openxmlformats.org/drawingml/2006/chartDrawing">
    <cdr:from>
      <cdr:x>0.78052</cdr:x>
      <cdr:y>0.04002</cdr:y>
    </cdr:from>
    <cdr:to>
      <cdr:x>0.84354</cdr:x>
      <cdr:y>0.09839</cdr:y>
    </cdr:to>
    <cdr:sp macro="" textlink="">
      <cdr:nvSpPr>
        <cdr:cNvPr id="7" name="TextBox 1">
          <a:extLst xmlns:a="http://schemas.openxmlformats.org/drawingml/2006/main">
            <a:ext uri="{FF2B5EF4-FFF2-40B4-BE49-F238E27FC236}">
              <a16:creationId xmlns:a16="http://schemas.microsoft.com/office/drawing/2014/main" id="{A7B9E654-5AF3-6C2F-7465-B769FAA07D30}"/>
            </a:ext>
          </a:extLst>
        </cdr:cNvPr>
        <cdr:cNvSpPr txBox="1"/>
      </cdr:nvSpPr>
      <cdr:spPr>
        <a:xfrm xmlns:a="http://schemas.openxmlformats.org/drawingml/2006/main">
          <a:off x="6455606" y="205095"/>
          <a:ext cx="521230" cy="2991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 b="1" kern="1200" dirty="0">
              <a:solidFill>
                <a:srgbClr val="6A93A5"/>
              </a:solidFill>
              <a:latin typeface="Aptos (body)"/>
            </a:rPr>
            <a:t>92%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0.13792</cdr:x>
      <cdr:y>0.05534</cdr:y>
    </cdr:from>
    <cdr:to>
      <cdr:x>0.18636</cdr:x>
      <cdr:y>0.09936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F9B37F67-CA20-788D-76E5-0175C7816366}"/>
            </a:ext>
          </a:extLst>
        </cdr:cNvPr>
        <cdr:cNvSpPr txBox="1"/>
      </cdr:nvSpPr>
      <cdr:spPr>
        <a:xfrm xmlns:a="http://schemas.openxmlformats.org/drawingml/2006/main">
          <a:off x="1140732" y="295603"/>
          <a:ext cx="400594" cy="2351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kern="1200" dirty="0"/>
        </a:p>
      </cdr:txBody>
    </cdr:sp>
  </cdr:relSizeAnchor>
  <cdr:relSizeAnchor xmlns:cdr="http://schemas.openxmlformats.org/drawingml/2006/chartDrawing">
    <cdr:from>
      <cdr:x>0.12634</cdr:x>
      <cdr:y>0.03985</cdr:y>
    </cdr:from>
    <cdr:to>
      <cdr:x>0.1832</cdr:x>
      <cdr:y>0.09692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34AE536C-3403-2F9C-3030-387AA1A4AA79}"/>
            </a:ext>
          </a:extLst>
        </cdr:cNvPr>
        <cdr:cNvSpPr txBox="1"/>
      </cdr:nvSpPr>
      <cdr:spPr>
        <a:xfrm xmlns:a="http://schemas.openxmlformats.org/drawingml/2006/main">
          <a:off x="1044939" y="212871"/>
          <a:ext cx="470263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50" b="1" kern="1200" dirty="0">
              <a:solidFill>
                <a:srgbClr val="6A93A5"/>
              </a:solidFill>
              <a:latin typeface="Aptos (body)"/>
            </a:rPr>
            <a:t>95%</a:t>
          </a:r>
        </a:p>
      </cdr:txBody>
    </cdr:sp>
  </cdr:relSizeAnchor>
  <cdr:relSizeAnchor xmlns:cdr="http://schemas.openxmlformats.org/drawingml/2006/chartDrawing">
    <cdr:from>
      <cdr:x>0.26377</cdr:x>
      <cdr:y>0.03985</cdr:y>
    </cdr:from>
    <cdr:to>
      <cdr:x>0.32063</cdr:x>
      <cdr:y>0.09692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40181834-6016-8C17-7733-95F78A592CA8}"/>
            </a:ext>
          </a:extLst>
        </cdr:cNvPr>
        <cdr:cNvSpPr txBox="1"/>
      </cdr:nvSpPr>
      <cdr:spPr>
        <a:xfrm xmlns:a="http://schemas.openxmlformats.org/drawingml/2006/main">
          <a:off x="2181625" y="212871"/>
          <a:ext cx="470263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50" b="1" kern="1200" dirty="0">
              <a:solidFill>
                <a:srgbClr val="6A93A5"/>
              </a:solidFill>
              <a:latin typeface="Aptos (body)"/>
            </a:rPr>
            <a:t>97%</a:t>
          </a:r>
        </a:p>
      </cdr:txBody>
    </cdr:sp>
  </cdr:relSizeAnchor>
  <cdr:relSizeAnchor xmlns:cdr="http://schemas.openxmlformats.org/drawingml/2006/chartDrawing">
    <cdr:from>
      <cdr:x>0.40223</cdr:x>
      <cdr:y>0.03985</cdr:y>
    </cdr:from>
    <cdr:to>
      <cdr:x>0.45909</cdr:x>
      <cdr:y>0.09692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B19EB4BD-FB05-934E-4EE5-3F56ECFAC14F}"/>
            </a:ext>
          </a:extLst>
        </cdr:cNvPr>
        <cdr:cNvSpPr txBox="1"/>
      </cdr:nvSpPr>
      <cdr:spPr>
        <a:xfrm xmlns:a="http://schemas.openxmlformats.org/drawingml/2006/main">
          <a:off x="3326802" y="212871"/>
          <a:ext cx="470263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50" b="1" kern="1200" dirty="0">
              <a:solidFill>
                <a:srgbClr val="6A93A5"/>
              </a:solidFill>
              <a:latin typeface="Aptos (body)"/>
            </a:rPr>
            <a:t>96%</a:t>
          </a:r>
        </a:p>
      </cdr:txBody>
    </cdr:sp>
  </cdr:relSizeAnchor>
  <cdr:relSizeAnchor xmlns:cdr="http://schemas.openxmlformats.org/drawingml/2006/chartDrawing">
    <cdr:from>
      <cdr:x>0.53858</cdr:x>
      <cdr:y>0.04046</cdr:y>
    </cdr:from>
    <cdr:to>
      <cdr:x>0.59544</cdr:x>
      <cdr:y>0.09753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7CADD665-1F79-8C02-F597-55BCA9295B19}"/>
            </a:ext>
          </a:extLst>
        </cdr:cNvPr>
        <cdr:cNvSpPr txBox="1"/>
      </cdr:nvSpPr>
      <cdr:spPr>
        <a:xfrm xmlns:a="http://schemas.openxmlformats.org/drawingml/2006/main">
          <a:off x="4454561" y="216137"/>
          <a:ext cx="470263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50" b="1" kern="1200" dirty="0">
              <a:solidFill>
                <a:srgbClr val="6A93A5"/>
              </a:solidFill>
              <a:latin typeface="Aptos (body)"/>
            </a:rPr>
            <a:t>96%</a:t>
          </a:r>
        </a:p>
      </cdr:txBody>
    </cdr:sp>
  </cdr:relSizeAnchor>
  <cdr:relSizeAnchor xmlns:cdr="http://schemas.openxmlformats.org/drawingml/2006/chartDrawing">
    <cdr:from>
      <cdr:x>0.67704</cdr:x>
      <cdr:y>0.04046</cdr:y>
    </cdr:from>
    <cdr:to>
      <cdr:x>0.7339</cdr:x>
      <cdr:y>0.09753</cdr:y>
    </cdr:to>
    <cdr:sp macro="" textlink="">
      <cdr:nvSpPr>
        <cdr:cNvPr id="7" name="TextBox 1">
          <a:extLst xmlns:a="http://schemas.openxmlformats.org/drawingml/2006/main">
            <a:ext uri="{FF2B5EF4-FFF2-40B4-BE49-F238E27FC236}">
              <a16:creationId xmlns:a16="http://schemas.microsoft.com/office/drawing/2014/main" id="{88188C67-5656-71EB-59A4-00BB5D12B67E}"/>
            </a:ext>
          </a:extLst>
        </cdr:cNvPr>
        <cdr:cNvSpPr txBox="1"/>
      </cdr:nvSpPr>
      <cdr:spPr>
        <a:xfrm xmlns:a="http://schemas.openxmlformats.org/drawingml/2006/main">
          <a:off x="5599738" y="216137"/>
          <a:ext cx="470263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50" b="1" kern="1200" dirty="0">
              <a:solidFill>
                <a:srgbClr val="6A93A5"/>
              </a:solidFill>
              <a:latin typeface="Aptos (body)"/>
            </a:rPr>
            <a:t>95%</a:t>
          </a:r>
        </a:p>
      </cdr:txBody>
    </cdr:sp>
  </cdr:relSizeAnchor>
  <cdr:relSizeAnchor xmlns:cdr="http://schemas.openxmlformats.org/drawingml/2006/chartDrawing">
    <cdr:from>
      <cdr:x>0.81342</cdr:x>
      <cdr:y>0.03322</cdr:y>
    </cdr:from>
    <cdr:to>
      <cdr:x>0.87028</cdr:x>
      <cdr:y>0.09028</cdr:y>
    </cdr:to>
    <cdr:sp macro="" textlink="">
      <cdr:nvSpPr>
        <cdr:cNvPr id="8" name="TextBox 1">
          <a:extLst xmlns:a="http://schemas.openxmlformats.org/drawingml/2006/main">
            <a:ext uri="{FF2B5EF4-FFF2-40B4-BE49-F238E27FC236}">
              <a16:creationId xmlns:a16="http://schemas.microsoft.com/office/drawing/2014/main" id="{A5A1ECBC-A5F9-8067-D455-2768D71145B2}"/>
            </a:ext>
          </a:extLst>
        </cdr:cNvPr>
        <cdr:cNvSpPr txBox="1"/>
      </cdr:nvSpPr>
      <cdr:spPr>
        <a:xfrm xmlns:a="http://schemas.openxmlformats.org/drawingml/2006/main">
          <a:off x="6727718" y="177437"/>
          <a:ext cx="470263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50" b="1" kern="1200" dirty="0">
              <a:solidFill>
                <a:srgbClr val="6A93A5"/>
              </a:solidFill>
              <a:latin typeface="Aptos (body)"/>
            </a:rPr>
            <a:t>97%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0.11951</cdr:x>
      <cdr:y>0.03787</cdr:y>
    </cdr:from>
    <cdr:to>
      <cdr:x>0.18107</cdr:x>
      <cdr:y>0.0829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521193F1-3DE5-BC49-CB90-CFAFBF47C2EA}"/>
            </a:ext>
          </a:extLst>
        </cdr:cNvPr>
        <cdr:cNvSpPr txBox="1"/>
      </cdr:nvSpPr>
      <cdr:spPr>
        <a:xfrm xmlns:a="http://schemas.openxmlformats.org/drawingml/2006/main">
          <a:off x="988435" y="194061"/>
          <a:ext cx="509185" cy="2307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50" b="1" kern="1200" dirty="0">
              <a:solidFill>
                <a:srgbClr val="6A93A5"/>
              </a:solidFill>
              <a:latin typeface="Aptos (body)"/>
            </a:rPr>
            <a:t>33%</a:t>
          </a:r>
        </a:p>
      </cdr:txBody>
    </cdr:sp>
  </cdr:relSizeAnchor>
  <cdr:relSizeAnchor xmlns:cdr="http://schemas.openxmlformats.org/drawingml/2006/chartDrawing">
    <cdr:from>
      <cdr:x>0.25116</cdr:x>
      <cdr:y>0.03787</cdr:y>
    </cdr:from>
    <cdr:to>
      <cdr:x>0.31272</cdr:x>
      <cdr:y>0.0829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2145FB03-C11D-06DC-E1F2-D1C40B854E4F}"/>
            </a:ext>
          </a:extLst>
        </cdr:cNvPr>
        <cdr:cNvSpPr txBox="1"/>
      </cdr:nvSpPr>
      <cdr:spPr>
        <a:xfrm xmlns:a="http://schemas.openxmlformats.org/drawingml/2006/main">
          <a:off x="2077311" y="194061"/>
          <a:ext cx="509185" cy="2307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50" b="1" kern="1200" dirty="0">
              <a:solidFill>
                <a:srgbClr val="6A93A5"/>
              </a:solidFill>
              <a:latin typeface="Aptos (body)"/>
            </a:rPr>
            <a:t>45%</a:t>
          </a:r>
        </a:p>
      </cdr:txBody>
    </cdr:sp>
  </cdr:relSizeAnchor>
  <cdr:relSizeAnchor xmlns:cdr="http://schemas.openxmlformats.org/drawingml/2006/chartDrawing">
    <cdr:from>
      <cdr:x>0.38118</cdr:x>
      <cdr:y>0.03787</cdr:y>
    </cdr:from>
    <cdr:to>
      <cdr:x>0.44274</cdr:x>
      <cdr:y>0.0829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C880C4F0-40D1-A2CE-44F5-D6B92F9FE9E2}"/>
            </a:ext>
          </a:extLst>
        </cdr:cNvPr>
        <cdr:cNvSpPr txBox="1"/>
      </cdr:nvSpPr>
      <cdr:spPr>
        <a:xfrm xmlns:a="http://schemas.openxmlformats.org/drawingml/2006/main">
          <a:off x="3152657" y="194061"/>
          <a:ext cx="509185" cy="2307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50" b="1" kern="1200" dirty="0">
              <a:solidFill>
                <a:srgbClr val="6A93A5"/>
              </a:solidFill>
              <a:latin typeface="Aptos (body)"/>
            </a:rPr>
            <a:t>48%</a:t>
          </a:r>
        </a:p>
      </cdr:txBody>
    </cdr:sp>
  </cdr:relSizeAnchor>
  <cdr:relSizeAnchor xmlns:cdr="http://schemas.openxmlformats.org/drawingml/2006/chartDrawing">
    <cdr:from>
      <cdr:x>0.51222</cdr:x>
      <cdr:y>0.03787</cdr:y>
    </cdr:from>
    <cdr:to>
      <cdr:x>0.57379</cdr:x>
      <cdr:y>0.0829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5C90E3F1-3AF0-9D85-A1B2-F5762956087D}"/>
            </a:ext>
          </a:extLst>
        </cdr:cNvPr>
        <cdr:cNvSpPr txBox="1"/>
      </cdr:nvSpPr>
      <cdr:spPr>
        <a:xfrm xmlns:a="http://schemas.openxmlformats.org/drawingml/2006/main">
          <a:off x="4236548" y="194061"/>
          <a:ext cx="509185" cy="2307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50" b="1" kern="1200" dirty="0">
              <a:solidFill>
                <a:srgbClr val="6A93A5"/>
              </a:solidFill>
              <a:latin typeface="Aptos (body)"/>
            </a:rPr>
            <a:t>42%</a:t>
          </a:r>
        </a:p>
      </cdr:txBody>
    </cdr:sp>
  </cdr:relSizeAnchor>
  <cdr:relSizeAnchor xmlns:cdr="http://schemas.openxmlformats.org/drawingml/2006/chartDrawing">
    <cdr:from>
      <cdr:x>0.6431</cdr:x>
      <cdr:y>0.03787</cdr:y>
    </cdr:from>
    <cdr:to>
      <cdr:x>0.70467</cdr:x>
      <cdr:y>0.0829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1CD60B4D-2EB5-9065-98F4-5A90CD21F126}"/>
            </a:ext>
          </a:extLst>
        </cdr:cNvPr>
        <cdr:cNvSpPr txBox="1"/>
      </cdr:nvSpPr>
      <cdr:spPr>
        <a:xfrm xmlns:a="http://schemas.openxmlformats.org/drawingml/2006/main">
          <a:off x="5319015" y="194061"/>
          <a:ext cx="509185" cy="2307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50" b="1" kern="1200" dirty="0">
              <a:solidFill>
                <a:srgbClr val="6A93A5"/>
              </a:solidFill>
              <a:latin typeface="Aptos (body)"/>
            </a:rPr>
            <a:t>47%</a:t>
          </a:r>
        </a:p>
      </cdr:txBody>
    </cdr:sp>
  </cdr:relSizeAnchor>
  <cdr:relSizeAnchor xmlns:cdr="http://schemas.openxmlformats.org/drawingml/2006/chartDrawing">
    <cdr:from>
      <cdr:x>0.77329</cdr:x>
      <cdr:y>0.03787</cdr:y>
    </cdr:from>
    <cdr:to>
      <cdr:x>0.83485</cdr:x>
      <cdr:y>0.0829</cdr:y>
    </cdr:to>
    <cdr:sp macro="" textlink="">
      <cdr:nvSpPr>
        <cdr:cNvPr id="7" name="TextBox 1">
          <a:extLst xmlns:a="http://schemas.openxmlformats.org/drawingml/2006/main">
            <a:ext uri="{FF2B5EF4-FFF2-40B4-BE49-F238E27FC236}">
              <a16:creationId xmlns:a16="http://schemas.microsoft.com/office/drawing/2014/main" id="{CB9BDA3D-EB25-3C74-E113-1FDD858A8B4D}"/>
            </a:ext>
          </a:extLst>
        </cdr:cNvPr>
        <cdr:cNvSpPr txBox="1"/>
      </cdr:nvSpPr>
      <cdr:spPr>
        <a:xfrm xmlns:a="http://schemas.openxmlformats.org/drawingml/2006/main">
          <a:off x="6395786" y="194061"/>
          <a:ext cx="509185" cy="2307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50" b="1" kern="1200" dirty="0">
              <a:solidFill>
                <a:srgbClr val="6A93A5"/>
              </a:solidFill>
              <a:latin typeface="Aptos (body)"/>
            </a:rPr>
            <a:t>35%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0.0693</cdr:x>
      <cdr:y>0.08505</cdr:y>
    </cdr:from>
    <cdr:to>
      <cdr:x>0.98032</cdr:x>
      <cdr:y>0.08505</cdr:y>
    </cdr:to>
    <cdr:cxnSp macro="">
      <cdr:nvCxnSpPr>
        <cdr:cNvPr id="3" name="Straight Arrow Connector 2">
          <a:extLst xmlns:a="http://schemas.openxmlformats.org/drawingml/2006/main">
            <a:ext uri="{FF2B5EF4-FFF2-40B4-BE49-F238E27FC236}">
              <a16:creationId xmlns:a16="http://schemas.microsoft.com/office/drawing/2014/main" id="{D001180E-4136-F80B-FC40-17994896CFAB}"/>
            </a:ext>
          </a:extLst>
        </cdr:cNvPr>
        <cdr:cNvCxnSpPr/>
      </cdr:nvCxnSpPr>
      <cdr:spPr>
        <a:xfrm xmlns:a="http://schemas.openxmlformats.org/drawingml/2006/main">
          <a:off x="492215" y="444635"/>
          <a:ext cx="6470469" cy="0"/>
        </a:xfrm>
        <a:prstGeom xmlns:a="http://schemas.openxmlformats.org/drawingml/2006/main" prst="straightConnector1">
          <a:avLst/>
        </a:prstGeom>
        <a:ln xmlns:a="http://schemas.openxmlformats.org/drawingml/2006/main" w="9525" cap="flat" cmpd="sng" algn="ctr">
          <a:gradFill>
            <a:gsLst>
              <a:gs pos="92000">
                <a:srgbClr val="6A93A5"/>
              </a:gs>
              <a:gs pos="0">
                <a:srgbClr val="C00000"/>
              </a:gs>
              <a:gs pos="43000">
                <a:schemeClr val="bg1">
                  <a:lumMod val="8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</a:gsLst>
            <a:lin ang="3600000" scaled="0"/>
          </a:gradFill>
          <a:prstDash val="solid"/>
          <a:round/>
          <a:headEnd type="arrow" w="med" len="med"/>
          <a:tailEnd type="arrow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</cdr:x>
      <cdr:y>0.88358</cdr:y>
    </cdr:from>
    <cdr:to>
      <cdr:x>0.24087</cdr:x>
      <cdr:y>0.97936</cdr:y>
    </cdr:to>
    <cdr:sp macro="" textlink="">
      <cdr:nvSpPr>
        <cdr:cNvPr id="6" name="TextBox 5">
          <a:extLst xmlns:a="http://schemas.openxmlformats.org/drawingml/2006/main">
            <a:ext uri="{FF2B5EF4-FFF2-40B4-BE49-F238E27FC236}">
              <a16:creationId xmlns:a16="http://schemas.microsoft.com/office/drawing/2014/main" id="{013C17ED-332E-42BA-97BA-A839E75998E4}"/>
            </a:ext>
          </a:extLst>
        </cdr:cNvPr>
        <cdr:cNvSpPr txBox="1"/>
      </cdr:nvSpPr>
      <cdr:spPr>
        <a:xfrm xmlns:a="http://schemas.openxmlformats.org/drawingml/2006/main">
          <a:off x="0" y="4619017"/>
          <a:ext cx="1035100" cy="5007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r"/>
          <a:r>
            <a:rPr lang="en-US" sz="950" b="0" i="1" dirty="0">
              <a:solidFill>
                <a:schemeClr val="tx1"/>
              </a:solidFill>
              <a:latin typeface="Aptos (body)"/>
            </a:rPr>
            <a:t>(</a:t>
          </a:r>
          <a:r>
            <a:rPr lang="sq-AL" sz="950" i="1" dirty="0">
              <a:solidFill>
                <a:schemeClr val="tx1"/>
              </a:solidFill>
              <a:latin typeface="Aptos (body)"/>
            </a:rPr>
            <a:t>Shumë</a:t>
          </a:r>
        </a:p>
        <a:p xmlns:a="http://schemas.openxmlformats.org/drawingml/2006/main">
          <a:pPr algn="r"/>
          <a:r>
            <a:rPr lang="sq-AL" sz="950" i="1" dirty="0">
              <a:solidFill>
                <a:schemeClr val="tx1"/>
              </a:solidFill>
              <a:latin typeface="Aptos (body)"/>
            </a:rPr>
            <a:t>e pasuksesshme</a:t>
          </a:r>
          <a:r>
            <a:rPr lang="en-US" sz="900" b="0" i="1" dirty="0">
              <a:solidFill>
                <a:schemeClr val="tx1"/>
              </a:solidFill>
              <a:latin typeface="Aptos (body)"/>
            </a:rPr>
            <a:t>)</a:t>
          </a:r>
        </a:p>
      </cdr:txBody>
    </cdr:sp>
  </cdr:relSizeAnchor>
  <cdr:relSizeAnchor xmlns:cdr="http://schemas.openxmlformats.org/drawingml/2006/chartDrawing">
    <cdr:from>
      <cdr:x>0</cdr:x>
      <cdr:y>0.10985</cdr:y>
    </cdr:from>
    <cdr:to>
      <cdr:x>0.21502</cdr:x>
      <cdr:y>0.19376</cdr:y>
    </cdr:to>
    <cdr:sp macro="" textlink="">
      <cdr:nvSpPr>
        <cdr:cNvPr id="7" name="TextBox 1">
          <a:extLst xmlns:a="http://schemas.openxmlformats.org/drawingml/2006/main">
            <a:ext uri="{FF2B5EF4-FFF2-40B4-BE49-F238E27FC236}">
              <a16:creationId xmlns:a16="http://schemas.microsoft.com/office/drawing/2014/main" id="{9FF0EF51-046C-4321-8158-301706E895FE}"/>
            </a:ext>
          </a:extLst>
        </cdr:cNvPr>
        <cdr:cNvSpPr txBox="1"/>
      </cdr:nvSpPr>
      <cdr:spPr>
        <a:xfrm xmlns:a="http://schemas.openxmlformats.org/drawingml/2006/main">
          <a:off x="0" y="574265"/>
          <a:ext cx="924005" cy="4386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en-US" sz="950" b="0" i="1" dirty="0">
              <a:solidFill>
                <a:schemeClr val="tx1"/>
              </a:solidFill>
              <a:latin typeface="Aptos (body)"/>
            </a:rPr>
            <a:t>(</a:t>
          </a:r>
          <a:r>
            <a:rPr lang="sq-AL" sz="950" i="1" dirty="0">
              <a:solidFill>
                <a:schemeClr val="tx1"/>
              </a:solidFill>
              <a:latin typeface="Aptos (body)"/>
            </a:rPr>
            <a:t>Shumë </a:t>
          </a:r>
        </a:p>
        <a:p xmlns:a="http://schemas.openxmlformats.org/drawingml/2006/main">
          <a:pPr algn="r"/>
          <a:r>
            <a:rPr lang="sq-AL" sz="950" i="1" dirty="0">
              <a:solidFill>
                <a:schemeClr val="tx1"/>
              </a:solidFill>
              <a:latin typeface="Aptos (body)"/>
            </a:rPr>
            <a:t>e suksesshme</a:t>
          </a:r>
          <a:r>
            <a:rPr lang="en-US" sz="950" b="0" i="1" dirty="0">
              <a:solidFill>
                <a:schemeClr val="tx1"/>
              </a:solidFill>
              <a:latin typeface="Aptos (body)"/>
            </a:rPr>
            <a:t>)</a:t>
          </a: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0.0693</cdr:x>
      <cdr:y>0.08505</cdr:y>
    </cdr:from>
    <cdr:to>
      <cdr:x>0.98032</cdr:x>
      <cdr:y>0.08505</cdr:y>
    </cdr:to>
    <cdr:cxnSp macro="">
      <cdr:nvCxnSpPr>
        <cdr:cNvPr id="3" name="Straight Arrow Connector 2">
          <a:extLst xmlns:a="http://schemas.openxmlformats.org/drawingml/2006/main">
            <a:ext uri="{FF2B5EF4-FFF2-40B4-BE49-F238E27FC236}">
              <a16:creationId xmlns:a16="http://schemas.microsoft.com/office/drawing/2014/main" id="{D001180E-4136-F80B-FC40-17994896CFAB}"/>
            </a:ext>
          </a:extLst>
        </cdr:cNvPr>
        <cdr:cNvCxnSpPr/>
      </cdr:nvCxnSpPr>
      <cdr:spPr>
        <a:xfrm xmlns:a="http://schemas.openxmlformats.org/drawingml/2006/main">
          <a:off x="492215" y="444635"/>
          <a:ext cx="6470469" cy="0"/>
        </a:xfrm>
        <a:prstGeom xmlns:a="http://schemas.openxmlformats.org/drawingml/2006/main" prst="straightConnector1">
          <a:avLst/>
        </a:prstGeom>
        <a:ln xmlns:a="http://schemas.openxmlformats.org/drawingml/2006/main" w="9525" cap="flat" cmpd="sng" algn="ctr">
          <a:gradFill>
            <a:gsLst>
              <a:gs pos="92000">
                <a:srgbClr val="6A93A5"/>
              </a:gs>
              <a:gs pos="0">
                <a:srgbClr val="C00000"/>
              </a:gs>
              <a:gs pos="43000">
                <a:schemeClr val="bg1">
                  <a:lumMod val="8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</a:gsLst>
            <a:lin ang="3600000" scaled="0"/>
          </a:gradFill>
          <a:prstDash val="solid"/>
          <a:round/>
          <a:headEnd type="arrow" w="med" len="med"/>
          <a:tailEnd type="arrow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0.38474</cdr:x>
      <cdr:y>0.11538</cdr:y>
    </cdr:from>
    <cdr:to>
      <cdr:x>0.4521</cdr:x>
      <cdr:y>0.14971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94F6B500-457D-195F-B375-E843BD04BBE3}"/>
            </a:ext>
          </a:extLst>
        </cdr:cNvPr>
        <cdr:cNvSpPr txBox="1"/>
      </cdr:nvSpPr>
      <cdr:spPr>
        <a:xfrm xmlns:a="http://schemas.openxmlformats.org/drawingml/2006/main">
          <a:off x="2733540" y="603156"/>
          <a:ext cx="478565" cy="17945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50" b="1" kern="1200" dirty="0">
              <a:solidFill>
                <a:srgbClr val="6891A2"/>
              </a:solidFill>
              <a:latin typeface="Aptos (body)"/>
            </a:rPr>
            <a:t>68%</a:t>
          </a:r>
        </a:p>
      </cdr:txBody>
    </cdr:sp>
  </cdr:relSizeAnchor>
  <cdr:relSizeAnchor xmlns:cdr="http://schemas.openxmlformats.org/drawingml/2006/chartDrawing">
    <cdr:from>
      <cdr:x>0.5</cdr:x>
      <cdr:y>0.25569</cdr:y>
    </cdr:from>
    <cdr:to>
      <cdr:x>0.56736</cdr:x>
      <cdr:y>0.29002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A800C28E-DD68-BF4D-89AE-644008BDC630}"/>
            </a:ext>
          </a:extLst>
        </cdr:cNvPr>
        <cdr:cNvSpPr txBox="1"/>
      </cdr:nvSpPr>
      <cdr:spPr>
        <a:xfrm xmlns:a="http://schemas.openxmlformats.org/drawingml/2006/main">
          <a:off x="3552444" y="1336670"/>
          <a:ext cx="478565" cy="17945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50" b="1" kern="1200" dirty="0">
              <a:solidFill>
                <a:srgbClr val="6891A2"/>
              </a:solidFill>
              <a:latin typeface="Aptos (body)"/>
            </a:rPr>
            <a:t>54%</a:t>
          </a:r>
        </a:p>
      </cdr:txBody>
    </cdr:sp>
  </cdr:relSizeAnchor>
  <cdr:relSizeAnchor xmlns:cdr="http://schemas.openxmlformats.org/drawingml/2006/chartDrawing">
    <cdr:from>
      <cdr:x>0.0693</cdr:x>
      <cdr:y>0.08505</cdr:y>
    </cdr:from>
    <cdr:to>
      <cdr:x>0.98032</cdr:x>
      <cdr:y>0.08505</cdr:y>
    </cdr:to>
    <cdr:cxnSp macro="">
      <cdr:nvCxnSpPr>
        <cdr:cNvPr id="5" name="Straight Arrow Connector 2">
          <a:extLst xmlns:a="http://schemas.openxmlformats.org/drawingml/2006/main">
            <a:ext uri="{FF2B5EF4-FFF2-40B4-BE49-F238E27FC236}">
              <a16:creationId xmlns:a16="http://schemas.microsoft.com/office/drawing/2014/main" id="{D001180E-4136-F80B-FC40-17994896CFAB}"/>
            </a:ext>
          </a:extLst>
        </cdr:cNvPr>
        <cdr:cNvCxnSpPr/>
      </cdr:nvCxnSpPr>
      <cdr:spPr>
        <a:xfrm xmlns:a="http://schemas.openxmlformats.org/drawingml/2006/main">
          <a:off x="492215" y="444635"/>
          <a:ext cx="6470469" cy="0"/>
        </a:xfrm>
        <a:prstGeom xmlns:a="http://schemas.openxmlformats.org/drawingml/2006/main" prst="straightConnector1">
          <a:avLst/>
        </a:prstGeom>
        <a:ln xmlns:a="http://schemas.openxmlformats.org/drawingml/2006/main" w="9525" cap="flat" cmpd="sng" algn="ctr">
          <a:gradFill>
            <a:gsLst>
              <a:gs pos="92000">
                <a:srgbClr val="6A93A5"/>
              </a:gs>
              <a:gs pos="0">
                <a:srgbClr val="C00000"/>
              </a:gs>
              <a:gs pos="43000">
                <a:schemeClr val="bg1">
                  <a:lumMod val="8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</a:gsLst>
            <a:lin ang="3600000" scaled="0"/>
          </a:gradFill>
          <a:prstDash val="solid"/>
          <a:round/>
          <a:headEnd type="arrow" w="med" len="med"/>
          <a:tailEnd type="arrow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0.0693</cdr:x>
      <cdr:y>0.08505</cdr:y>
    </cdr:from>
    <cdr:to>
      <cdr:x>0.98032</cdr:x>
      <cdr:y>0.08505</cdr:y>
    </cdr:to>
    <cdr:cxnSp macro="">
      <cdr:nvCxnSpPr>
        <cdr:cNvPr id="3" name="Straight Arrow Connector 2">
          <a:extLst xmlns:a="http://schemas.openxmlformats.org/drawingml/2006/main">
            <a:ext uri="{FF2B5EF4-FFF2-40B4-BE49-F238E27FC236}">
              <a16:creationId xmlns:a16="http://schemas.microsoft.com/office/drawing/2014/main" id="{D001180E-4136-F80B-FC40-17994896CFAB}"/>
            </a:ext>
          </a:extLst>
        </cdr:cNvPr>
        <cdr:cNvCxnSpPr/>
      </cdr:nvCxnSpPr>
      <cdr:spPr>
        <a:xfrm xmlns:a="http://schemas.openxmlformats.org/drawingml/2006/main">
          <a:off x="492215" y="444635"/>
          <a:ext cx="6470469" cy="0"/>
        </a:xfrm>
        <a:prstGeom xmlns:a="http://schemas.openxmlformats.org/drawingml/2006/main" prst="straightConnector1">
          <a:avLst/>
        </a:prstGeom>
        <a:ln xmlns:a="http://schemas.openxmlformats.org/drawingml/2006/main" w="9525" cap="flat" cmpd="sng" algn="ctr">
          <a:gradFill>
            <a:gsLst>
              <a:gs pos="92000">
                <a:srgbClr val="6A93A5"/>
              </a:gs>
              <a:gs pos="0">
                <a:srgbClr val="C00000"/>
              </a:gs>
              <a:gs pos="43000">
                <a:schemeClr val="bg1">
                  <a:lumMod val="8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</a:gsLst>
            <a:lin ang="3600000" scaled="0"/>
          </a:gradFill>
          <a:prstDash val="solid"/>
          <a:round/>
          <a:headEnd type="arrow" w="med" len="med"/>
          <a:tailEnd type="arrow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0.0693</cdr:x>
      <cdr:y>0.08505</cdr:y>
    </cdr:from>
    <cdr:to>
      <cdr:x>0.98032</cdr:x>
      <cdr:y>0.08505</cdr:y>
    </cdr:to>
    <cdr:cxnSp macro="">
      <cdr:nvCxnSpPr>
        <cdr:cNvPr id="2" name="Straight Arrow Connector 2">
          <a:extLst xmlns:a="http://schemas.openxmlformats.org/drawingml/2006/main">
            <a:ext uri="{FF2B5EF4-FFF2-40B4-BE49-F238E27FC236}">
              <a16:creationId xmlns:a16="http://schemas.microsoft.com/office/drawing/2014/main" id="{D001180E-4136-F80B-FC40-17994896CFAB}"/>
            </a:ext>
          </a:extLst>
        </cdr:cNvPr>
        <cdr:cNvCxnSpPr/>
      </cdr:nvCxnSpPr>
      <cdr:spPr>
        <a:xfrm xmlns:a="http://schemas.openxmlformats.org/drawingml/2006/main">
          <a:off x="492215" y="444635"/>
          <a:ext cx="6470469" cy="0"/>
        </a:xfrm>
        <a:prstGeom xmlns:a="http://schemas.openxmlformats.org/drawingml/2006/main" prst="straightConnector1">
          <a:avLst/>
        </a:prstGeom>
        <a:ln xmlns:a="http://schemas.openxmlformats.org/drawingml/2006/main" w="9525" cap="flat" cmpd="sng" algn="ctr">
          <a:gradFill>
            <a:gsLst>
              <a:gs pos="92000">
                <a:srgbClr val="6A93A5"/>
              </a:gs>
              <a:gs pos="0">
                <a:srgbClr val="C00000"/>
              </a:gs>
              <a:gs pos="43000">
                <a:schemeClr val="bg1">
                  <a:lumMod val="8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</a:gsLst>
            <a:lin ang="3600000" scaled="0"/>
          </a:gradFill>
          <a:prstDash val="solid"/>
          <a:round/>
          <a:headEnd type="arrow" w="med" len="med"/>
          <a:tailEnd type="arrow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E1686A9-1852-784F-C1DB-420E5518C6B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1F25A7-D016-1705-FF4F-980642329F2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0528EE-F93D-4C2B-B9F0-615B0C2CC683}" type="datetimeFigureOut">
              <a:rPr lang="en-US" smtClean="0"/>
              <a:t>1/20/2025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CBF52E-205D-B12D-B73F-00819D8E8FE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A1D909-D41A-36AA-BD67-BF902C19AC3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8DFBF5-C4B9-4F6B-B427-5AA4E4FC7F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576380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15C232-75F0-4BA4-BA13-BB1E112520C8}" type="datetimeFigureOut">
              <a:rPr lang="en-US" smtClean="0"/>
              <a:t>1/20/2025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965B77-7061-471B-BE97-EB28393EF1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327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965B77-7061-471B-BE97-EB28393EF1E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3974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5B77-7061-471B-BE97-EB28393EF1E4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34121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5B77-7061-471B-BE97-EB28393EF1E4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9616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5B77-7061-471B-BE97-EB28393EF1E4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2727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6F063F-C7C9-68E0-ECF3-082EE9405D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9CCBC96-94A9-1994-B03D-065E124D2B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1D7AF11-FB1E-9A3C-1B75-8B010DF110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E8A494-430E-3F6D-ABB4-2E1076DE7E3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5B77-7061-471B-BE97-EB28393EF1E4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9221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E5F2BB-7E31-364D-C59E-79C814746F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EC31556-2212-0136-913D-87D12D0009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89565AF-F4AC-A1BE-3E43-8E3979C094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35136F-C9D3-4BB0-D1E8-CA874590C7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5B77-7061-471B-BE97-EB28393EF1E4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2022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5B77-7061-471B-BE97-EB28393EF1E4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20508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5B77-7061-471B-BE97-EB28393EF1E4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15893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0F7EAE-E9C1-ABE4-99F2-DFBA613633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152CA7B-8CA9-B921-8686-F6A6342451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3C57BDC-ACB7-71B5-8935-456392370A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774188-AD8B-7C9C-81FF-29C4CB382C0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5B77-7061-471B-BE97-EB28393EF1E4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08346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5B77-7061-471B-BE97-EB28393EF1E4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13121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5B77-7061-471B-BE97-EB28393EF1E4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19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q-A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965B77-7061-471B-BE97-EB28393EF1E4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35886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5B77-7061-471B-BE97-EB28393EF1E4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91780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B45266-C076-79FA-99E2-7F7325147E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C3E3312-DF26-B553-AEF8-7FDEC52B5F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2C96F56-DD7B-6FB4-1692-2F25A96D3E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065BF7-AB34-A5D0-730F-E7EACF5CF17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5B77-7061-471B-BE97-EB28393EF1E4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20501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5B77-7061-471B-BE97-EB28393EF1E4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87388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5B77-7061-471B-BE97-EB28393EF1E4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6858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5B77-7061-471B-BE97-EB28393EF1E4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09936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5B77-7061-471B-BE97-EB28393EF1E4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71471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5B77-7061-471B-BE97-EB28393EF1E4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04583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5B77-7061-471B-BE97-EB28393EF1E4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44315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5B77-7061-471B-BE97-EB28393EF1E4}" type="slidenum">
              <a:rPr lang="en-US" smtClean="0"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19960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5B77-7061-471B-BE97-EB28393EF1E4}" type="slidenum">
              <a:rPr lang="en-US" smtClean="0"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54926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q-A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965B77-7061-471B-BE97-EB28393EF1E4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38650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5B77-7061-471B-BE97-EB28393EF1E4}" type="slidenum">
              <a:rPr lang="en-US" smtClean="0"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43561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5B77-7061-471B-BE97-EB28393EF1E4}" type="slidenum">
              <a:rPr lang="en-US" smtClean="0"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357052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5B77-7061-471B-BE97-EB28393EF1E4}" type="slidenum">
              <a:rPr lang="en-US" smtClean="0"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36287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5B77-7061-471B-BE97-EB28393EF1E4}" type="slidenum">
              <a:rPr lang="en-US" smtClean="0"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1043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5B77-7061-471B-BE97-EB28393EF1E4}" type="slidenum">
              <a:rPr lang="en-US" smtClean="0"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42159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5B77-7061-471B-BE97-EB28393EF1E4}" type="slidenum">
              <a:rPr lang="en-US" smtClean="0"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589870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5B77-7061-471B-BE97-EB28393EF1E4}" type="slidenum">
              <a:rPr lang="en-US" smtClean="0"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848153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5B77-7061-471B-BE97-EB28393EF1E4}" type="slidenum">
              <a:rPr lang="en-US" smtClean="0"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5806816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5B77-7061-471B-BE97-EB28393EF1E4}" type="slidenum">
              <a:rPr lang="en-US" smtClean="0"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461747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5B77-7061-471B-BE97-EB28393EF1E4}" type="slidenum">
              <a:rPr lang="en-US" smtClean="0"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177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965B77-7061-471B-BE97-EB28393EF1E4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66979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5B77-7061-471B-BE97-EB28393EF1E4}" type="slidenum">
              <a:rPr lang="en-US" smtClean="0"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064446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5B77-7061-471B-BE97-EB28393EF1E4}" type="slidenum">
              <a:rPr lang="en-US" smtClean="0"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60987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5B77-7061-471B-BE97-EB28393EF1E4}" type="slidenum">
              <a:rPr lang="en-US" smtClean="0"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860107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5B77-7061-471B-BE97-EB28393EF1E4}" type="slidenum">
              <a:rPr lang="en-US" smtClean="0"/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39902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5B77-7061-471B-BE97-EB28393EF1E4}" type="slidenum">
              <a:rPr lang="en-US" smtClean="0"/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647768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5B77-7061-471B-BE97-EB28393EF1E4}" type="slidenum">
              <a:rPr lang="en-US" smtClean="0"/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939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q-A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965B77-7061-471B-BE97-EB28393EF1E4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4113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07B48C-9DA1-11A7-7575-8D3C3939B8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4DFDDF9-4B33-4F4E-F73A-F7186FEAC6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018E74C-C6BC-6ACA-C5E8-1E954D1EE4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DB893E-C193-2E6C-E4A3-7C043202B64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5B77-7061-471B-BE97-EB28393EF1E4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9868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5B77-7061-471B-BE97-EB28393EF1E4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54345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5B77-7061-471B-BE97-EB28393EF1E4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6343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4B64AA-B7BA-DCA2-455A-FD8A356E38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625CE70-48AF-35B3-F714-B32E1DAD9E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E201627-B9D9-3841-0BC7-2747720983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0B553C-D63D-BFB1-AEE2-4980E3AAD7F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65B77-7061-471B-BE97-EB28393EF1E4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306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2025/1/20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06227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2025/1/20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EDB7DC44-62E5-3CFF-3120-DF9902A81FCC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401799" y="1511092"/>
            <a:ext cx="5486400" cy="4572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7425C8D-3722-3465-12E4-D5380CC30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938" y="99308"/>
            <a:ext cx="6714224" cy="71607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Chart Placeholder 8">
            <a:extLst>
              <a:ext uri="{FF2B5EF4-FFF2-40B4-BE49-F238E27FC236}">
                <a16:creationId xmlns:a16="http://schemas.microsoft.com/office/drawing/2014/main" id="{0FB87B52-6E36-4B9F-FEE8-B15B460ED17E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6303801" y="1511092"/>
            <a:ext cx="5486400" cy="4572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169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2025/1/20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247863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2025/1/20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07506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2025/1/20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82372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2025/1/20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38560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2025/1/20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Chart Placeholder 9">
            <a:extLst>
              <a:ext uri="{FF2B5EF4-FFF2-40B4-BE49-F238E27FC236}">
                <a16:creationId xmlns:a16="http://schemas.microsoft.com/office/drawing/2014/main" id="{CE8C8776-796D-3B9A-84E2-D4E499A06DB3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339725" y="1128713"/>
            <a:ext cx="6172170" cy="271689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Chart Placeholder 11">
            <a:extLst>
              <a:ext uri="{FF2B5EF4-FFF2-40B4-BE49-F238E27FC236}">
                <a16:creationId xmlns:a16="http://schemas.microsoft.com/office/drawing/2014/main" id="{A5487B4B-3524-CD2E-C3D0-4BBDC277AB80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6665720" y="1128713"/>
            <a:ext cx="5186555" cy="271689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3" name="Chart Placeholder 9">
            <a:extLst>
              <a:ext uri="{FF2B5EF4-FFF2-40B4-BE49-F238E27FC236}">
                <a16:creationId xmlns:a16="http://schemas.microsoft.com/office/drawing/2014/main" id="{3FA962F4-1FDE-976A-A143-946CE6B9D23F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339725" y="3961096"/>
            <a:ext cx="6172170" cy="271689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4" name="Chart Placeholder 9">
            <a:extLst>
              <a:ext uri="{FF2B5EF4-FFF2-40B4-BE49-F238E27FC236}">
                <a16:creationId xmlns:a16="http://schemas.microsoft.com/office/drawing/2014/main" id="{FB958F6A-C28D-5D9E-0008-531321AE91D1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665720" y="3961096"/>
            <a:ext cx="5186555" cy="2716894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18663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32D75-D3D3-F8AA-5F04-D2352A746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742B20-68A8-51A2-3C64-7A9D12C9B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0DB7-6E48-4466-B7A9-24611520A472}" type="datetimeFigureOut">
              <a:rPr lang="zh-CN" altLang="en-US" smtClean="0"/>
              <a:t>2025/1/20</a:t>
            </a:fld>
            <a:endParaRPr lang="zh-CN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D545C0-FDAB-436B-DADC-97C858DE9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0BF0B4-5478-E70D-16B7-B8A08B5BF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D7CD6-334A-41AE-9AE2-B93EEDD81DF1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277E9C8F-7896-31D6-C6C4-F0E2183ADA74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339725" y="1104900"/>
            <a:ext cx="8270875" cy="512445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CCAAB5C-E889-B5F0-7084-E3085D79F36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118600" y="1104900"/>
            <a:ext cx="2576513" cy="51244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2915611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49D64-8070-6126-9011-C76392568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D3133B-5838-D92F-0CFB-ECC77F68B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0DB7-6E48-4466-B7A9-24611520A472}" type="datetimeFigureOut">
              <a:rPr lang="zh-CN" altLang="en-US" smtClean="0"/>
              <a:t>2025/1/20</a:t>
            </a:fld>
            <a:endParaRPr lang="zh-CN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2A3137-9EC1-F2BD-F49B-B328ECBF1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619C65-A78C-20DB-D24B-3A3692B60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D7CD6-334A-41AE-9AE2-B93EEDD81DF1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BE190C14-2BCD-DC71-F756-17CF12798473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339937" y="3614870"/>
            <a:ext cx="7479463" cy="274147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Chart Placeholder 6">
            <a:extLst>
              <a:ext uri="{FF2B5EF4-FFF2-40B4-BE49-F238E27FC236}">
                <a16:creationId xmlns:a16="http://schemas.microsoft.com/office/drawing/2014/main" id="{B2C1AFB4-7AC2-BE62-66B9-AEA19CD5FC9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339938" y="897308"/>
            <a:ext cx="7479464" cy="263585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A79A570-4BE6-8101-EEF9-A037F78A6CC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53399" y="896938"/>
            <a:ext cx="3554413" cy="54594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44144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C89AD-2715-5130-5E89-1DBA83087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2C3B1F-FE32-343D-E35E-3FDB216AB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0DB7-6E48-4466-B7A9-24611520A472}" type="datetimeFigureOut">
              <a:rPr lang="zh-CN" altLang="en-US" smtClean="0"/>
              <a:t>2025/1/20</a:t>
            </a:fld>
            <a:endParaRPr lang="zh-CN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648435-95EC-1E31-5B9C-9738D3224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201915-6782-D2C7-0410-0720234AB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D7CD6-334A-41AE-9AE2-B93EEDD81DF1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EFF9959F-11BD-BC74-329B-57CD694E4C6D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339938" y="1213503"/>
            <a:ext cx="11436137" cy="5015847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917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2025/1/20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923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2025/1/20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50332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2025/1/20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59888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2025/1/20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Chart Placeholder 8">
            <a:extLst>
              <a:ext uri="{FF2B5EF4-FFF2-40B4-BE49-F238E27FC236}">
                <a16:creationId xmlns:a16="http://schemas.microsoft.com/office/drawing/2014/main" id="{AB1C250E-06F2-427D-89CE-A91E6F0AE885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338708" y="1129049"/>
            <a:ext cx="6715125" cy="522763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Chart Placeholder 10">
            <a:extLst>
              <a:ext uri="{FF2B5EF4-FFF2-40B4-BE49-F238E27FC236}">
                <a16:creationId xmlns:a16="http://schemas.microsoft.com/office/drawing/2014/main" id="{FDA20B24-DB01-8BF9-9586-3968C93150E3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269860" y="1196411"/>
            <a:ext cx="4725988" cy="5160274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066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9938" y="99308"/>
            <a:ext cx="6714224" cy="7160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53399" y="1129049"/>
            <a:ext cx="3897923" cy="55924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60DB7-6E48-4466-B7A9-24611520A472}" type="datetimeFigureOut">
              <a:rPr lang="zh-CN" altLang="en-US" smtClean="0"/>
              <a:t>2025/1/20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D7CD6-334A-41AE-9AE2-B93EEDD81DF1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FD8F427-80B4-4765-A2F8-02F0DB37BD5D}"/>
              </a:ext>
            </a:extLst>
          </p:cNvPr>
          <p:cNvSpPr/>
          <p:nvPr userDrawn="1"/>
        </p:nvSpPr>
        <p:spPr>
          <a:xfrm>
            <a:off x="8930613" y="-136141"/>
            <a:ext cx="360219" cy="72000"/>
          </a:xfrm>
          <a:prstGeom prst="rect">
            <a:avLst/>
          </a:prstGeom>
          <a:solidFill>
            <a:srgbClr val="4968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D89FEFE-738F-4DD9-9780-CA6AA2F3DCDA}"/>
              </a:ext>
            </a:extLst>
          </p:cNvPr>
          <p:cNvSpPr/>
          <p:nvPr userDrawn="1"/>
        </p:nvSpPr>
        <p:spPr>
          <a:xfrm>
            <a:off x="9345065" y="-136141"/>
            <a:ext cx="360219" cy="72000"/>
          </a:xfrm>
          <a:prstGeom prst="rect">
            <a:avLst/>
          </a:prstGeom>
          <a:solidFill>
            <a:srgbClr val="6A93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1C9649B-336E-430B-9FB5-5BE311DC8996}"/>
              </a:ext>
            </a:extLst>
          </p:cNvPr>
          <p:cNvSpPr/>
          <p:nvPr userDrawn="1"/>
        </p:nvSpPr>
        <p:spPr>
          <a:xfrm>
            <a:off x="9759517" y="-136141"/>
            <a:ext cx="360219" cy="72000"/>
          </a:xfrm>
          <a:prstGeom prst="rect">
            <a:avLst/>
          </a:prstGeom>
          <a:solidFill>
            <a:srgbClr val="9DC8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A17E35C-33D8-49BE-99A0-B53EE715A9EA}"/>
              </a:ext>
            </a:extLst>
          </p:cNvPr>
          <p:cNvSpPr/>
          <p:nvPr userDrawn="1"/>
        </p:nvSpPr>
        <p:spPr>
          <a:xfrm>
            <a:off x="10173969" y="-136141"/>
            <a:ext cx="360219" cy="72000"/>
          </a:xfrm>
          <a:prstGeom prst="rect">
            <a:avLst/>
          </a:prstGeom>
          <a:solidFill>
            <a:srgbClr val="C4E6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DA6CD0D-8910-4BDE-AECF-9BCAC2BE5E7E}"/>
              </a:ext>
            </a:extLst>
          </p:cNvPr>
          <p:cNvSpPr/>
          <p:nvPr userDrawn="1"/>
        </p:nvSpPr>
        <p:spPr>
          <a:xfrm>
            <a:off x="10588421" y="-136141"/>
            <a:ext cx="360219" cy="72000"/>
          </a:xfrm>
          <a:prstGeom prst="rect">
            <a:avLst/>
          </a:prstGeom>
          <a:solidFill>
            <a:srgbClr val="FFCE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90FB081-4F43-4FF8-BCEC-83EBB98BBAAE}"/>
              </a:ext>
            </a:extLst>
          </p:cNvPr>
          <p:cNvSpPr/>
          <p:nvPr userDrawn="1"/>
        </p:nvSpPr>
        <p:spPr>
          <a:xfrm>
            <a:off x="11002873" y="-136141"/>
            <a:ext cx="360219" cy="72000"/>
          </a:xfrm>
          <a:prstGeom prst="rect">
            <a:avLst/>
          </a:prstGeom>
          <a:solidFill>
            <a:srgbClr val="FFA3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F7E661C-6A4F-42C6-A400-A58A4FBC27D7}"/>
              </a:ext>
            </a:extLst>
          </p:cNvPr>
          <p:cNvSpPr/>
          <p:nvPr userDrawn="1"/>
        </p:nvSpPr>
        <p:spPr>
          <a:xfrm>
            <a:off x="11417325" y="-136141"/>
            <a:ext cx="360219" cy="72000"/>
          </a:xfrm>
          <a:prstGeom prst="rect">
            <a:avLst/>
          </a:prstGeom>
          <a:solidFill>
            <a:srgbClr val="ED6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7493C29-3C49-4C7B-A96E-DB77FC4D5000}"/>
              </a:ext>
            </a:extLst>
          </p:cNvPr>
          <p:cNvSpPr/>
          <p:nvPr userDrawn="1"/>
        </p:nvSpPr>
        <p:spPr>
          <a:xfrm>
            <a:off x="11831783" y="-136141"/>
            <a:ext cx="360219" cy="72000"/>
          </a:xfrm>
          <a:prstGeom prst="rect">
            <a:avLst/>
          </a:prstGeom>
          <a:solidFill>
            <a:srgbClr val="C641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B5088A3-DDC2-4742-9657-051C1F125C3B}"/>
              </a:ext>
            </a:extLst>
          </p:cNvPr>
          <p:cNvSpPr/>
          <p:nvPr userDrawn="1"/>
        </p:nvSpPr>
        <p:spPr>
          <a:xfrm>
            <a:off x="8516161" y="-136141"/>
            <a:ext cx="360219" cy="7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854F0AF-B907-42CD-BC75-E065AB31EC15}"/>
              </a:ext>
            </a:extLst>
          </p:cNvPr>
          <p:cNvSpPr/>
          <p:nvPr userDrawn="1"/>
        </p:nvSpPr>
        <p:spPr>
          <a:xfrm>
            <a:off x="8101709" y="-136141"/>
            <a:ext cx="360219" cy="7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D8F4710-DFE1-46B9-8663-58FE7EDE653E}"/>
              </a:ext>
            </a:extLst>
          </p:cNvPr>
          <p:cNvSpPr/>
          <p:nvPr userDrawn="1"/>
        </p:nvSpPr>
        <p:spPr>
          <a:xfrm>
            <a:off x="7687257" y="-136141"/>
            <a:ext cx="360219" cy="72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10239E8-4E23-4A3A-A31A-6954CD332886}"/>
              </a:ext>
            </a:extLst>
          </p:cNvPr>
          <p:cNvSpPr/>
          <p:nvPr userDrawn="1"/>
        </p:nvSpPr>
        <p:spPr>
          <a:xfrm>
            <a:off x="7272805" y="-136141"/>
            <a:ext cx="360219" cy="72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24010B7-75C1-4E34-ABF6-3203EB40CED1}"/>
              </a:ext>
            </a:extLst>
          </p:cNvPr>
          <p:cNvSpPr/>
          <p:nvPr userDrawn="1"/>
        </p:nvSpPr>
        <p:spPr>
          <a:xfrm>
            <a:off x="6858353" y="-136141"/>
            <a:ext cx="360219" cy="72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A3332B5-04ED-4A9A-8459-5AD9B0DD7D6C}"/>
              </a:ext>
            </a:extLst>
          </p:cNvPr>
          <p:cNvSpPr/>
          <p:nvPr userDrawn="1"/>
        </p:nvSpPr>
        <p:spPr>
          <a:xfrm>
            <a:off x="6443901" y="-136141"/>
            <a:ext cx="360219" cy="72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136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8" r:id="rId3"/>
    <p:sldLayoutId id="2147483697" r:id="rId4"/>
    <p:sldLayoutId id="214748369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49687C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sv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5.svg"/><Relationship Id="rId11" Type="http://schemas.openxmlformats.org/officeDocument/2006/relationships/chart" Target="../charts/chart3.xml"/><Relationship Id="rId5" Type="http://schemas.openxmlformats.org/officeDocument/2006/relationships/image" Target="../media/image24.png"/><Relationship Id="rId10" Type="http://schemas.openxmlformats.org/officeDocument/2006/relationships/image" Target="../media/image29.svg"/><Relationship Id="rId4" Type="http://schemas.openxmlformats.org/officeDocument/2006/relationships/image" Target="../media/image23.svg"/><Relationship Id="rId9" Type="http://schemas.openxmlformats.org/officeDocument/2006/relationships/image" Target="../media/image2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9.xml"/><Relationship Id="rId4" Type="http://schemas.openxmlformats.org/officeDocument/2006/relationships/chart" Target="../charts/char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9.xml"/><Relationship Id="rId4" Type="http://schemas.openxmlformats.org/officeDocument/2006/relationships/chart" Target="../charts/chart2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9.xml"/><Relationship Id="rId4" Type="http://schemas.openxmlformats.org/officeDocument/2006/relationships/chart" Target="../charts/chart26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9.xml"/><Relationship Id="rId4" Type="http://schemas.openxmlformats.org/officeDocument/2006/relationships/chart" Target="../charts/chart28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0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2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9.xml"/><Relationship Id="rId4" Type="http://schemas.openxmlformats.org/officeDocument/2006/relationships/chart" Target="../charts/chart3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4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9.xml"/><Relationship Id="rId4" Type="http://schemas.openxmlformats.org/officeDocument/2006/relationships/chart" Target="../charts/chart35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9.xml"/><Relationship Id="rId4" Type="http://schemas.openxmlformats.org/officeDocument/2006/relationships/chart" Target="../charts/chart3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8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9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0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1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2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9.xml"/><Relationship Id="rId4" Type="http://schemas.openxmlformats.org/officeDocument/2006/relationships/chart" Target="../charts/chart43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4.xm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5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9.xml"/><Relationship Id="rId4" Type="http://schemas.openxmlformats.org/officeDocument/2006/relationships/chart" Target="../charts/chart46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7.xm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8.xm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9.xml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5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9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AE16CF-B796-4873-9F69-10826B6371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2905" y="483371"/>
            <a:ext cx="9064240" cy="2945630"/>
          </a:xfrm>
        </p:spPr>
        <p:txBody>
          <a:bodyPr>
            <a:normAutofit/>
          </a:bodyPr>
          <a:lstStyle/>
          <a:p>
            <a:pPr algn="l"/>
            <a:r>
              <a:rPr lang="en-US" cap="small" dirty="0">
                <a:latin typeface="Aptos (body)"/>
              </a:rPr>
              <a:t>K</a:t>
            </a:r>
            <a:r>
              <a:rPr lang="sq-AL" cap="small" dirty="0">
                <a:latin typeface="Aptos (body)"/>
              </a:rPr>
              <a:t>ËNAQËSIA E PUBLIKUT ME PUNËN E POLICISË</a:t>
            </a:r>
            <a:endParaRPr lang="en-US" sz="4800" dirty="0">
              <a:solidFill>
                <a:srgbClr val="49687C"/>
              </a:solidFill>
              <a:latin typeface="Aptos (body)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E6B6F5-1654-44A0-892B-A98A82A7CA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2905" y="4025541"/>
            <a:ext cx="2225964" cy="480435"/>
          </a:xfrm>
        </p:spPr>
        <p:txBody>
          <a:bodyPr>
            <a:normAutofit/>
          </a:bodyPr>
          <a:lstStyle/>
          <a:p>
            <a:pPr algn="l"/>
            <a:r>
              <a:rPr lang="sq-AL" dirty="0">
                <a:solidFill>
                  <a:schemeClr val="tx1">
                    <a:lumMod val="75000"/>
                    <a:lumOff val="25000"/>
                  </a:schemeClr>
                </a:solidFill>
                <a:latin typeface="Aptos (body)"/>
              </a:rPr>
              <a:t>Nëntor 2024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Aptos (body)"/>
            </a:endParaRPr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DE4553F4-301B-4F45-852E-53C3CC45F3A5}"/>
              </a:ext>
            </a:extLst>
          </p:cNvPr>
          <p:cNvSpPr/>
          <p:nvPr/>
        </p:nvSpPr>
        <p:spPr>
          <a:xfrm flipH="1">
            <a:off x="7214421" y="1891451"/>
            <a:ext cx="4981539" cy="4981539"/>
          </a:xfrm>
          <a:prstGeom prst="rtTriangle">
            <a:avLst/>
          </a:prstGeom>
          <a:solidFill>
            <a:srgbClr val="6A93A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r"/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Right Triangle 7">
            <a:extLst>
              <a:ext uri="{FF2B5EF4-FFF2-40B4-BE49-F238E27FC236}">
                <a16:creationId xmlns:a16="http://schemas.microsoft.com/office/drawing/2014/main" id="{37F19F11-88DD-471D-915B-F8A98FBE0FD8}"/>
              </a:ext>
            </a:extLst>
          </p:cNvPr>
          <p:cNvSpPr/>
          <p:nvPr/>
        </p:nvSpPr>
        <p:spPr>
          <a:xfrm flipH="1">
            <a:off x="8129666" y="2795666"/>
            <a:ext cx="4077324" cy="4077324"/>
          </a:xfrm>
          <a:prstGeom prst="rtTriangle">
            <a:avLst/>
          </a:prstGeom>
          <a:solidFill>
            <a:srgbClr val="9DC8D1"/>
          </a:solidFill>
          <a:ln>
            <a:noFill/>
          </a:ln>
          <a:effectLst>
            <a:outerShdw blurRad="190500" dist="762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r"/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8B893F3-6AF3-4FB3-81C7-1ED731C4F1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5360434"/>
            <a:ext cx="1343212" cy="82879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0781DFE-37A3-4795-B378-348F35B28F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502" y="5444286"/>
            <a:ext cx="1705213" cy="74305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6083DBE-5E6B-45F3-A892-B7BAB1B09FA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71772" y="5387128"/>
            <a:ext cx="838317" cy="857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18512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B3E30B-F1DA-B925-B3D7-509048E9BB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FBAB430-8EDE-FA36-5237-78D939D97D22}"/>
              </a:ext>
            </a:extLst>
          </p:cNvPr>
          <p:cNvSpPr/>
          <p:nvPr/>
        </p:nvSpPr>
        <p:spPr>
          <a:xfrm>
            <a:off x="6823495" y="0"/>
            <a:ext cx="5368506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600"/>
              </a:spcAft>
            </a:pPr>
            <a:endParaRPr lang="en-US" sz="1400" b="1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>
              <a:spcAft>
                <a:spcPts val="600"/>
              </a:spcAft>
            </a:pPr>
            <a:endParaRPr lang="en-US" sz="1400" b="1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>
              <a:spcAft>
                <a:spcPts val="600"/>
              </a:spcAft>
            </a:pPr>
            <a:endParaRPr lang="en-US" sz="1400" b="1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sq-AL" sz="1400" b="1" dirty="0">
                <a:solidFill>
                  <a:srgbClr val="ED6F35"/>
                </a:solidFill>
                <a:latin typeface="Aptos" panose="020B0004020202020204" pitchFamily="34" charset="0"/>
              </a:rPr>
              <a:t>Ndikimi</a:t>
            </a:r>
            <a:r>
              <a:rPr lang="en-US" sz="1400" b="1" dirty="0">
                <a:solidFill>
                  <a:srgbClr val="ED6F35"/>
                </a:solidFill>
                <a:latin typeface="Aptos" panose="020B0004020202020204" pitchFamily="34" charset="0"/>
              </a:rPr>
              <a:t> </a:t>
            </a:r>
            <a:r>
              <a:rPr lang="sq-AL" sz="1400" b="1" dirty="0">
                <a:solidFill>
                  <a:srgbClr val="ED6F35"/>
                </a:solidFill>
                <a:latin typeface="Aptos" panose="020B0004020202020204" pitchFamily="34" charset="0"/>
              </a:rPr>
              <a:t>në</a:t>
            </a:r>
            <a:r>
              <a:rPr lang="en-US" sz="1400" b="1" dirty="0">
                <a:solidFill>
                  <a:srgbClr val="ED6F35"/>
                </a:solidFill>
                <a:latin typeface="Aptos" panose="020B0004020202020204" pitchFamily="34" charset="0"/>
              </a:rPr>
              <a:t> </a:t>
            </a:r>
            <a:r>
              <a:rPr lang="sq-AL" sz="1400" b="1" dirty="0">
                <a:solidFill>
                  <a:srgbClr val="ED6F35"/>
                </a:solidFill>
                <a:latin typeface="Aptos" panose="020B0004020202020204" pitchFamily="34" charset="0"/>
              </a:rPr>
              <a:t>transparencën</a:t>
            </a:r>
            <a:r>
              <a:rPr lang="en-US" sz="1400" b="1" dirty="0">
                <a:solidFill>
                  <a:srgbClr val="ED6F35"/>
                </a:solidFill>
                <a:latin typeface="Aptos" panose="020B0004020202020204" pitchFamily="34" charset="0"/>
              </a:rPr>
              <a:t> e </a:t>
            </a:r>
            <a:r>
              <a:rPr lang="sq-AL" sz="1400" b="1" dirty="0">
                <a:solidFill>
                  <a:srgbClr val="ED6F35"/>
                </a:solidFill>
                <a:latin typeface="Aptos" panose="020B0004020202020204" pitchFamily="34" charset="0"/>
              </a:rPr>
              <a:t>policisë</a:t>
            </a:r>
            <a:r>
              <a:rPr lang="en-US" sz="1400" b="1" dirty="0">
                <a:solidFill>
                  <a:srgbClr val="ED6F35"/>
                </a:solidFill>
                <a:latin typeface="Aptos" panose="020B0004020202020204" pitchFamily="34" charset="0"/>
              </a:rPr>
              <a:t>:</a:t>
            </a:r>
            <a:endParaRPr lang="sq-AL" sz="1400" b="1" dirty="0">
              <a:solidFill>
                <a:srgbClr val="ED6F35"/>
              </a:solidFill>
              <a:latin typeface="Aptos" panose="020B0004020202020204" pitchFamily="34" charset="0"/>
            </a:endParaRP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1"/>
                </a:solidFill>
                <a:latin typeface="Aptos" panose="020B0004020202020204" pitchFamily="34" charset="0"/>
              </a:rPr>
              <a:t>Para arrestimit: </a:t>
            </a:r>
            <a:r>
              <a:rPr lang="en-US" sz="1400" dirty="0">
                <a:solidFill>
                  <a:schemeClr val="tx1"/>
                </a:solidFill>
                <a:latin typeface="Aptos" panose="020B0004020202020204" pitchFamily="34" charset="0"/>
              </a:rPr>
              <a:t>rreth 53% e të anketuarve besonin se policia "shpesh" ose "shumë shpesh" shpjegonte vendimet dhe veprimet e saj kur </a:t>
            </a:r>
            <a:r>
              <a:rPr lang="sq-AL" sz="1400" dirty="0">
                <a:solidFill>
                  <a:schemeClr val="tx1"/>
                </a:solidFill>
                <a:latin typeface="Aptos" panose="020B0004020202020204" pitchFamily="34" charset="0"/>
              </a:rPr>
              <a:t>pyetej</a:t>
            </a:r>
            <a:r>
              <a:rPr lang="en-US" sz="1400" dirty="0">
                <a:solidFill>
                  <a:schemeClr val="tx1"/>
                </a:solidFill>
                <a:latin typeface="Aptos" panose="020B0004020202020204" pitchFamily="34" charset="0"/>
              </a:rPr>
              <a:t>.</a:t>
            </a:r>
            <a:endParaRPr lang="sq-AL" sz="140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q-AL" sz="1400" b="1" dirty="0">
                <a:solidFill>
                  <a:schemeClr val="tx1"/>
                </a:solidFill>
                <a:latin typeface="Aptos" panose="020B0004020202020204" pitchFamily="34" charset="0"/>
              </a:rPr>
              <a:t>Pas arrestimit: </a:t>
            </a:r>
            <a:r>
              <a:rPr lang="sq-AL" sz="1400" dirty="0">
                <a:solidFill>
                  <a:schemeClr val="tx1"/>
                </a:solidFill>
                <a:latin typeface="Aptos" panose="020B0004020202020204" pitchFamily="34" charset="0"/>
              </a:rPr>
              <a:t>Kjo zbriti në 47%, duke reflektuar një rënie të lehtë të perceptimit të anketuarve për transparencën e policisë</a:t>
            </a:r>
            <a:r>
              <a:rPr lang="sq-AL" sz="1400" b="1" dirty="0">
                <a:solidFill>
                  <a:schemeClr val="tx1"/>
                </a:solidFill>
                <a:latin typeface="Aptos" panose="020B0004020202020204" pitchFamily="34" charset="0"/>
              </a:rPr>
              <a:t>.</a:t>
            </a:r>
            <a:endParaRPr lang="sq-AL" sz="140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sq-AL" sz="1400" b="1" dirty="0">
                <a:solidFill>
                  <a:srgbClr val="ED6F35"/>
                </a:solidFill>
                <a:latin typeface="Aptos" panose="020B0004020202020204" pitchFamily="34" charset="0"/>
              </a:rPr>
              <a:t>Mbështetja</a:t>
            </a:r>
            <a:r>
              <a:rPr lang="en-US" sz="1400" b="1" dirty="0">
                <a:solidFill>
                  <a:srgbClr val="ED6F35"/>
                </a:solidFill>
                <a:latin typeface="Aptos" panose="020B0004020202020204" pitchFamily="34" charset="0"/>
              </a:rPr>
              <a:t> për veprimet e </a:t>
            </a:r>
            <a:r>
              <a:rPr lang="sq-AL" sz="1400" b="1" dirty="0">
                <a:solidFill>
                  <a:srgbClr val="ED6F35"/>
                </a:solidFill>
                <a:latin typeface="Aptos" panose="020B0004020202020204" pitchFamily="34" charset="0"/>
              </a:rPr>
              <a:t>policisë</a:t>
            </a:r>
            <a:r>
              <a:rPr lang="en-US" sz="1400" b="1" dirty="0">
                <a:solidFill>
                  <a:srgbClr val="ED6F35"/>
                </a:solidFill>
                <a:latin typeface="Aptos" panose="020B0004020202020204" pitchFamily="34" charset="0"/>
              </a:rPr>
              <a:t>:</a:t>
            </a:r>
            <a:endParaRPr lang="sq-AL" sz="1400" b="1" dirty="0">
              <a:solidFill>
                <a:srgbClr val="ED6F35"/>
              </a:solidFill>
              <a:latin typeface="Aptos" panose="020B0004020202020204" pitchFamily="34" charset="0"/>
            </a:endParaRP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1"/>
                </a:solidFill>
                <a:latin typeface="Aptos" panose="020B0004020202020204" pitchFamily="34" charset="0"/>
              </a:rPr>
              <a:t>Para </a:t>
            </a:r>
            <a:r>
              <a:rPr lang="sq-AL" sz="1400" b="1" dirty="0">
                <a:solidFill>
                  <a:schemeClr val="tx1"/>
                </a:solidFill>
                <a:latin typeface="Aptos" panose="020B0004020202020204" pitchFamily="34" charset="0"/>
              </a:rPr>
              <a:t>arrestimit</a:t>
            </a:r>
            <a:r>
              <a:rPr lang="en-US" sz="1400" b="1" dirty="0">
                <a:solidFill>
                  <a:schemeClr val="tx1"/>
                </a:solidFill>
                <a:latin typeface="Aptos" panose="020B0004020202020204" pitchFamily="34" charset="0"/>
              </a:rPr>
              <a:t>: </a:t>
            </a:r>
            <a:r>
              <a:rPr lang="en-US" sz="1400" dirty="0">
                <a:solidFill>
                  <a:schemeClr val="tx1"/>
                </a:solidFill>
                <a:latin typeface="Aptos" panose="020B0004020202020204" pitchFamily="34" charset="0"/>
              </a:rPr>
              <a:t>rreth 69% e </a:t>
            </a:r>
            <a:r>
              <a:rPr lang="sq-AL" sz="1400" dirty="0">
                <a:solidFill>
                  <a:schemeClr val="tx1"/>
                </a:solidFill>
                <a:latin typeface="Aptos" panose="020B0004020202020204" pitchFamily="34" charset="0"/>
              </a:rPr>
              <a:t>e të anketuarve </a:t>
            </a:r>
            <a:r>
              <a:rPr lang="en-US" sz="1400" dirty="0">
                <a:solidFill>
                  <a:schemeClr val="tx1"/>
                </a:solidFill>
                <a:latin typeface="Aptos" panose="020B0004020202020204" pitchFamily="34" charset="0"/>
              </a:rPr>
              <a:t>shprehën mbështetje të përgjithshme për mënyrën se si vepron policia, ndërsa 68% besonin se policia </a:t>
            </a:r>
            <a:r>
              <a:rPr lang="sq-AL" sz="1400" dirty="0">
                <a:solidFill>
                  <a:schemeClr val="tx1"/>
                </a:solidFill>
                <a:latin typeface="Aptos" panose="020B0004020202020204" pitchFamily="34" charset="0"/>
              </a:rPr>
              <a:t>mbron </a:t>
            </a:r>
            <a:r>
              <a:rPr lang="en-US" sz="1400" dirty="0">
                <a:solidFill>
                  <a:schemeClr val="tx1"/>
                </a:solidFill>
                <a:latin typeface="Aptos" panose="020B0004020202020204" pitchFamily="34" charset="0"/>
              </a:rPr>
              <a:t>vlerave të </a:t>
            </a:r>
            <a:r>
              <a:rPr lang="sq-AL" sz="1400" dirty="0">
                <a:solidFill>
                  <a:schemeClr val="tx1"/>
                </a:solidFill>
                <a:latin typeface="Aptos" panose="020B0004020202020204" pitchFamily="34" charset="0"/>
              </a:rPr>
              <a:t>rëndësishme</a:t>
            </a:r>
            <a:r>
              <a:rPr lang="en-US" sz="1400" dirty="0">
                <a:solidFill>
                  <a:schemeClr val="tx1"/>
                </a:solidFill>
                <a:latin typeface="Aptos" panose="020B0004020202020204" pitchFamily="34" charset="0"/>
              </a:rPr>
              <a:t> për ta.</a:t>
            </a:r>
            <a:endParaRPr lang="sq-AL" sz="140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q-AL" sz="1400" b="1" dirty="0">
                <a:solidFill>
                  <a:schemeClr val="tx1"/>
                </a:solidFill>
                <a:latin typeface="Aptos" panose="020B0004020202020204" pitchFamily="34" charset="0"/>
              </a:rPr>
              <a:t>Pas arrestimit: </a:t>
            </a:r>
            <a:r>
              <a:rPr lang="sq-AL" sz="1400" dirty="0">
                <a:solidFill>
                  <a:schemeClr val="tx1"/>
                </a:solidFill>
                <a:latin typeface="Aptos" panose="020B0004020202020204" pitchFamily="34" charset="0"/>
              </a:rPr>
              <a:t>Mbështetja u ul në 56%, dhe ata që mendonin se policia ishte në përputhje me vlerat e tyre gjithashtu ra në 56%. Kjo rënie tregon një ulje të besimit të publikut pas arrestimit.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7FA0E5D-847C-41AD-49EA-73A28F7C8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385" y="619487"/>
            <a:ext cx="6202773" cy="810330"/>
          </a:xfrm>
        </p:spPr>
        <p:txBody>
          <a:bodyPr>
            <a:noAutofit/>
          </a:bodyPr>
          <a:lstStyle/>
          <a:p>
            <a:r>
              <a:rPr lang="en-US" sz="2400" dirty="0">
                <a:latin typeface="Aptos (body)"/>
              </a:rPr>
              <a:t>Ndikimi i </a:t>
            </a:r>
            <a:r>
              <a:rPr lang="sq-AL" sz="2400" dirty="0">
                <a:latin typeface="Aptos (body)"/>
              </a:rPr>
              <a:t>n</a:t>
            </a:r>
            <a:r>
              <a:rPr lang="en-US" sz="2400" dirty="0">
                <a:latin typeface="Aptos (body)"/>
              </a:rPr>
              <a:t>gjarjes së </a:t>
            </a:r>
            <a:r>
              <a:rPr lang="sq-AL" sz="2400" dirty="0">
                <a:latin typeface="Aptos (body)"/>
              </a:rPr>
              <a:t>n</a:t>
            </a:r>
            <a:r>
              <a:rPr lang="en-US" sz="2400" dirty="0">
                <a:latin typeface="Aptos (body)"/>
              </a:rPr>
              <a:t>dodhur gjatë </a:t>
            </a:r>
            <a:r>
              <a:rPr lang="sq-AL" sz="2400" dirty="0">
                <a:latin typeface="Aptos (body)"/>
              </a:rPr>
              <a:t>punës n</a:t>
            </a:r>
            <a:r>
              <a:rPr lang="en-US" sz="2400" dirty="0">
                <a:latin typeface="Aptos (body)"/>
              </a:rPr>
              <a:t>ë </a:t>
            </a:r>
            <a:r>
              <a:rPr lang="sq-AL" sz="2400" dirty="0">
                <a:latin typeface="Aptos (body)"/>
              </a:rPr>
              <a:t>t</a:t>
            </a:r>
            <a:r>
              <a:rPr lang="en-US" sz="2400" dirty="0">
                <a:latin typeface="Aptos (body)"/>
              </a:rPr>
              <a:t>erren në </a:t>
            </a:r>
            <a:r>
              <a:rPr lang="sq-AL" sz="2400" dirty="0">
                <a:latin typeface="Aptos (body)"/>
              </a:rPr>
              <a:t>r</a:t>
            </a:r>
            <a:r>
              <a:rPr lang="en-US" sz="2400" dirty="0">
                <a:latin typeface="Aptos (body)"/>
              </a:rPr>
              <a:t>ezultatet e </a:t>
            </a:r>
            <a:r>
              <a:rPr lang="sq-AL" sz="2400" dirty="0">
                <a:latin typeface="Aptos (body)"/>
              </a:rPr>
              <a:t>s</a:t>
            </a:r>
            <a:r>
              <a:rPr lang="en-US" sz="2400" dirty="0">
                <a:latin typeface="Aptos (body)"/>
              </a:rPr>
              <a:t>tudimit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7BC439-8982-5D71-7041-8BB34AD606F1}"/>
              </a:ext>
            </a:extLst>
          </p:cNvPr>
          <p:cNvCxnSpPr>
            <a:cxnSpLocks/>
          </p:cNvCxnSpPr>
          <p:nvPr/>
        </p:nvCxnSpPr>
        <p:spPr>
          <a:xfrm>
            <a:off x="6921731" y="864217"/>
            <a:ext cx="2011680" cy="0"/>
          </a:xfrm>
          <a:prstGeom prst="line">
            <a:avLst/>
          </a:prstGeom>
          <a:ln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rgbClr val="FFA34E"/>
                </a:gs>
              </a:gsLst>
              <a:lin ang="0" scaled="1"/>
              <a:tileRect/>
            </a:gra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1835F35-BB29-1CBC-3DAE-2A115FE67D04}"/>
              </a:ext>
            </a:extLst>
          </p:cNvPr>
          <p:cNvCxnSpPr>
            <a:cxnSpLocks/>
          </p:cNvCxnSpPr>
          <p:nvPr/>
        </p:nvCxnSpPr>
        <p:spPr>
          <a:xfrm flipH="1">
            <a:off x="10087943" y="864217"/>
            <a:ext cx="2011680" cy="0"/>
          </a:xfrm>
          <a:prstGeom prst="line">
            <a:avLst/>
          </a:prstGeom>
          <a:ln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rgbClr val="FFA34E"/>
                </a:gs>
              </a:gsLst>
              <a:lin ang="0" scaled="1"/>
              <a:tileRect/>
            </a:gra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3545B237-6CBE-FD1F-5C7D-FE3F3D346A24}"/>
              </a:ext>
            </a:extLst>
          </p:cNvPr>
          <p:cNvSpPr txBox="1"/>
          <p:nvPr/>
        </p:nvSpPr>
        <p:spPr>
          <a:xfrm>
            <a:off x="422935" y="2041635"/>
            <a:ext cx="6260158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q-AL" sz="1400" b="1" dirty="0">
                <a:solidFill>
                  <a:srgbClr val="49687C"/>
                </a:solidFill>
                <a:latin typeface="Aptos" panose="020B0004020202020204" pitchFamily="34" charset="0"/>
              </a:rPr>
              <a:t>Arrestimi i Z. Meta, ish-President i Shqipërisë, gjatë fazës së mbledhjes së të dhënave, nxjerr në pah rolin e rëndësishëm që luajnë ngjarjet e raportuara në media</a:t>
            </a:r>
            <a:r>
              <a:rPr lang="sq-AL" sz="1400" dirty="0">
                <a:latin typeface="Aptos" panose="020B0004020202020204" pitchFamily="34" charset="0"/>
              </a:rPr>
              <a:t> në formësimin e opinionit publik. Për ta shqyrtuar këtë, u krahasuan të dhënat para dhe pas ngjarjes për të kuptuar më mirë se si arrestimi ndikoi në perceptimet lidhur me performancën e policisë dhe treguesit e tjerë kryesorë.</a:t>
            </a:r>
          </a:p>
          <a:p>
            <a:pPr algn="just"/>
            <a:endParaRPr lang="en-US" sz="1400" dirty="0">
              <a:latin typeface="Aptos" panose="020B0004020202020204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sq-AL" sz="1400" b="1" dirty="0">
                <a:solidFill>
                  <a:srgbClr val="49687C"/>
                </a:solidFill>
                <a:latin typeface="Aptos" panose="020B0004020202020204" pitchFamily="34" charset="0"/>
              </a:rPr>
              <a:t>Ndikimi në perceptimin e performancës së policisë: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b="1" dirty="0">
                <a:latin typeface="Aptos" panose="020B0004020202020204" pitchFamily="34" charset="0"/>
              </a:rPr>
              <a:t>Para </a:t>
            </a:r>
            <a:r>
              <a:rPr lang="sq-AL" sz="1400" b="1" dirty="0">
                <a:latin typeface="Aptos" panose="020B0004020202020204" pitchFamily="34" charset="0"/>
              </a:rPr>
              <a:t>arrestimit</a:t>
            </a:r>
            <a:r>
              <a:rPr lang="en-US" sz="1400" b="1" dirty="0">
                <a:latin typeface="Aptos" panose="020B0004020202020204" pitchFamily="34" charset="0"/>
              </a:rPr>
              <a:t>: </a:t>
            </a:r>
            <a:r>
              <a:rPr lang="en-US" sz="1400" dirty="0">
                <a:latin typeface="Aptos" panose="020B0004020202020204" pitchFamily="34" charset="0"/>
              </a:rPr>
              <a:t>rreth 69% e </a:t>
            </a:r>
            <a:r>
              <a:rPr lang="sq-AL" sz="1400" dirty="0">
                <a:latin typeface="Aptos" panose="020B0004020202020204" pitchFamily="34" charset="0"/>
              </a:rPr>
              <a:t>të anketuarv</a:t>
            </a:r>
            <a:r>
              <a:rPr lang="en-US" sz="1400" dirty="0">
                <a:latin typeface="Aptos" panose="020B0004020202020204" pitchFamily="34" charset="0"/>
              </a:rPr>
              <a:t>e vlerësuan policinë </a:t>
            </a:r>
            <a:r>
              <a:rPr lang="sq-AL" sz="1400" dirty="0">
                <a:latin typeface="Aptos" panose="020B0004020202020204" pitchFamily="34" charset="0"/>
              </a:rPr>
              <a:t>pozitivisht</a:t>
            </a:r>
            <a:r>
              <a:rPr lang="en-US" sz="1400" dirty="0">
                <a:latin typeface="Aptos" panose="020B0004020202020204" pitchFamily="34" charset="0"/>
              </a:rPr>
              <a:t> (</a:t>
            </a:r>
            <a:r>
              <a:rPr lang="sq-AL" sz="1400" dirty="0">
                <a:latin typeface="Aptos" panose="020B0004020202020204" pitchFamily="34" charset="0"/>
              </a:rPr>
              <a:t>punë</a:t>
            </a:r>
            <a:r>
              <a:rPr lang="en-US" sz="1400" dirty="0">
                <a:latin typeface="Aptos" panose="020B0004020202020204" pitchFamily="34" charset="0"/>
              </a:rPr>
              <a:t> shumë e mirë ose e mirë), me 4% e vlerësuan atë negativisht (punë e keqe ose shumë e keqe).</a:t>
            </a:r>
            <a:endParaRPr lang="sq-AL" sz="1400" dirty="0">
              <a:latin typeface="Aptos" panose="020B0004020202020204" pitchFamily="34" charset="0"/>
            </a:endParaRP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q-AL" sz="1400" b="1" dirty="0">
                <a:latin typeface="Aptos" panose="020B0004020202020204" pitchFamily="34" charset="0"/>
              </a:rPr>
              <a:t>Pas arrestimit: </a:t>
            </a:r>
            <a:r>
              <a:rPr lang="sq-AL" sz="1400" dirty="0">
                <a:latin typeface="Aptos" panose="020B0004020202020204" pitchFamily="34" charset="0"/>
              </a:rPr>
              <a:t>Vlerësimet pozitive ranë në 60%, ndërsa vlerësimet negative u rritën lehtë në 8%. Ky ndryshim sugjeron se ngjarja mund të ketë ndikuar besimin e qytetarëve për punën e policisë.</a:t>
            </a:r>
          </a:p>
        </p:txBody>
      </p:sp>
      <p:pic>
        <p:nvPicPr>
          <p:cNvPr id="10" name="Graphic 9" descr="Information with solid fill">
            <a:extLst>
              <a:ext uri="{FF2B5EF4-FFF2-40B4-BE49-F238E27FC236}">
                <a16:creationId xmlns:a16="http://schemas.microsoft.com/office/drawing/2014/main" id="{C4868696-7A31-D38F-04A2-94D8DA9617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245748" y="619487"/>
            <a:ext cx="489460" cy="489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443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C79666A9-A9FB-45F9-9CC4-2BEDCBF29CD2}"/>
              </a:ext>
            </a:extLst>
          </p:cNvPr>
          <p:cNvSpPr/>
          <p:nvPr/>
        </p:nvSpPr>
        <p:spPr>
          <a:xfrm flipH="1">
            <a:off x="7214421" y="1891451"/>
            <a:ext cx="4981539" cy="4981539"/>
          </a:xfrm>
          <a:prstGeom prst="rtTriangle">
            <a:avLst/>
          </a:prstGeom>
          <a:solidFill>
            <a:srgbClr val="6A93A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r"/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71651582-10EA-4B78-B812-07D14899E387}"/>
              </a:ext>
            </a:extLst>
          </p:cNvPr>
          <p:cNvSpPr/>
          <p:nvPr/>
        </p:nvSpPr>
        <p:spPr>
          <a:xfrm flipH="1">
            <a:off x="8162548" y="2795666"/>
            <a:ext cx="4077324" cy="4077324"/>
          </a:xfrm>
          <a:prstGeom prst="rtTriangle">
            <a:avLst/>
          </a:prstGeom>
          <a:solidFill>
            <a:srgbClr val="9DC8D1"/>
          </a:solidFill>
          <a:ln>
            <a:noFill/>
          </a:ln>
          <a:effectLst>
            <a:outerShdw blurRad="190500" dist="762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r"/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D398F09-7C74-448C-8E83-A1AB30AEDFFC}"/>
              </a:ext>
            </a:extLst>
          </p:cNvPr>
          <p:cNvSpPr txBox="1"/>
          <p:nvPr/>
        </p:nvSpPr>
        <p:spPr>
          <a:xfrm>
            <a:off x="357005" y="1641902"/>
            <a:ext cx="114779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q-AL" sz="6000" b="1" dirty="0">
                <a:solidFill>
                  <a:srgbClr val="49687C"/>
                </a:solidFill>
                <a:latin typeface="Aptos (body)"/>
                <a:cs typeface="Arial" panose="020B0604020202020204" pitchFamily="34" charset="0"/>
              </a:rPr>
              <a:t>Rezultatet e studimit</a:t>
            </a:r>
            <a:endParaRPr lang="en-US" sz="6000" b="1" dirty="0">
              <a:solidFill>
                <a:srgbClr val="49687C"/>
              </a:solidFill>
              <a:latin typeface="Aptos (body)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4DEE959-79A9-4CBC-8391-3CF57DAE9E95}"/>
              </a:ext>
            </a:extLst>
          </p:cNvPr>
          <p:cNvSpPr/>
          <p:nvPr/>
        </p:nvSpPr>
        <p:spPr>
          <a:xfrm>
            <a:off x="8819261" y="6194577"/>
            <a:ext cx="325469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  <a:latin typeface="Aptos (body)"/>
              </a:rPr>
              <a:t>FORCIMI I POLICIMIT NË KOMUNITET NË SHQIPËRI 2024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99167022-9C2F-4198-83E9-6509129F8A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9033451"/>
              </p:ext>
            </p:extLst>
          </p:nvPr>
        </p:nvGraphicFramePr>
        <p:xfrm>
          <a:off x="357003" y="2867147"/>
          <a:ext cx="7584361" cy="2089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584361">
                  <a:extLst>
                    <a:ext uri="{9D8B030D-6E8A-4147-A177-3AD203B41FA5}">
                      <a16:colId xmlns:a16="http://schemas.microsoft.com/office/drawing/2014/main" val="1159647090"/>
                    </a:ext>
                  </a:extLst>
                </a:gridCol>
              </a:tblGrid>
              <a:tr h="52249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ptos (body)"/>
                        </a:rPr>
                        <a:t>1. </a:t>
                      </a:r>
                      <a:r>
                        <a:rPr lang="sq-AL" sz="1800" dirty="0">
                          <a:latin typeface="Aptos (body)"/>
                        </a:rPr>
                        <a:t>Nivel kombëtar dhe krahasuar me valët e mëparshme dhe </a:t>
                      </a:r>
                      <a:r>
                        <a:rPr lang="sq-AL" sz="1800" noProof="0" dirty="0">
                          <a:latin typeface="Aptos (body)"/>
                        </a:rPr>
                        <a:t>Evropën</a:t>
                      </a:r>
                      <a:r>
                        <a:rPr lang="en-US" sz="1800" dirty="0">
                          <a:latin typeface="Aptos (body)"/>
                        </a:rPr>
                        <a:t> (ESS) </a:t>
                      </a:r>
                      <a:endParaRPr lang="en-US" sz="1800" b="0" dirty="0">
                        <a:solidFill>
                          <a:srgbClr val="49687C"/>
                        </a:solidFill>
                        <a:latin typeface="Aptos (body)"/>
                      </a:endParaRPr>
                    </a:p>
                  </a:txBody>
                  <a:tcPr anchor="ctr">
                    <a:solidFill>
                      <a:srgbClr val="C4E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8683372"/>
                  </a:ext>
                </a:extLst>
              </a:tr>
              <a:tr h="52249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ptos (body)"/>
                        </a:rPr>
                        <a:t>2. </a:t>
                      </a:r>
                      <a:r>
                        <a:rPr lang="sq-AL" sz="1800" dirty="0">
                          <a:latin typeface="Aptos (body)"/>
                        </a:rPr>
                        <a:t>Nivel rajonal</a:t>
                      </a:r>
                      <a:r>
                        <a:rPr lang="en-US" sz="1800" dirty="0">
                          <a:latin typeface="Aptos (body)"/>
                        </a:rPr>
                        <a:t>, </a:t>
                      </a:r>
                      <a:r>
                        <a:rPr lang="sq-AL" sz="1800" noProof="0" dirty="0">
                          <a:latin typeface="Aptos (body)"/>
                        </a:rPr>
                        <a:t>urba</a:t>
                      </a:r>
                      <a:r>
                        <a:rPr lang="sq-AL" sz="1800" dirty="0">
                          <a:latin typeface="Aptos (body)"/>
                        </a:rPr>
                        <a:t>nistik dhe gjinor</a:t>
                      </a:r>
                      <a:endParaRPr lang="en-US" sz="1800" dirty="0">
                        <a:latin typeface="Aptos (body)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43139164"/>
                  </a:ext>
                </a:extLst>
              </a:tr>
              <a:tr h="52249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ptos (body)"/>
                        </a:rPr>
                        <a:t>3. </a:t>
                      </a:r>
                      <a:r>
                        <a:rPr lang="sq-AL" sz="1800" dirty="0">
                          <a:latin typeface="Aptos (body)"/>
                        </a:rPr>
                        <a:t>Rezultatet sipas kategorizimit Tiranë dhe rajone të tjera</a:t>
                      </a:r>
                      <a:endParaRPr lang="en-US" sz="1800" dirty="0">
                        <a:latin typeface="Aptos (body)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0038096"/>
                  </a:ext>
                </a:extLst>
              </a:tr>
              <a:tr h="52249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ptos (body)"/>
                        </a:rPr>
                        <a:t>4. </a:t>
                      </a:r>
                      <a:r>
                        <a:rPr lang="sq-AL" sz="1800" noProof="0" dirty="0">
                          <a:latin typeface="Aptos (body)"/>
                        </a:rPr>
                        <a:t>Demog</a:t>
                      </a:r>
                      <a:r>
                        <a:rPr lang="sq-AL" sz="1800" dirty="0">
                          <a:latin typeface="Aptos (body)"/>
                        </a:rPr>
                        <a:t>rafia e personave të anketuar</a:t>
                      </a:r>
                      <a:endParaRPr lang="en-US" sz="1800" b="0" dirty="0">
                        <a:solidFill>
                          <a:srgbClr val="49687C"/>
                        </a:solidFill>
                        <a:latin typeface="Aptos (body)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47770250"/>
                  </a:ext>
                </a:extLst>
              </a:tr>
            </a:tbl>
          </a:graphicData>
        </a:graphic>
      </p:graphicFrame>
      <p:pic>
        <p:nvPicPr>
          <p:cNvPr id="13" name="Picture 12">
            <a:extLst>
              <a:ext uri="{FF2B5EF4-FFF2-40B4-BE49-F238E27FC236}">
                <a16:creationId xmlns:a16="http://schemas.microsoft.com/office/drawing/2014/main" id="{658868B2-A6A6-4D25-97F7-15F16A5A65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5487155"/>
            <a:ext cx="1343212" cy="82879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C0B41A26-F32E-4197-A6E6-F5CE63512A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4958" y="5530023"/>
            <a:ext cx="1705213" cy="74305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21196ED-E8A3-477C-8BD6-631608B196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06257" y="5470584"/>
            <a:ext cx="838317" cy="857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8123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DF0607-9FD8-C87D-47A6-39EFD50F7C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6CCE3F7-C070-DC6E-5B47-1F63C5DF8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726" y="106511"/>
            <a:ext cx="5756274" cy="716071"/>
          </a:xfrm>
        </p:spPr>
        <p:txBody>
          <a:bodyPr>
            <a:normAutofit/>
          </a:bodyPr>
          <a:lstStyle/>
          <a:p>
            <a:r>
              <a:rPr lang="en-US" sz="4400" dirty="0">
                <a:latin typeface="Aptos (body)"/>
              </a:rPr>
              <a:t>S</a:t>
            </a:r>
            <a:r>
              <a:rPr lang="sq-AL" sz="4400" dirty="0">
                <a:latin typeface="Aptos (body)"/>
              </a:rPr>
              <a:t>iguria</a:t>
            </a:r>
            <a:endParaRPr lang="sq-AL" b="0" dirty="0">
              <a:latin typeface="Aptos (body)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210764-3971-694A-C0CF-765B2D2A72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468140" y="1293173"/>
            <a:ext cx="3204674" cy="5021902"/>
          </a:xfrm>
        </p:spPr>
        <p:txBody>
          <a:bodyPr>
            <a:normAutofit/>
          </a:bodyPr>
          <a:lstStyle/>
          <a:p>
            <a:r>
              <a:rPr lang="en-US" sz="1600" dirty="0">
                <a:latin typeface="Aptos (body)"/>
              </a:rPr>
              <a:t>Rezultatet e studimit për vitin 2024 tregojnë se vetëm 4% e të anketuarve ose anëtarëve të familjes së tyre kanë qenë viktima të një vjedhjeje ose sulmi fizik në 5 vitet e fundit.</a:t>
            </a:r>
            <a:endParaRPr lang="sq-AL" sz="1600" dirty="0">
              <a:latin typeface="Aptos (body)"/>
            </a:endParaRPr>
          </a:p>
          <a:p>
            <a:r>
              <a:rPr lang="en-US" sz="1600" dirty="0">
                <a:latin typeface="Aptos (body)"/>
              </a:rPr>
              <a:t>Kjo paraqet një rënie të lehtë (brenda </a:t>
            </a:r>
            <a:r>
              <a:rPr lang="sq-AL" sz="1600" dirty="0">
                <a:latin typeface="Aptos (body)"/>
              </a:rPr>
              <a:t>marzhit</a:t>
            </a:r>
            <a:r>
              <a:rPr lang="en-US" sz="1600" dirty="0">
                <a:latin typeface="Aptos (body)"/>
              </a:rPr>
              <a:t> të gabimit) krahasuar me studimin e vitit 2022.</a:t>
            </a:r>
            <a:endParaRPr lang="sq-AL" sz="1600" dirty="0">
              <a:latin typeface="Aptos (body)"/>
            </a:endParaRPr>
          </a:p>
          <a:p>
            <a:r>
              <a:rPr lang="en-US" sz="1600" dirty="0">
                <a:latin typeface="Aptos (body)"/>
              </a:rPr>
              <a:t>Për më tepër, këto gjetje përputhen me rezultatet nga </a:t>
            </a:r>
            <a:r>
              <a:rPr lang="sq-AL" sz="1600" dirty="0">
                <a:latin typeface="Aptos (body)"/>
              </a:rPr>
              <a:t>ESS Survey </a:t>
            </a:r>
            <a:r>
              <a:rPr lang="en-US" sz="1600" dirty="0">
                <a:latin typeface="Aptos (body)"/>
              </a:rPr>
              <a:t>2023, duke përforcuar më tej trendin pozitiv të vërejtur.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CFD8174E-F1AB-303B-2905-E1FDCC0D47D8}"/>
              </a:ext>
            </a:extLst>
          </p:cNvPr>
          <p:cNvSpPr/>
          <p:nvPr/>
        </p:nvSpPr>
        <p:spPr>
          <a:xfrm>
            <a:off x="6096001" y="107493"/>
            <a:ext cx="5955322" cy="646986"/>
          </a:xfrm>
          <a:prstGeom prst="roundRect">
            <a:avLst/>
          </a:prstGeom>
          <a:solidFill>
            <a:srgbClr val="6A93A5"/>
          </a:solidFill>
        </p:spPr>
        <p:txBody>
          <a:bodyPr wrap="square">
            <a:spAutoFit/>
          </a:bodyPr>
          <a:lstStyle/>
          <a:p>
            <a:pPr marL="117475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q-AL" sz="1600" b="0" i="1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0B0004020202020204" pitchFamily="34" charset="0"/>
              </a:rPr>
              <a:t>Në 5 vitet e fundit, a keni qenë ju ose një anëtar i familjes suaj viktimë e ndonjë vjedhjeje (grabitjeje) apo sulmi (fizik)? (C5)</a:t>
            </a:r>
          </a:p>
        </p:txBody>
      </p:sp>
      <p:graphicFrame>
        <p:nvGraphicFramePr>
          <p:cNvPr id="8" name="Chart Placeholder 7">
            <a:extLst>
              <a:ext uri="{FF2B5EF4-FFF2-40B4-BE49-F238E27FC236}">
                <a16:creationId xmlns:a16="http://schemas.microsoft.com/office/drawing/2014/main" id="{3D6E629D-1741-2C8A-9605-33C2DA9D7D06}"/>
              </a:ext>
            </a:extLst>
          </p:cNvPr>
          <p:cNvGraphicFramePr>
            <a:graphicFrameLocks noGrp="1"/>
          </p:cNvGraphicFramePr>
          <p:nvPr>
            <p:ph type="chart" sz="quarter" idx="15"/>
            <p:extLst>
              <p:ext uri="{D42A27DB-BD31-4B8C-83A1-F6EECF244321}">
                <p14:modId xmlns:p14="http://schemas.microsoft.com/office/powerpoint/2010/main" val="366060678"/>
              </p:ext>
            </p:extLst>
          </p:nvPr>
        </p:nvGraphicFramePr>
        <p:xfrm>
          <a:off x="339726" y="1190625"/>
          <a:ext cx="7753142" cy="5124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231353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: Rounded Corners 11">
            <a:extLst>
              <a:ext uri="{FF2B5EF4-FFF2-40B4-BE49-F238E27FC236}">
                <a16:creationId xmlns:a16="http://schemas.microsoft.com/office/drawing/2014/main" id="{3A4EF49B-6B6F-22BA-AAB5-488B73402952}"/>
              </a:ext>
            </a:extLst>
          </p:cNvPr>
          <p:cNvSpPr/>
          <p:nvPr/>
        </p:nvSpPr>
        <p:spPr>
          <a:xfrm rot="19026150">
            <a:off x="9796113" y="5636327"/>
            <a:ext cx="1019874" cy="197184"/>
          </a:xfrm>
          <a:custGeom>
            <a:avLst/>
            <a:gdLst>
              <a:gd name="connsiteX0" fmla="*/ 0 w 887476"/>
              <a:gd name="connsiteY0" fmla="*/ 32260 h 193556"/>
              <a:gd name="connsiteX1" fmla="*/ 32260 w 887476"/>
              <a:gd name="connsiteY1" fmla="*/ 0 h 193556"/>
              <a:gd name="connsiteX2" fmla="*/ 855216 w 887476"/>
              <a:gd name="connsiteY2" fmla="*/ 0 h 193556"/>
              <a:gd name="connsiteX3" fmla="*/ 887476 w 887476"/>
              <a:gd name="connsiteY3" fmla="*/ 32260 h 193556"/>
              <a:gd name="connsiteX4" fmla="*/ 887476 w 887476"/>
              <a:gd name="connsiteY4" fmla="*/ 161296 h 193556"/>
              <a:gd name="connsiteX5" fmla="*/ 855216 w 887476"/>
              <a:gd name="connsiteY5" fmla="*/ 193556 h 193556"/>
              <a:gd name="connsiteX6" fmla="*/ 32260 w 887476"/>
              <a:gd name="connsiteY6" fmla="*/ 193556 h 193556"/>
              <a:gd name="connsiteX7" fmla="*/ 0 w 887476"/>
              <a:gd name="connsiteY7" fmla="*/ 161296 h 193556"/>
              <a:gd name="connsiteX8" fmla="*/ 0 w 887476"/>
              <a:gd name="connsiteY8" fmla="*/ 32260 h 193556"/>
              <a:gd name="connsiteX0" fmla="*/ 0 w 928165"/>
              <a:gd name="connsiteY0" fmla="*/ 32260 h 193556"/>
              <a:gd name="connsiteX1" fmla="*/ 32260 w 928165"/>
              <a:gd name="connsiteY1" fmla="*/ 0 h 193556"/>
              <a:gd name="connsiteX2" fmla="*/ 855216 w 928165"/>
              <a:gd name="connsiteY2" fmla="*/ 0 h 193556"/>
              <a:gd name="connsiteX3" fmla="*/ 887476 w 928165"/>
              <a:gd name="connsiteY3" fmla="*/ 161296 h 193556"/>
              <a:gd name="connsiteX4" fmla="*/ 855216 w 928165"/>
              <a:gd name="connsiteY4" fmla="*/ 193556 h 193556"/>
              <a:gd name="connsiteX5" fmla="*/ 32260 w 928165"/>
              <a:gd name="connsiteY5" fmla="*/ 193556 h 193556"/>
              <a:gd name="connsiteX6" fmla="*/ 0 w 928165"/>
              <a:gd name="connsiteY6" fmla="*/ 161296 h 193556"/>
              <a:gd name="connsiteX7" fmla="*/ 0 w 928165"/>
              <a:gd name="connsiteY7" fmla="*/ 32260 h 193556"/>
              <a:gd name="connsiteX0" fmla="*/ 0 w 1002959"/>
              <a:gd name="connsiteY0" fmla="*/ 32260 h 193556"/>
              <a:gd name="connsiteX1" fmla="*/ 32260 w 1002959"/>
              <a:gd name="connsiteY1" fmla="*/ 0 h 193556"/>
              <a:gd name="connsiteX2" fmla="*/ 953058 w 1002959"/>
              <a:gd name="connsiteY2" fmla="*/ 3148 h 193556"/>
              <a:gd name="connsiteX3" fmla="*/ 887476 w 1002959"/>
              <a:gd name="connsiteY3" fmla="*/ 161296 h 193556"/>
              <a:gd name="connsiteX4" fmla="*/ 855216 w 1002959"/>
              <a:gd name="connsiteY4" fmla="*/ 193556 h 193556"/>
              <a:gd name="connsiteX5" fmla="*/ 32260 w 1002959"/>
              <a:gd name="connsiteY5" fmla="*/ 193556 h 193556"/>
              <a:gd name="connsiteX6" fmla="*/ 0 w 1002959"/>
              <a:gd name="connsiteY6" fmla="*/ 161296 h 193556"/>
              <a:gd name="connsiteX7" fmla="*/ 0 w 1002959"/>
              <a:gd name="connsiteY7" fmla="*/ 32260 h 193556"/>
              <a:gd name="connsiteX0" fmla="*/ 0 w 1023016"/>
              <a:gd name="connsiteY0" fmla="*/ 32260 h 193556"/>
              <a:gd name="connsiteX1" fmla="*/ 32260 w 1023016"/>
              <a:gd name="connsiteY1" fmla="*/ 0 h 193556"/>
              <a:gd name="connsiteX2" fmla="*/ 953058 w 1023016"/>
              <a:gd name="connsiteY2" fmla="*/ 3148 h 193556"/>
              <a:gd name="connsiteX3" fmla="*/ 855216 w 1023016"/>
              <a:gd name="connsiteY3" fmla="*/ 193556 h 193556"/>
              <a:gd name="connsiteX4" fmla="*/ 32260 w 1023016"/>
              <a:gd name="connsiteY4" fmla="*/ 193556 h 193556"/>
              <a:gd name="connsiteX5" fmla="*/ 0 w 1023016"/>
              <a:gd name="connsiteY5" fmla="*/ 161296 h 193556"/>
              <a:gd name="connsiteX6" fmla="*/ 0 w 1023016"/>
              <a:gd name="connsiteY6" fmla="*/ 32260 h 193556"/>
              <a:gd name="connsiteX0" fmla="*/ 0 w 1013649"/>
              <a:gd name="connsiteY0" fmla="*/ 32260 h 193556"/>
              <a:gd name="connsiteX1" fmla="*/ 32260 w 1013649"/>
              <a:gd name="connsiteY1" fmla="*/ 0 h 193556"/>
              <a:gd name="connsiteX2" fmla="*/ 953058 w 1013649"/>
              <a:gd name="connsiteY2" fmla="*/ 3148 h 193556"/>
              <a:gd name="connsiteX3" fmla="*/ 855216 w 1013649"/>
              <a:gd name="connsiteY3" fmla="*/ 193556 h 193556"/>
              <a:gd name="connsiteX4" fmla="*/ 32260 w 1013649"/>
              <a:gd name="connsiteY4" fmla="*/ 193556 h 193556"/>
              <a:gd name="connsiteX5" fmla="*/ 0 w 1013649"/>
              <a:gd name="connsiteY5" fmla="*/ 161296 h 193556"/>
              <a:gd name="connsiteX6" fmla="*/ 0 w 1013649"/>
              <a:gd name="connsiteY6" fmla="*/ 32260 h 193556"/>
              <a:gd name="connsiteX0" fmla="*/ 0 w 1024151"/>
              <a:gd name="connsiteY0" fmla="*/ 32260 h 197184"/>
              <a:gd name="connsiteX1" fmla="*/ 32260 w 1024151"/>
              <a:gd name="connsiteY1" fmla="*/ 0 h 197184"/>
              <a:gd name="connsiteX2" fmla="*/ 953058 w 1024151"/>
              <a:gd name="connsiteY2" fmla="*/ 3148 h 197184"/>
              <a:gd name="connsiteX3" fmla="*/ 894102 w 1024151"/>
              <a:gd name="connsiteY3" fmla="*/ 197184 h 197184"/>
              <a:gd name="connsiteX4" fmla="*/ 32260 w 1024151"/>
              <a:gd name="connsiteY4" fmla="*/ 193556 h 197184"/>
              <a:gd name="connsiteX5" fmla="*/ 0 w 1024151"/>
              <a:gd name="connsiteY5" fmla="*/ 161296 h 197184"/>
              <a:gd name="connsiteX6" fmla="*/ 0 w 1024151"/>
              <a:gd name="connsiteY6" fmla="*/ 32260 h 197184"/>
              <a:gd name="connsiteX0" fmla="*/ 0 w 1019874"/>
              <a:gd name="connsiteY0" fmla="*/ 32260 h 197184"/>
              <a:gd name="connsiteX1" fmla="*/ 32260 w 1019874"/>
              <a:gd name="connsiteY1" fmla="*/ 0 h 197184"/>
              <a:gd name="connsiteX2" fmla="*/ 953058 w 1019874"/>
              <a:gd name="connsiteY2" fmla="*/ 3148 h 197184"/>
              <a:gd name="connsiteX3" fmla="*/ 894102 w 1019874"/>
              <a:gd name="connsiteY3" fmla="*/ 197184 h 197184"/>
              <a:gd name="connsiteX4" fmla="*/ 32260 w 1019874"/>
              <a:gd name="connsiteY4" fmla="*/ 193556 h 197184"/>
              <a:gd name="connsiteX5" fmla="*/ 0 w 1019874"/>
              <a:gd name="connsiteY5" fmla="*/ 161296 h 197184"/>
              <a:gd name="connsiteX6" fmla="*/ 0 w 1019874"/>
              <a:gd name="connsiteY6" fmla="*/ 32260 h 197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19874" h="197184">
                <a:moveTo>
                  <a:pt x="0" y="32260"/>
                </a:moveTo>
                <a:cubicBezTo>
                  <a:pt x="0" y="14443"/>
                  <a:pt x="14443" y="0"/>
                  <a:pt x="32260" y="0"/>
                </a:cubicBezTo>
                <a:lnTo>
                  <a:pt x="953058" y="3148"/>
                </a:lnTo>
                <a:cubicBezTo>
                  <a:pt x="1090217" y="35407"/>
                  <a:pt x="988629" y="120434"/>
                  <a:pt x="894102" y="197184"/>
                </a:cubicBezTo>
                <a:lnTo>
                  <a:pt x="32260" y="193556"/>
                </a:lnTo>
                <a:cubicBezTo>
                  <a:pt x="14443" y="193556"/>
                  <a:pt x="0" y="179113"/>
                  <a:pt x="0" y="161296"/>
                </a:cubicBezTo>
                <a:lnTo>
                  <a:pt x="0" y="32260"/>
                </a:lnTo>
                <a:close/>
              </a:path>
            </a:pathLst>
          </a:custGeom>
          <a:solidFill>
            <a:srgbClr val="FFA34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14B13DCF-28A8-85F9-C286-4D8312E59310}"/>
              </a:ext>
            </a:extLst>
          </p:cNvPr>
          <p:cNvSpPr/>
          <p:nvPr/>
        </p:nvSpPr>
        <p:spPr>
          <a:xfrm rot="19026150">
            <a:off x="2006321" y="5636327"/>
            <a:ext cx="1019874" cy="197184"/>
          </a:xfrm>
          <a:custGeom>
            <a:avLst/>
            <a:gdLst>
              <a:gd name="connsiteX0" fmla="*/ 0 w 887476"/>
              <a:gd name="connsiteY0" fmla="*/ 32260 h 193556"/>
              <a:gd name="connsiteX1" fmla="*/ 32260 w 887476"/>
              <a:gd name="connsiteY1" fmla="*/ 0 h 193556"/>
              <a:gd name="connsiteX2" fmla="*/ 855216 w 887476"/>
              <a:gd name="connsiteY2" fmla="*/ 0 h 193556"/>
              <a:gd name="connsiteX3" fmla="*/ 887476 w 887476"/>
              <a:gd name="connsiteY3" fmla="*/ 32260 h 193556"/>
              <a:gd name="connsiteX4" fmla="*/ 887476 w 887476"/>
              <a:gd name="connsiteY4" fmla="*/ 161296 h 193556"/>
              <a:gd name="connsiteX5" fmla="*/ 855216 w 887476"/>
              <a:gd name="connsiteY5" fmla="*/ 193556 h 193556"/>
              <a:gd name="connsiteX6" fmla="*/ 32260 w 887476"/>
              <a:gd name="connsiteY6" fmla="*/ 193556 h 193556"/>
              <a:gd name="connsiteX7" fmla="*/ 0 w 887476"/>
              <a:gd name="connsiteY7" fmla="*/ 161296 h 193556"/>
              <a:gd name="connsiteX8" fmla="*/ 0 w 887476"/>
              <a:gd name="connsiteY8" fmla="*/ 32260 h 193556"/>
              <a:gd name="connsiteX0" fmla="*/ 0 w 928165"/>
              <a:gd name="connsiteY0" fmla="*/ 32260 h 193556"/>
              <a:gd name="connsiteX1" fmla="*/ 32260 w 928165"/>
              <a:gd name="connsiteY1" fmla="*/ 0 h 193556"/>
              <a:gd name="connsiteX2" fmla="*/ 855216 w 928165"/>
              <a:gd name="connsiteY2" fmla="*/ 0 h 193556"/>
              <a:gd name="connsiteX3" fmla="*/ 887476 w 928165"/>
              <a:gd name="connsiteY3" fmla="*/ 161296 h 193556"/>
              <a:gd name="connsiteX4" fmla="*/ 855216 w 928165"/>
              <a:gd name="connsiteY4" fmla="*/ 193556 h 193556"/>
              <a:gd name="connsiteX5" fmla="*/ 32260 w 928165"/>
              <a:gd name="connsiteY5" fmla="*/ 193556 h 193556"/>
              <a:gd name="connsiteX6" fmla="*/ 0 w 928165"/>
              <a:gd name="connsiteY6" fmla="*/ 161296 h 193556"/>
              <a:gd name="connsiteX7" fmla="*/ 0 w 928165"/>
              <a:gd name="connsiteY7" fmla="*/ 32260 h 193556"/>
              <a:gd name="connsiteX0" fmla="*/ 0 w 1002959"/>
              <a:gd name="connsiteY0" fmla="*/ 32260 h 193556"/>
              <a:gd name="connsiteX1" fmla="*/ 32260 w 1002959"/>
              <a:gd name="connsiteY1" fmla="*/ 0 h 193556"/>
              <a:gd name="connsiteX2" fmla="*/ 953058 w 1002959"/>
              <a:gd name="connsiteY2" fmla="*/ 3148 h 193556"/>
              <a:gd name="connsiteX3" fmla="*/ 887476 w 1002959"/>
              <a:gd name="connsiteY3" fmla="*/ 161296 h 193556"/>
              <a:gd name="connsiteX4" fmla="*/ 855216 w 1002959"/>
              <a:gd name="connsiteY4" fmla="*/ 193556 h 193556"/>
              <a:gd name="connsiteX5" fmla="*/ 32260 w 1002959"/>
              <a:gd name="connsiteY5" fmla="*/ 193556 h 193556"/>
              <a:gd name="connsiteX6" fmla="*/ 0 w 1002959"/>
              <a:gd name="connsiteY6" fmla="*/ 161296 h 193556"/>
              <a:gd name="connsiteX7" fmla="*/ 0 w 1002959"/>
              <a:gd name="connsiteY7" fmla="*/ 32260 h 193556"/>
              <a:gd name="connsiteX0" fmla="*/ 0 w 1023016"/>
              <a:gd name="connsiteY0" fmla="*/ 32260 h 193556"/>
              <a:gd name="connsiteX1" fmla="*/ 32260 w 1023016"/>
              <a:gd name="connsiteY1" fmla="*/ 0 h 193556"/>
              <a:gd name="connsiteX2" fmla="*/ 953058 w 1023016"/>
              <a:gd name="connsiteY2" fmla="*/ 3148 h 193556"/>
              <a:gd name="connsiteX3" fmla="*/ 855216 w 1023016"/>
              <a:gd name="connsiteY3" fmla="*/ 193556 h 193556"/>
              <a:gd name="connsiteX4" fmla="*/ 32260 w 1023016"/>
              <a:gd name="connsiteY4" fmla="*/ 193556 h 193556"/>
              <a:gd name="connsiteX5" fmla="*/ 0 w 1023016"/>
              <a:gd name="connsiteY5" fmla="*/ 161296 h 193556"/>
              <a:gd name="connsiteX6" fmla="*/ 0 w 1023016"/>
              <a:gd name="connsiteY6" fmla="*/ 32260 h 193556"/>
              <a:gd name="connsiteX0" fmla="*/ 0 w 1013649"/>
              <a:gd name="connsiteY0" fmla="*/ 32260 h 193556"/>
              <a:gd name="connsiteX1" fmla="*/ 32260 w 1013649"/>
              <a:gd name="connsiteY1" fmla="*/ 0 h 193556"/>
              <a:gd name="connsiteX2" fmla="*/ 953058 w 1013649"/>
              <a:gd name="connsiteY2" fmla="*/ 3148 h 193556"/>
              <a:gd name="connsiteX3" fmla="*/ 855216 w 1013649"/>
              <a:gd name="connsiteY3" fmla="*/ 193556 h 193556"/>
              <a:gd name="connsiteX4" fmla="*/ 32260 w 1013649"/>
              <a:gd name="connsiteY4" fmla="*/ 193556 h 193556"/>
              <a:gd name="connsiteX5" fmla="*/ 0 w 1013649"/>
              <a:gd name="connsiteY5" fmla="*/ 161296 h 193556"/>
              <a:gd name="connsiteX6" fmla="*/ 0 w 1013649"/>
              <a:gd name="connsiteY6" fmla="*/ 32260 h 193556"/>
              <a:gd name="connsiteX0" fmla="*/ 0 w 1024151"/>
              <a:gd name="connsiteY0" fmla="*/ 32260 h 197184"/>
              <a:gd name="connsiteX1" fmla="*/ 32260 w 1024151"/>
              <a:gd name="connsiteY1" fmla="*/ 0 h 197184"/>
              <a:gd name="connsiteX2" fmla="*/ 953058 w 1024151"/>
              <a:gd name="connsiteY2" fmla="*/ 3148 h 197184"/>
              <a:gd name="connsiteX3" fmla="*/ 894102 w 1024151"/>
              <a:gd name="connsiteY3" fmla="*/ 197184 h 197184"/>
              <a:gd name="connsiteX4" fmla="*/ 32260 w 1024151"/>
              <a:gd name="connsiteY4" fmla="*/ 193556 h 197184"/>
              <a:gd name="connsiteX5" fmla="*/ 0 w 1024151"/>
              <a:gd name="connsiteY5" fmla="*/ 161296 h 197184"/>
              <a:gd name="connsiteX6" fmla="*/ 0 w 1024151"/>
              <a:gd name="connsiteY6" fmla="*/ 32260 h 197184"/>
              <a:gd name="connsiteX0" fmla="*/ 0 w 1019874"/>
              <a:gd name="connsiteY0" fmla="*/ 32260 h 197184"/>
              <a:gd name="connsiteX1" fmla="*/ 32260 w 1019874"/>
              <a:gd name="connsiteY1" fmla="*/ 0 h 197184"/>
              <a:gd name="connsiteX2" fmla="*/ 953058 w 1019874"/>
              <a:gd name="connsiteY2" fmla="*/ 3148 h 197184"/>
              <a:gd name="connsiteX3" fmla="*/ 894102 w 1019874"/>
              <a:gd name="connsiteY3" fmla="*/ 197184 h 197184"/>
              <a:gd name="connsiteX4" fmla="*/ 32260 w 1019874"/>
              <a:gd name="connsiteY4" fmla="*/ 193556 h 197184"/>
              <a:gd name="connsiteX5" fmla="*/ 0 w 1019874"/>
              <a:gd name="connsiteY5" fmla="*/ 161296 h 197184"/>
              <a:gd name="connsiteX6" fmla="*/ 0 w 1019874"/>
              <a:gd name="connsiteY6" fmla="*/ 32260 h 197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19874" h="197184">
                <a:moveTo>
                  <a:pt x="0" y="32260"/>
                </a:moveTo>
                <a:cubicBezTo>
                  <a:pt x="0" y="14443"/>
                  <a:pt x="14443" y="0"/>
                  <a:pt x="32260" y="0"/>
                </a:cubicBezTo>
                <a:lnTo>
                  <a:pt x="953058" y="3148"/>
                </a:lnTo>
                <a:cubicBezTo>
                  <a:pt x="1090217" y="35407"/>
                  <a:pt x="988629" y="120434"/>
                  <a:pt x="894102" y="197184"/>
                </a:cubicBezTo>
                <a:lnTo>
                  <a:pt x="32260" y="193556"/>
                </a:lnTo>
                <a:cubicBezTo>
                  <a:pt x="14443" y="193556"/>
                  <a:pt x="0" y="179113"/>
                  <a:pt x="0" y="161296"/>
                </a:cubicBezTo>
                <a:lnTo>
                  <a:pt x="0" y="32260"/>
                </a:lnTo>
                <a:close/>
              </a:path>
            </a:pathLst>
          </a:custGeom>
          <a:solidFill>
            <a:srgbClr val="FFA34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: Rounded Corners 11">
            <a:extLst>
              <a:ext uri="{FF2B5EF4-FFF2-40B4-BE49-F238E27FC236}">
                <a16:creationId xmlns:a16="http://schemas.microsoft.com/office/drawing/2014/main" id="{94BA8C27-A74F-2550-C438-AB24782D94FE}"/>
              </a:ext>
            </a:extLst>
          </p:cNvPr>
          <p:cNvSpPr/>
          <p:nvPr/>
        </p:nvSpPr>
        <p:spPr>
          <a:xfrm rot="19026150">
            <a:off x="2474705" y="5636327"/>
            <a:ext cx="1019874" cy="197184"/>
          </a:xfrm>
          <a:custGeom>
            <a:avLst/>
            <a:gdLst>
              <a:gd name="connsiteX0" fmla="*/ 0 w 887476"/>
              <a:gd name="connsiteY0" fmla="*/ 32260 h 193556"/>
              <a:gd name="connsiteX1" fmla="*/ 32260 w 887476"/>
              <a:gd name="connsiteY1" fmla="*/ 0 h 193556"/>
              <a:gd name="connsiteX2" fmla="*/ 855216 w 887476"/>
              <a:gd name="connsiteY2" fmla="*/ 0 h 193556"/>
              <a:gd name="connsiteX3" fmla="*/ 887476 w 887476"/>
              <a:gd name="connsiteY3" fmla="*/ 32260 h 193556"/>
              <a:gd name="connsiteX4" fmla="*/ 887476 w 887476"/>
              <a:gd name="connsiteY4" fmla="*/ 161296 h 193556"/>
              <a:gd name="connsiteX5" fmla="*/ 855216 w 887476"/>
              <a:gd name="connsiteY5" fmla="*/ 193556 h 193556"/>
              <a:gd name="connsiteX6" fmla="*/ 32260 w 887476"/>
              <a:gd name="connsiteY6" fmla="*/ 193556 h 193556"/>
              <a:gd name="connsiteX7" fmla="*/ 0 w 887476"/>
              <a:gd name="connsiteY7" fmla="*/ 161296 h 193556"/>
              <a:gd name="connsiteX8" fmla="*/ 0 w 887476"/>
              <a:gd name="connsiteY8" fmla="*/ 32260 h 193556"/>
              <a:gd name="connsiteX0" fmla="*/ 0 w 928165"/>
              <a:gd name="connsiteY0" fmla="*/ 32260 h 193556"/>
              <a:gd name="connsiteX1" fmla="*/ 32260 w 928165"/>
              <a:gd name="connsiteY1" fmla="*/ 0 h 193556"/>
              <a:gd name="connsiteX2" fmla="*/ 855216 w 928165"/>
              <a:gd name="connsiteY2" fmla="*/ 0 h 193556"/>
              <a:gd name="connsiteX3" fmla="*/ 887476 w 928165"/>
              <a:gd name="connsiteY3" fmla="*/ 161296 h 193556"/>
              <a:gd name="connsiteX4" fmla="*/ 855216 w 928165"/>
              <a:gd name="connsiteY4" fmla="*/ 193556 h 193556"/>
              <a:gd name="connsiteX5" fmla="*/ 32260 w 928165"/>
              <a:gd name="connsiteY5" fmla="*/ 193556 h 193556"/>
              <a:gd name="connsiteX6" fmla="*/ 0 w 928165"/>
              <a:gd name="connsiteY6" fmla="*/ 161296 h 193556"/>
              <a:gd name="connsiteX7" fmla="*/ 0 w 928165"/>
              <a:gd name="connsiteY7" fmla="*/ 32260 h 193556"/>
              <a:gd name="connsiteX0" fmla="*/ 0 w 1002959"/>
              <a:gd name="connsiteY0" fmla="*/ 32260 h 193556"/>
              <a:gd name="connsiteX1" fmla="*/ 32260 w 1002959"/>
              <a:gd name="connsiteY1" fmla="*/ 0 h 193556"/>
              <a:gd name="connsiteX2" fmla="*/ 953058 w 1002959"/>
              <a:gd name="connsiteY2" fmla="*/ 3148 h 193556"/>
              <a:gd name="connsiteX3" fmla="*/ 887476 w 1002959"/>
              <a:gd name="connsiteY3" fmla="*/ 161296 h 193556"/>
              <a:gd name="connsiteX4" fmla="*/ 855216 w 1002959"/>
              <a:gd name="connsiteY4" fmla="*/ 193556 h 193556"/>
              <a:gd name="connsiteX5" fmla="*/ 32260 w 1002959"/>
              <a:gd name="connsiteY5" fmla="*/ 193556 h 193556"/>
              <a:gd name="connsiteX6" fmla="*/ 0 w 1002959"/>
              <a:gd name="connsiteY6" fmla="*/ 161296 h 193556"/>
              <a:gd name="connsiteX7" fmla="*/ 0 w 1002959"/>
              <a:gd name="connsiteY7" fmla="*/ 32260 h 193556"/>
              <a:gd name="connsiteX0" fmla="*/ 0 w 1023016"/>
              <a:gd name="connsiteY0" fmla="*/ 32260 h 193556"/>
              <a:gd name="connsiteX1" fmla="*/ 32260 w 1023016"/>
              <a:gd name="connsiteY1" fmla="*/ 0 h 193556"/>
              <a:gd name="connsiteX2" fmla="*/ 953058 w 1023016"/>
              <a:gd name="connsiteY2" fmla="*/ 3148 h 193556"/>
              <a:gd name="connsiteX3" fmla="*/ 855216 w 1023016"/>
              <a:gd name="connsiteY3" fmla="*/ 193556 h 193556"/>
              <a:gd name="connsiteX4" fmla="*/ 32260 w 1023016"/>
              <a:gd name="connsiteY4" fmla="*/ 193556 h 193556"/>
              <a:gd name="connsiteX5" fmla="*/ 0 w 1023016"/>
              <a:gd name="connsiteY5" fmla="*/ 161296 h 193556"/>
              <a:gd name="connsiteX6" fmla="*/ 0 w 1023016"/>
              <a:gd name="connsiteY6" fmla="*/ 32260 h 193556"/>
              <a:gd name="connsiteX0" fmla="*/ 0 w 1013649"/>
              <a:gd name="connsiteY0" fmla="*/ 32260 h 193556"/>
              <a:gd name="connsiteX1" fmla="*/ 32260 w 1013649"/>
              <a:gd name="connsiteY1" fmla="*/ 0 h 193556"/>
              <a:gd name="connsiteX2" fmla="*/ 953058 w 1013649"/>
              <a:gd name="connsiteY2" fmla="*/ 3148 h 193556"/>
              <a:gd name="connsiteX3" fmla="*/ 855216 w 1013649"/>
              <a:gd name="connsiteY3" fmla="*/ 193556 h 193556"/>
              <a:gd name="connsiteX4" fmla="*/ 32260 w 1013649"/>
              <a:gd name="connsiteY4" fmla="*/ 193556 h 193556"/>
              <a:gd name="connsiteX5" fmla="*/ 0 w 1013649"/>
              <a:gd name="connsiteY5" fmla="*/ 161296 h 193556"/>
              <a:gd name="connsiteX6" fmla="*/ 0 w 1013649"/>
              <a:gd name="connsiteY6" fmla="*/ 32260 h 193556"/>
              <a:gd name="connsiteX0" fmla="*/ 0 w 1024151"/>
              <a:gd name="connsiteY0" fmla="*/ 32260 h 197184"/>
              <a:gd name="connsiteX1" fmla="*/ 32260 w 1024151"/>
              <a:gd name="connsiteY1" fmla="*/ 0 h 197184"/>
              <a:gd name="connsiteX2" fmla="*/ 953058 w 1024151"/>
              <a:gd name="connsiteY2" fmla="*/ 3148 h 197184"/>
              <a:gd name="connsiteX3" fmla="*/ 894102 w 1024151"/>
              <a:gd name="connsiteY3" fmla="*/ 197184 h 197184"/>
              <a:gd name="connsiteX4" fmla="*/ 32260 w 1024151"/>
              <a:gd name="connsiteY4" fmla="*/ 193556 h 197184"/>
              <a:gd name="connsiteX5" fmla="*/ 0 w 1024151"/>
              <a:gd name="connsiteY5" fmla="*/ 161296 h 197184"/>
              <a:gd name="connsiteX6" fmla="*/ 0 w 1024151"/>
              <a:gd name="connsiteY6" fmla="*/ 32260 h 197184"/>
              <a:gd name="connsiteX0" fmla="*/ 0 w 1019874"/>
              <a:gd name="connsiteY0" fmla="*/ 32260 h 197184"/>
              <a:gd name="connsiteX1" fmla="*/ 32260 w 1019874"/>
              <a:gd name="connsiteY1" fmla="*/ 0 h 197184"/>
              <a:gd name="connsiteX2" fmla="*/ 953058 w 1019874"/>
              <a:gd name="connsiteY2" fmla="*/ 3148 h 197184"/>
              <a:gd name="connsiteX3" fmla="*/ 894102 w 1019874"/>
              <a:gd name="connsiteY3" fmla="*/ 197184 h 197184"/>
              <a:gd name="connsiteX4" fmla="*/ 32260 w 1019874"/>
              <a:gd name="connsiteY4" fmla="*/ 193556 h 197184"/>
              <a:gd name="connsiteX5" fmla="*/ 0 w 1019874"/>
              <a:gd name="connsiteY5" fmla="*/ 161296 h 197184"/>
              <a:gd name="connsiteX6" fmla="*/ 0 w 1019874"/>
              <a:gd name="connsiteY6" fmla="*/ 32260 h 197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19874" h="197184">
                <a:moveTo>
                  <a:pt x="0" y="32260"/>
                </a:moveTo>
                <a:cubicBezTo>
                  <a:pt x="0" y="14443"/>
                  <a:pt x="14443" y="0"/>
                  <a:pt x="32260" y="0"/>
                </a:cubicBezTo>
                <a:lnTo>
                  <a:pt x="953058" y="3148"/>
                </a:lnTo>
                <a:cubicBezTo>
                  <a:pt x="1090217" y="35407"/>
                  <a:pt x="988629" y="120434"/>
                  <a:pt x="894102" y="197184"/>
                </a:cubicBezTo>
                <a:lnTo>
                  <a:pt x="32260" y="193556"/>
                </a:lnTo>
                <a:cubicBezTo>
                  <a:pt x="14443" y="193556"/>
                  <a:pt x="0" y="179113"/>
                  <a:pt x="0" y="161296"/>
                </a:cubicBezTo>
                <a:lnTo>
                  <a:pt x="0" y="32260"/>
                </a:lnTo>
                <a:close/>
              </a:path>
            </a:pathLst>
          </a:custGeom>
          <a:solidFill>
            <a:srgbClr val="FFA34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: Rounded Corners 11">
            <a:extLst>
              <a:ext uri="{FF2B5EF4-FFF2-40B4-BE49-F238E27FC236}">
                <a16:creationId xmlns:a16="http://schemas.microsoft.com/office/drawing/2014/main" id="{B66ABEB2-E8AA-F640-191F-1AA079919049}"/>
              </a:ext>
            </a:extLst>
          </p:cNvPr>
          <p:cNvSpPr/>
          <p:nvPr/>
        </p:nvSpPr>
        <p:spPr>
          <a:xfrm rot="19026150">
            <a:off x="6850070" y="5636327"/>
            <a:ext cx="1019874" cy="197184"/>
          </a:xfrm>
          <a:custGeom>
            <a:avLst/>
            <a:gdLst>
              <a:gd name="connsiteX0" fmla="*/ 0 w 887476"/>
              <a:gd name="connsiteY0" fmla="*/ 32260 h 193556"/>
              <a:gd name="connsiteX1" fmla="*/ 32260 w 887476"/>
              <a:gd name="connsiteY1" fmla="*/ 0 h 193556"/>
              <a:gd name="connsiteX2" fmla="*/ 855216 w 887476"/>
              <a:gd name="connsiteY2" fmla="*/ 0 h 193556"/>
              <a:gd name="connsiteX3" fmla="*/ 887476 w 887476"/>
              <a:gd name="connsiteY3" fmla="*/ 32260 h 193556"/>
              <a:gd name="connsiteX4" fmla="*/ 887476 w 887476"/>
              <a:gd name="connsiteY4" fmla="*/ 161296 h 193556"/>
              <a:gd name="connsiteX5" fmla="*/ 855216 w 887476"/>
              <a:gd name="connsiteY5" fmla="*/ 193556 h 193556"/>
              <a:gd name="connsiteX6" fmla="*/ 32260 w 887476"/>
              <a:gd name="connsiteY6" fmla="*/ 193556 h 193556"/>
              <a:gd name="connsiteX7" fmla="*/ 0 w 887476"/>
              <a:gd name="connsiteY7" fmla="*/ 161296 h 193556"/>
              <a:gd name="connsiteX8" fmla="*/ 0 w 887476"/>
              <a:gd name="connsiteY8" fmla="*/ 32260 h 193556"/>
              <a:gd name="connsiteX0" fmla="*/ 0 w 928165"/>
              <a:gd name="connsiteY0" fmla="*/ 32260 h 193556"/>
              <a:gd name="connsiteX1" fmla="*/ 32260 w 928165"/>
              <a:gd name="connsiteY1" fmla="*/ 0 h 193556"/>
              <a:gd name="connsiteX2" fmla="*/ 855216 w 928165"/>
              <a:gd name="connsiteY2" fmla="*/ 0 h 193556"/>
              <a:gd name="connsiteX3" fmla="*/ 887476 w 928165"/>
              <a:gd name="connsiteY3" fmla="*/ 161296 h 193556"/>
              <a:gd name="connsiteX4" fmla="*/ 855216 w 928165"/>
              <a:gd name="connsiteY4" fmla="*/ 193556 h 193556"/>
              <a:gd name="connsiteX5" fmla="*/ 32260 w 928165"/>
              <a:gd name="connsiteY5" fmla="*/ 193556 h 193556"/>
              <a:gd name="connsiteX6" fmla="*/ 0 w 928165"/>
              <a:gd name="connsiteY6" fmla="*/ 161296 h 193556"/>
              <a:gd name="connsiteX7" fmla="*/ 0 w 928165"/>
              <a:gd name="connsiteY7" fmla="*/ 32260 h 193556"/>
              <a:gd name="connsiteX0" fmla="*/ 0 w 1002959"/>
              <a:gd name="connsiteY0" fmla="*/ 32260 h 193556"/>
              <a:gd name="connsiteX1" fmla="*/ 32260 w 1002959"/>
              <a:gd name="connsiteY1" fmla="*/ 0 h 193556"/>
              <a:gd name="connsiteX2" fmla="*/ 953058 w 1002959"/>
              <a:gd name="connsiteY2" fmla="*/ 3148 h 193556"/>
              <a:gd name="connsiteX3" fmla="*/ 887476 w 1002959"/>
              <a:gd name="connsiteY3" fmla="*/ 161296 h 193556"/>
              <a:gd name="connsiteX4" fmla="*/ 855216 w 1002959"/>
              <a:gd name="connsiteY4" fmla="*/ 193556 h 193556"/>
              <a:gd name="connsiteX5" fmla="*/ 32260 w 1002959"/>
              <a:gd name="connsiteY5" fmla="*/ 193556 h 193556"/>
              <a:gd name="connsiteX6" fmla="*/ 0 w 1002959"/>
              <a:gd name="connsiteY6" fmla="*/ 161296 h 193556"/>
              <a:gd name="connsiteX7" fmla="*/ 0 w 1002959"/>
              <a:gd name="connsiteY7" fmla="*/ 32260 h 193556"/>
              <a:gd name="connsiteX0" fmla="*/ 0 w 1023016"/>
              <a:gd name="connsiteY0" fmla="*/ 32260 h 193556"/>
              <a:gd name="connsiteX1" fmla="*/ 32260 w 1023016"/>
              <a:gd name="connsiteY1" fmla="*/ 0 h 193556"/>
              <a:gd name="connsiteX2" fmla="*/ 953058 w 1023016"/>
              <a:gd name="connsiteY2" fmla="*/ 3148 h 193556"/>
              <a:gd name="connsiteX3" fmla="*/ 855216 w 1023016"/>
              <a:gd name="connsiteY3" fmla="*/ 193556 h 193556"/>
              <a:gd name="connsiteX4" fmla="*/ 32260 w 1023016"/>
              <a:gd name="connsiteY4" fmla="*/ 193556 h 193556"/>
              <a:gd name="connsiteX5" fmla="*/ 0 w 1023016"/>
              <a:gd name="connsiteY5" fmla="*/ 161296 h 193556"/>
              <a:gd name="connsiteX6" fmla="*/ 0 w 1023016"/>
              <a:gd name="connsiteY6" fmla="*/ 32260 h 193556"/>
              <a:gd name="connsiteX0" fmla="*/ 0 w 1013649"/>
              <a:gd name="connsiteY0" fmla="*/ 32260 h 193556"/>
              <a:gd name="connsiteX1" fmla="*/ 32260 w 1013649"/>
              <a:gd name="connsiteY1" fmla="*/ 0 h 193556"/>
              <a:gd name="connsiteX2" fmla="*/ 953058 w 1013649"/>
              <a:gd name="connsiteY2" fmla="*/ 3148 h 193556"/>
              <a:gd name="connsiteX3" fmla="*/ 855216 w 1013649"/>
              <a:gd name="connsiteY3" fmla="*/ 193556 h 193556"/>
              <a:gd name="connsiteX4" fmla="*/ 32260 w 1013649"/>
              <a:gd name="connsiteY4" fmla="*/ 193556 h 193556"/>
              <a:gd name="connsiteX5" fmla="*/ 0 w 1013649"/>
              <a:gd name="connsiteY5" fmla="*/ 161296 h 193556"/>
              <a:gd name="connsiteX6" fmla="*/ 0 w 1013649"/>
              <a:gd name="connsiteY6" fmla="*/ 32260 h 193556"/>
              <a:gd name="connsiteX0" fmla="*/ 0 w 1024151"/>
              <a:gd name="connsiteY0" fmla="*/ 32260 h 197184"/>
              <a:gd name="connsiteX1" fmla="*/ 32260 w 1024151"/>
              <a:gd name="connsiteY1" fmla="*/ 0 h 197184"/>
              <a:gd name="connsiteX2" fmla="*/ 953058 w 1024151"/>
              <a:gd name="connsiteY2" fmla="*/ 3148 h 197184"/>
              <a:gd name="connsiteX3" fmla="*/ 894102 w 1024151"/>
              <a:gd name="connsiteY3" fmla="*/ 197184 h 197184"/>
              <a:gd name="connsiteX4" fmla="*/ 32260 w 1024151"/>
              <a:gd name="connsiteY4" fmla="*/ 193556 h 197184"/>
              <a:gd name="connsiteX5" fmla="*/ 0 w 1024151"/>
              <a:gd name="connsiteY5" fmla="*/ 161296 h 197184"/>
              <a:gd name="connsiteX6" fmla="*/ 0 w 1024151"/>
              <a:gd name="connsiteY6" fmla="*/ 32260 h 197184"/>
              <a:gd name="connsiteX0" fmla="*/ 0 w 1019874"/>
              <a:gd name="connsiteY0" fmla="*/ 32260 h 197184"/>
              <a:gd name="connsiteX1" fmla="*/ 32260 w 1019874"/>
              <a:gd name="connsiteY1" fmla="*/ 0 h 197184"/>
              <a:gd name="connsiteX2" fmla="*/ 953058 w 1019874"/>
              <a:gd name="connsiteY2" fmla="*/ 3148 h 197184"/>
              <a:gd name="connsiteX3" fmla="*/ 894102 w 1019874"/>
              <a:gd name="connsiteY3" fmla="*/ 197184 h 197184"/>
              <a:gd name="connsiteX4" fmla="*/ 32260 w 1019874"/>
              <a:gd name="connsiteY4" fmla="*/ 193556 h 197184"/>
              <a:gd name="connsiteX5" fmla="*/ 0 w 1019874"/>
              <a:gd name="connsiteY5" fmla="*/ 161296 h 197184"/>
              <a:gd name="connsiteX6" fmla="*/ 0 w 1019874"/>
              <a:gd name="connsiteY6" fmla="*/ 32260 h 197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19874" h="197184">
                <a:moveTo>
                  <a:pt x="0" y="32260"/>
                </a:moveTo>
                <a:cubicBezTo>
                  <a:pt x="0" y="14443"/>
                  <a:pt x="14443" y="0"/>
                  <a:pt x="32260" y="0"/>
                </a:cubicBezTo>
                <a:lnTo>
                  <a:pt x="953058" y="3148"/>
                </a:lnTo>
                <a:cubicBezTo>
                  <a:pt x="1090217" y="35407"/>
                  <a:pt x="988629" y="120434"/>
                  <a:pt x="894102" y="197184"/>
                </a:cubicBezTo>
                <a:lnTo>
                  <a:pt x="32260" y="193556"/>
                </a:lnTo>
                <a:cubicBezTo>
                  <a:pt x="14443" y="193556"/>
                  <a:pt x="0" y="179113"/>
                  <a:pt x="0" y="161296"/>
                </a:cubicBezTo>
                <a:lnTo>
                  <a:pt x="0" y="32260"/>
                </a:lnTo>
                <a:close/>
              </a:path>
            </a:pathLst>
          </a:custGeom>
          <a:solidFill>
            <a:srgbClr val="FFA34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: Rounded Corners 11">
            <a:extLst>
              <a:ext uri="{FF2B5EF4-FFF2-40B4-BE49-F238E27FC236}">
                <a16:creationId xmlns:a16="http://schemas.microsoft.com/office/drawing/2014/main" id="{85FAED65-07F7-D200-9818-2EEDD288E862}"/>
              </a:ext>
            </a:extLst>
          </p:cNvPr>
          <p:cNvSpPr/>
          <p:nvPr/>
        </p:nvSpPr>
        <p:spPr>
          <a:xfrm rot="19026150">
            <a:off x="7847166" y="5636327"/>
            <a:ext cx="1019874" cy="197184"/>
          </a:xfrm>
          <a:custGeom>
            <a:avLst/>
            <a:gdLst>
              <a:gd name="connsiteX0" fmla="*/ 0 w 887476"/>
              <a:gd name="connsiteY0" fmla="*/ 32260 h 193556"/>
              <a:gd name="connsiteX1" fmla="*/ 32260 w 887476"/>
              <a:gd name="connsiteY1" fmla="*/ 0 h 193556"/>
              <a:gd name="connsiteX2" fmla="*/ 855216 w 887476"/>
              <a:gd name="connsiteY2" fmla="*/ 0 h 193556"/>
              <a:gd name="connsiteX3" fmla="*/ 887476 w 887476"/>
              <a:gd name="connsiteY3" fmla="*/ 32260 h 193556"/>
              <a:gd name="connsiteX4" fmla="*/ 887476 w 887476"/>
              <a:gd name="connsiteY4" fmla="*/ 161296 h 193556"/>
              <a:gd name="connsiteX5" fmla="*/ 855216 w 887476"/>
              <a:gd name="connsiteY5" fmla="*/ 193556 h 193556"/>
              <a:gd name="connsiteX6" fmla="*/ 32260 w 887476"/>
              <a:gd name="connsiteY6" fmla="*/ 193556 h 193556"/>
              <a:gd name="connsiteX7" fmla="*/ 0 w 887476"/>
              <a:gd name="connsiteY7" fmla="*/ 161296 h 193556"/>
              <a:gd name="connsiteX8" fmla="*/ 0 w 887476"/>
              <a:gd name="connsiteY8" fmla="*/ 32260 h 193556"/>
              <a:gd name="connsiteX0" fmla="*/ 0 w 928165"/>
              <a:gd name="connsiteY0" fmla="*/ 32260 h 193556"/>
              <a:gd name="connsiteX1" fmla="*/ 32260 w 928165"/>
              <a:gd name="connsiteY1" fmla="*/ 0 h 193556"/>
              <a:gd name="connsiteX2" fmla="*/ 855216 w 928165"/>
              <a:gd name="connsiteY2" fmla="*/ 0 h 193556"/>
              <a:gd name="connsiteX3" fmla="*/ 887476 w 928165"/>
              <a:gd name="connsiteY3" fmla="*/ 161296 h 193556"/>
              <a:gd name="connsiteX4" fmla="*/ 855216 w 928165"/>
              <a:gd name="connsiteY4" fmla="*/ 193556 h 193556"/>
              <a:gd name="connsiteX5" fmla="*/ 32260 w 928165"/>
              <a:gd name="connsiteY5" fmla="*/ 193556 h 193556"/>
              <a:gd name="connsiteX6" fmla="*/ 0 w 928165"/>
              <a:gd name="connsiteY6" fmla="*/ 161296 h 193556"/>
              <a:gd name="connsiteX7" fmla="*/ 0 w 928165"/>
              <a:gd name="connsiteY7" fmla="*/ 32260 h 193556"/>
              <a:gd name="connsiteX0" fmla="*/ 0 w 1002959"/>
              <a:gd name="connsiteY0" fmla="*/ 32260 h 193556"/>
              <a:gd name="connsiteX1" fmla="*/ 32260 w 1002959"/>
              <a:gd name="connsiteY1" fmla="*/ 0 h 193556"/>
              <a:gd name="connsiteX2" fmla="*/ 953058 w 1002959"/>
              <a:gd name="connsiteY2" fmla="*/ 3148 h 193556"/>
              <a:gd name="connsiteX3" fmla="*/ 887476 w 1002959"/>
              <a:gd name="connsiteY3" fmla="*/ 161296 h 193556"/>
              <a:gd name="connsiteX4" fmla="*/ 855216 w 1002959"/>
              <a:gd name="connsiteY4" fmla="*/ 193556 h 193556"/>
              <a:gd name="connsiteX5" fmla="*/ 32260 w 1002959"/>
              <a:gd name="connsiteY5" fmla="*/ 193556 h 193556"/>
              <a:gd name="connsiteX6" fmla="*/ 0 w 1002959"/>
              <a:gd name="connsiteY6" fmla="*/ 161296 h 193556"/>
              <a:gd name="connsiteX7" fmla="*/ 0 w 1002959"/>
              <a:gd name="connsiteY7" fmla="*/ 32260 h 193556"/>
              <a:gd name="connsiteX0" fmla="*/ 0 w 1023016"/>
              <a:gd name="connsiteY0" fmla="*/ 32260 h 193556"/>
              <a:gd name="connsiteX1" fmla="*/ 32260 w 1023016"/>
              <a:gd name="connsiteY1" fmla="*/ 0 h 193556"/>
              <a:gd name="connsiteX2" fmla="*/ 953058 w 1023016"/>
              <a:gd name="connsiteY2" fmla="*/ 3148 h 193556"/>
              <a:gd name="connsiteX3" fmla="*/ 855216 w 1023016"/>
              <a:gd name="connsiteY3" fmla="*/ 193556 h 193556"/>
              <a:gd name="connsiteX4" fmla="*/ 32260 w 1023016"/>
              <a:gd name="connsiteY4" fmla="*/ 193556 h 193556"/>
              <a:gd name="connsiteX5" fmla="*/ 0 w 1023016"/>
              <a:gd name="connsiteY5" fmla="*/ 161296 h 193556"/>
              <a:gd name="connsiteX6" fmla="*/ 0 w 1023016"/>
              <a:gd name="connsiteY6" fmla="*/ 32260 h 193556"/>
              <a:gd name="connsiteX0" fmla="*/ 0 w 1013649"/>
              <a:gd name="connsiteY0" fmla="*/ 32260 h 193556"/>
              <a:gd name="connsiteX1" fmla="*/ 32260 w 1013649"/>
              <a:gd name="connsiteY1" fmla="*/ 0 h 193556"/>
              <a:gd name="connsiteX2" fmla="*/ 953058 w 1013649"/>
              <a:gd name="connsiteY2" fmla="*/ 3148 h 193556"/>
              <a:gd name="connsiteX3" fmla="*/ 855216 w 1013649"/>
              <a:gd name="connsiteY3" fmla="*/ 193556 h 193556"/>
              <a:gd name="connsiteX4" fmla="*/ 32260 w 1013649"/>
              <a:gd name="connsiteY4" fmla="*/ 193556 h 193556"/>
              <a:gd name="connsiteX5" fmla="*/ 0 w 1013649"/>
              <a:gd name="connsiteY5" fmla="*/ 161296 h 193556"/>
              <a:gd name="connsiteX6" fmla="*/ 0 w 1013649"/>
              <a:gd name="connsiteY6" fmla="*/ 32260 h 193556"/>
              <a:gd name="connsiteX0" fmla="*/ 0 w 1024151"/>
              <a:gd name="connsiteY0" fmla="*/ 32260 h 197184"/>
              <a:gd name="connsiteX1" fmla="*/ 32260 w 1024151"/>
              <a:gd name="connsiteY1" fmla="*/ 0 h 197184"/>
              <a:gd name="connsiteX2" fmla="*/ 953058 w 1024151"/>
              <a:gd name="connsiteY2" fmla="*/ 3148 h 197184"/>
              <a:gd name="connsiteX3" fmla="*/ 894102 w 1024151"/>
              <a:gd name="connsiteY3" fmla="*/ 197184 h 197184"/>
              <a:gd name="connsiteX4" fmla="*/ 32260 w 1024151"/>
              <a:gd name="connsiteY4" fmla="*/ 193556 h 197184"/>
              <a:gd name="connsiteX5" fmla="*/ 0 w 1024151"/>
              <a:gd name="connsiteY5" fmla="*/ 161296 h 197184"/>
              <a:gd name="connsiteX6" fmla="*/ 0 w 1024151"/>
              <a:gd name="connsiteY6" fmla="*/ 32260 h 197184"/>
              <a:gd name="connsiteX0" fmla="*/ 0 w 1019874"/>
              <a:gd name="connsiteY0" fmla="*/ 32260 h 197184"/>
              <a:gd name="connsiteX1" fmla="*/ 32260 w 1019874"/>
              <a:gd name="connsiteY1" fmla="*/ 0 h 197184"/>
              <a:gd name="connsiteX2" fmla="*/ 953058 w 1019874"/>
              <a:gd name="connsiteY2" fmla="*/ 3148 h 197184"/>
              <a:gd name="connsiteX3" fmla="*/ 894102 w 1019874"/>
              <a:gd name="connsiteY3" fmla="*/ 197184 h 197184"/>
              <a:gd name="connsiteX4" fmla="*/ 32260 w 1019874"/>
              <a:gd name="connsiteY4" fmla="*/ 193556 h 197184"/>
              <a:gd name="connsiteX5" fmla="*/ 0 w 1019874"/>
              <a:gd name="connsiteY5" fmla="*/ 161296 h 197184"/>
              <a:gd name="connsiteX6" fmla="*/ 0 w 1019874"/>
              <a:gd name="connsiteY6" fmla="*/ 32260 h 197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19874" h="197184">
                <a:moveTo>
                  <a:pt x="0" y="32260"/>
                </a:moveTo>
                <a:cubicBezTo>
                  <a:pt x="0" y="14443"/>
                  <a:pt x="14443" y="0"/>
                  <a:pt x="32260" y="0"/>
                </a:cubicBezTo>
                <a:lnTo>
                  <a:pt x="953058" y="3148"/>
                </a:lnTo>
                <a:cubicBezTo>
                  <a:pt x="1090217" y="35407"/>
                  <a:pt x="988629" y="120434"/>
                  <a:pt x="894102" y="197184"/>
                </a:cubicBezTo>
                <a:lnTo>
                  <a:pt x="32260" y="193556"/>
                </a:lnTo>
                <a:cubicBezTo>
                  <a:pt x="14443" y="193556"/>
                  <a:pt x="0" y="179113"/>
                  <a:pt x="0" y="161296"/>
                </a:cubicBezTo>
                <a:lnTo>
                  <a:pt x="0" y="32260"/>
                </a:lnTo>
                <a:close/>
              </a:path>
            </a:pathLst>
          </a:custGeom>
          <a:solidFill>
            <a:srgbClr val="FFA34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: Rounded Corners 11">
            <a:extLst>
              <a:ext uri="{FF2B5EF4-FFF2-40B4-BE49-F238E27FC236}">
                <a16:creationId xmlns:a16="http://schemas.microsoft.com/office/drawing/2014/main" id="{D30E16D6-67C5-4063-AC62-FB7A714CD020}"/>
              </a:ext>
            </a:extLst>
          </p:cNvPr>
          <p:cNvSpPr/>
          <p:nvPr/>
        </p:nvSpPr>
        <p:spPr>
          <a:xfrm rot="19026150">
            <a:off x="8321396" y="5636327"/>
            <a:ext cx="1019874" cy="197184"/>
          </a:xfrm>
          <a:custGeom>
            <a:avLst/>
            <a:gdLst>
              <a:gd name="connsiteX0" fmla="*/ 0 w 887476"/>
              <a:gd name="connsiteY0" fmla="*/ 32260 h 193556"/>
              <a:gd name="connsiteX1" fmla="*/ 32260 w 887476"/>
              <a:gd name="connsiteY1" fmla="*/ 0 h 193556"/>
              <a:gd name="connsiteX2" fmla="*/ 855216 w 887476"/>
              <a:gd name="connsiteY2" fmla="*/ 0 h 193556"/>
              <a:gd name="connsiteX3" fmla="*/ 887476 w 887476"/>
              <a:gd name="connsiteY3" fmla="*/ 32260 h 193556"/>
              <a:gd name="connsiteX4" fmla="*/ 887476 w 887476"/>
              <a:gd name="connsiteY4" fmla="*/ 161296 h 193556"/>
              <a:gd name="connsiteX5" fmla="*/ 855216 w 887476"/>
              <a:gd name="connsiteY5" fmla="*/ 193556 h 193556"/>
              <a:gd name="connsiteX6" fmla="*/ 32260 w 887476"/>
              <a:gd name="connsiteY6" fmla="*/ 193556 h 193556"/>
              <a:gd name="connsiteX7" fmla="*/ 0 w 887476"/>
              <a:gd name="connsiteY7" fmla="*/ 161296 h 193556"/>
              <a:gd name="connsiteX8" fmla="*/ 0 w 887476"/>
              <a:gd name="connsiteY8" fmla="*/ 32260 h 193556"/>
              <a:gd name="connsiteX0" fmla="*/ 0 w 928165"/>
              <a:gd name="connsiteY0" fmla="*/ 32260 h 193556"/>
              <a:gd name="connsiteX1" fmla="*/ 32260 w 928165"/>
              <a:gd name="connsiteY1" fmla="*/ 0 h 193556"/>
              <a:gd name="connsiteX2" fmla="*/ 855216 w 928165"/>
              <a:gd name="connsiteY2" fmla="*/ 0 h 193556"/>
              <a:gd name="connsiteX3" fmla="*/ 887476 w 928165"/>
              <a:gd name="connsiteY3" fmla="*/ 161296 h 193556"/>
              <a:gd name="connsiteX4" fmla="*/ 855216 w 928165"/>
              <a:gd name="connsiteY4" fmla="*/ 193556 h 193556"/>
              <a:gd name="connsiteX5" fmla="*/ 32260 w 928165"/>
              <a:gd name="connsiteY5" fmla="*/ 193556 h 193556"/>
              <a:gd name="connsiteX6" fmla="*/ 0 w 928165"/>
              <a:gd name="connsiteY6" fmla="*/ 161296 h 193556"/>
              <a:gd name="connsiteX7" fmla="*/ 0 w 928165"/>
              <a:gd name="connsiteY7" fmla="*/ 32260 h 193556"/>
              <a:gd name="connsiteX0" fmla="*/ 0 w 1002959"/>
              <a:gd name="connsiteY0" fmla="*/ 32260 h 193556"/>
              <a:gd name="connsiteX1" fmla="*/ 32260 w 1002959"/>
              <a:gd name="connsiteY1" fmla="*/ 0 h 193556"/>
              <a:gd name="connsiteX2" fmla="*/ 953058 w 1002959"/>
              <a:gd name="connsiteY2" fmla="*/ 3148 h 193556"/>
              <a:gd name="connsiteX3" fmla="*/ 887476 w 1002959"/>
              <a:gd name="connsiteY3" fmla="*/ 161296 h 193556"/>
              <a:gd name="connsiteX4" fmla="*/ 855216 w 1002959"/>
              <a:gd name="connsiteY4" fmla="*/ 193556 h 193556"/>
              <a:gd name="connsiteX5" fmla="*/ 32260 w 1002959"/>
              <a:gd name="connsiteY5" fmla="*/ 193556 h 193556"/>
              <a:gd name="connsiteX6" fmla="*/ 0 w 1002959"/>
              <a:gd name="connsiteY6" fmla="*/ 161296 h 193556"/>
              <a:gd name="connsiteX7" fmla="*/ 0 w 1002959"/>
              <a:gd name="connsiteY7" fmla="*/ 32260 h 193556"/>
              <a:gd name="connsiteX0" fmla="*/ 0 w 1023016"/>
              <a:gd name="connsiteY0" fmla="*/ 32260 h 193556"/>
              <a:gd name="connsiteX1" fmla="*/ 32260 w 1023016"/>
              <a:gd name="connsiteY1" fmla="*/ 0 h 193556"/>
              <a:gd name="connsiteX2" fmla="*/ 953058 w 1023016"/>
              <a:gd name="connsiteY2" fmla="*/ 3148 h 193556"/>
              <a:gd name="connsiteX3" fmla="*/ 855216 w 1023016"/>
              <a:gd name="connsiteY3" fmla="*/ 193556 h 193556"/>
              <a:gd name="connsiteX4" fmla="*/ 32260 w 1023016"/>
              <a:gd name="connsiteY4" fmla="*/ 193556 h 193556"/>
              <a:gd name="connsiteX5" fmla="*/ 0 w 1023016"/>
              <a:gd name="connsiteY5" fmla="*/ 161296 h 193556"/>
              <a:gd name="connsiteX6" fmla="*/ 0 w 1023016"/>
              <a:gd name="connsiteY6" fmla="*/ 32260 h 193556"/>
              <a:gd name="connsiteX0" fmla="*/ 0 w 1013649"/>
              <a:gd name="connsiteY0" fmla="*/ 32260 h 193556"/>
              <a:gd name="connsiteX1" fmla="*/ 32260 w 1013649"/>
              <a:gd name="connsiteY1" fmla="*/ 0 h 193556"/>
              <a:gd name="connsiteX2" fmla="*/ 953058 w 1013649"/>
              <a:gd name="connsiteY2" fmla="*/ 3148 h 193556"/>
              <a:gd name="connsiteX3" fmla="*/ 855216 w 1013649"/>
              <a:gd name="connsiteY3" fmla="*/ 193556 h 193556"/>
              <a:gd name="connsiteX4" fmla="*/ 32260 w 1013649"/>
              <a:gd name="connsiteY4" fmla="*/ 193556 h 193556"/>
              <a:gd name="connsiteX5" fmla="*/ 0 w 1013649"/>
              <a:gd name="connsiteY5" fmla="*/ 161296 h 193556"/>
              <a:gd name="connsiteX6" fmla="*/ 0 w 1013649"/>
              <a:gd name="connsiteY6" fmla="*/ 32260 h 193556"/>
              <a:gd name="connsiteX0" fmla="*/ 0 w 1024151"/>
              <a:gd name="connsiteY0" fmla="*/ 32260 h 197184"/>
              <a:gd name="connsiteX1" fmla="*/ 32260 w 1024151"/>
              <a:gd name="connsiteY1" fmla="*/ 0 h 197184"/>
              <a:gd name="connsiteX2" fmla="*/ 953058 w 1024151"/>
              <a:gd name="connsiteY2" fmla="*/ 3148 h 197184"/>
              <a:gd name="connsiteX3" fmla="*/ 894102 w 1024151"/>
              <a:gd name="connsiteY3" fmla="*/ 197184 h 197184"/>
              <a:gd name="connsiteX4" fmla="*/ 32260 w 1024151"/>
              <a:gd name="connsiteY4" fmla="*/ 193556 h 197184"/>
              <a:gd name="connsiteX5" fmla="*/ 0 w 1024151"/>
              <a:gd name="connsiteY5" fmla="*/ 161296 h 197184"/>
              <a:gd name="connsiteX6" fmla="*/ 0 w 1024151"/>
              <a:gd name="connsiteY6" fmla="*/ 32260 h 197184"/>
              <a:gd name="connsiteX0" fmla="*/ 0 w 1019874"/>
              <a:gd name="connsiteY0" fmla="*/ 32260 h 197184"/>
              <a:gd name="connsiteX1" fmla="*/ 32260 w 1019874"/>
              <a:gd name="connsiteY1" fmla="*/ 0 h 197184"/>
              <a:gd name="connsiteX2" fmla="*/ 953058 w 1019874"/>
              <a:gd name="connsiteY2" fmla="*/ 3148 h 197184"/>
              <a:gd name="connsiteX3" fmla="*/ 894102 w 1019874"/>
              <a:gd name="connsiteY3" fmla="*/ 197184 h 197184"/>
              <a:gd name="connsiteX4" fmla="*/ 32260 w 1019874"/>
              <a:gd name="connsiteY4" fmla="*/ 193556 h 197184"/>
              <a:gd name="connsiteX5" fmla="*/ 0 w 1019874"/>
              <a:gd name="connsiteY5" fmla="*/ 161296 h 197184"/>
              <a:gd name="connsiteX6" fmla="*/ 0 w 1019874"/>
              <a:gd name="connsiteY6" fmla="*/ 32260 h 197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19874" h="197184">
                <a:moveTo>
                  <a:pt x="0" y="32260"/>
                </a:moveTo>
                <a:cubicBezTo>
                  <a:pt x="0" y="14443"/>
                  <a:pt x="14443" y="0"/>
                  <a:pt x="32260" y="0"/>
                </a:cubicBezTo>
                <a:lnTo>
                  <a:pt x="953058" y="3148"/>
                </a:lnTo>
                <a:cubicBezTo>
                  <a:pt x="1090217" y="35407"/>
                  <a:pt x="988629" y="120434"/>
                  <a:pt x="894102" y="197184"/>
                </a:cubicBezTo>
                <a:lnTo>
                  <a:pt x="32260" y="193556"/>
                </a:lnTo>
                <a:cubicBezTo>
                  <a:pt x="14443" y="193556"/>
                  <a:pt x="0" y="179113"/>
                  <a:pt x="0" y="161296"/>
                </a:cubicBezTo>
                <a:lnTo>
                  <a:pt x="0" y="32260"/>
                </a:lnTo>
                <a:close/>
              </a:path>
            </a:pathLst>
          </a:custGeom>
          <a:solidFill>
            <a:srgbClr val="FFA34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42FD9CAB-A1A5-494C-A4D4-858DC46A3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725" y="120982"/>
            <a:ext cx="6714224" cy="723274"/>
          </a:xfrm>
        </p:spPr>
        <p:txBody>
          <a:bodyPr>
            <a:normAutofit fontScale="90000"/>
          </a:bodyPr>
          <a:lstStyle/>
          <a:p>
            <a:r>
              <a:rPr lang="sq-AL" sz="4400" dirty="0">
                <a:latin typeface="Aptos (body)"/>
              </a:rPr>
              <a:t>Siguria</a:t>
            </a:r>
            <a:br>
              <a:rPr lang="en-US" dirty="0"/>
            </a:br>
            <a:r>
              <a:rPr lang="sq-AL" sz="2200" b="0" dirty="0">
                <a:latin typeface="Aptos (body)"/>
              </a:rPr>
              <a:t>Shqipëri </a:t>
            </a:r>
            <a:r>
              <a:rPr lang="en-US" sz="2200" b="0" dirty="0">
                <a:latin typeface="Aptos (body)"/>
              </a:rPr>
              <a:t>vs</a:t>
            </a:r>
            <a:r>
              <a:rPr lang="sq-AL" sz="2200" b="0" dirty="0">
                <a:latin typeface="Aptos (body)"/>
              </a:rPr>
              <a:t> Europë</a:t>
            </a:r>
            <a:endParaRPr lang="sq-AL" b="0" dirty="0">
              <a:latin typeface="Aptos (body)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8946038-7D69-4FF9-AFA5-5AF746F76DD4}"/>
              </a:ext>
            </a:extLst>
          </p:cNvPr>
          <p:cNvSpPr/>
          <p:nvPr/>
        </p:nvSpPr>
        <p:spPr>
          <a:xfrm>
            <a:off x="6096001" y="107493"/>
            <a:ext cx="5955322" cy="646986"/>
          </a:xfrm>
          <a:prstGeom prst="roundRect">
            <a:avLst/>
          </a:prstGeom>
          <a:solidFill>
            <a:srgbClr val="6A93A5"/>
          </a:solidFill>
        </p:spPr>
        <p:txBody>
          <a:bodyPr wrap="square">
            <a:spAutoFit/>
          </a:bodyPr>
          <a:lstStyle/>
          <a:p>
            <a:pPr marL="117475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q-AL" sz="1600" b="0" i="1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0B0004020202020204" pitchFamily="34" charset="0"/>
              </a:rPr>
              <a:t>Në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0B0004020202020204" pitchFamily="34" charset="0"/>
              </a:rPr>
              <a:t> 5 </a:t>
            </a:r>
            <a:r>
              <a:rPr kumimoji="0" lang="sq-AL" sz="1600" b="0" i="1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0B0004020202020204" pitchFamily="34" charset="0"/>
              </a:rPr>
              <a:t>vitet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0B0004020202020204" pitchFamily="34" charset="0"/>
              </a:rPr>
              <a:t> e </a:t>
            </a:r>
            <a:r>
              <a:rPr kumimoji="0" lang="sq-AL" sz="1600" b="0" i="1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0B0004020202020204" pitchFamily="34" charset="0"/>
              </a:rPr>
              <a:t>fundit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0B0004020202020204" pitchFamily="34" charset="0"/>
              </a:rPr>
              <a:t>, a </a:t>
            </a:r>
            <a:r>
              <a:rPr kumimoji="0" lang="sq-AL" sz="1600" b="0" i="1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0B0004020202020204" pitchFamily="34" charset="0"/>
              </a:rPr>
              <a:t>keni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0B0004020202020204" pitchFamily="34" charset="0"/>
              </a:rPr>
              <a:t> qenë ju ose një anëtar i familjes suaj viktimë e ndonjë vjedhjeje (grabitjeje) apo sulmi (fizik)? (C5)</a:t>
            </a:r>
          </a:p>
        </p:txBody>
      </p:sp>
      <p:graphicFrame>
        <p:nvGraphicFramePr>
          <p:cNvPr id="9" name="Chart Placeholder 8">
            <a:extLst>
              <a:ext uri="{FF2B5EF4-FFF2-40B4-BE49-F238E27FC236}">
                <a16:creationId xmlns:a16="http://schemas.microsoft.com/office/drawing/2014/main" id="{F79027EA-4320-6796-797E-001DFE0ADCF4}"/>
              </a:ext>
            </a:extLst>
          </p:cNvPr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1811097257"/>
              </p:ext>
            </p:extLst>
          </p:nvPr>
        </p:nvGraphicFramePr>
        <p:xfrm>
          <a:off x="351854" y="1164720"/>
          <a:ext cx="11530013" cy="5340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E13CF40B-7CEF-AC52-8060-DB4A6D657FE5}"/>
              </a:ext>
            </a:extLst>
          </p:cNvPr>
          <p:cNvSpPr txBox="1"/>
          <p:nvPr/>
        </p:nvSpPr>
        <p:spPr>
          <a:xfrm>
            <a:off x="9571290" y="6306750"/>
            <a:ext cx="24184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*</a:t>
            </a:r>
            <a:r>
              <a:rPr lang="sq-AL" sz="12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Të dhëna nga ESS </a:t>
            </a:r>
            <a:r>
              <a:rPr lang="en-US" sz="12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Survey, 2023</a:t>
            </a:r>
          </a:p>
        </p:txBody>
      </p:sp>
    </p:spTree>
    <p:extLst>
      <p:ext uri="{BB962C8B-B14F-4D97-AF65-F5344CB8AC3E}">
        <p14:creationId xmlns:p14="http://schemas.microsoft.com/office/powerpoint/2010/main" val="10329268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2FD9CAB-A1A5-494C-A4D4-858DC46A3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069" y="155252"/>
            <a:ext cx="5274096" cy="619570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latin typeface="Aptos" panose="020B0004020202020204" pitchFamily="34" charset="0"/>
              </a:rPr>
              <a:t>S</a:t>
            </a:r>
            <a:r>
              <a:rPr lang="sq-AL" sz="4000" dirty="0">
                <a:latin typeface="Aptos" panose="020B0004020202020204" pitchFamily="34" charset="0"/>
              </a:rPr>
              <a:t>iguria</a:t>
            </a:r>
            <a:endParaRPr lang="en-US" sz="4000" dirty="0">
              <a:latin typeface="Aptos" panose="020B0004020202020204" pitchFamily="34" charset="0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8946038-7D69-4FF9-AFA5-5AF746F76DD4}"/>
              </a:ext>
            </a:extLst>
          </p:cNvPr>
          <p:cNvSpPr/>
          <p:nvPr/>
        </p:nvSpPr>
        <p:spPr>
          <a:xfrm>
            <a:off x="6096001" y="107493"/>
            <a:ext cx="5955322" cy="715089"/>
          </a:xfrm>
          <a:prstGeom prst="roundRect">
            <a:avLst/>
          </a:prstGeom>
          <a:solidFill>
            <a:srgbClr val="6A93A5"/>
          </a:solidFill>
        </p:spPr>
        <p:txBody>
          <a:bodyPr wrap="square">
            <a:spAutoFit/>
          </a:bodyPr>
          <a:lstStyle/>
          <a:p>
            <a:pPr marL="117475"/>
            <a:r>
              <a:rPr lang="en-US" i="1" dirty="0">
                <a:solidFill>
                  <a:schemeClr val="bg1"/>
                </a:solidFill>
              </a:rPr>
              <a:t>Po gjatë 12 MUAJVE T</a:t>
            </a:r>
            <a:r>
              <a:rPr lang="sq-AL" i="1" dirty="0">
                <a:solidFill>
                  <a:schemeClr val="bg1"/>
                </a:solidFill>
              </a:rPr>
              <a:t>Ë</a:t>
            </a:r>
            <a:r>
              <a:rPr lang="en-US" i="1" dirty="0">
                <a:solidFill>
                  <a:schemeClr val="bg1"/>
                </a:solidFill>
              </a:rPr>
              <a:t> FUNDIT, a keni qenë ju, viktimë e ndonjë…?(C+)</a:t>
            </a:r>
          </a:p>
        </p:txBody>
      </p:sp>
      <p:grpSp>
        <p:nvGrpSpPr>
          <p:cNvPr id="139" name="Group 138">
            <a:extLst>
              <a:ext uri="{FF2B5EF4-FFF2-40B4-BE49-F238E27FC236}">
                <a16:creationId xmlns:a16="http://schemas.microsoft.com/office/drawing/2014/main" id="{8E8498DC-3349-A9A5-F757-623BA5B95A32}"/>
              </a:ext>
            </a:extLst>
          </p:cNvPr>
          <p:cNvGrpSpPr/>
          <p:nvPr/>
        </p:nvGrpSpPr>
        <p:grpSpPr>
          <a:xfrm>
            <a:off x="344037" y="2714785"/>
            <a:ext cx="3383280" cy="3108960"/>
            <a:chOff x="531264" y="1820254"/>
            <a:chExt cx="3305798" cy="3390660"/>
          </a:xfrm>
        </p:grpSpPr>
        <p:pic>
          <p:nvPicPr>
            <p:cNvPr id="35" name="Graphic 6" descr="Female Profile">
              <a:extLst>
                <a:ext uri="{FF2B5EF4-FFF2-40B4-BE49-F238E27FC236}">
                  <a16:creationId xmlns:a16="http://schemas.microsoft.com/office/drawing/2014/main" id="{16540FF7-6C75-8CB1-07C6-D74550FBC88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107875" y="1976098"/>
              <a:ext cx="655123" cy="696457"/>
            </a:xfrm>
            <a:prstGeom prst="rect">
              <a:avLst/>
            </a:prstGeom>
          </p:spPr>
        </p:pic>
        <p:pic>
          <p:nvPicPr>
            <p:cNvPr id="36" name="Graphic 35" descr="Female Profile">
              <a:extLst>
                <a:ext uri="{FF2B5EF4-FFF2-40B4-BE49-F238E27FC236}">
                  <a16:creationId xmlns:a16="http://schemas.microsoft.com/office/drawing/2014/main" id="{1E345A8F-7E15-A6B0-8CF3-2B7553EFAA2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107271" y="1976098"/>
              <a:ext cx="655123" cy="696457"/>
            </a:xfrm>
            <a:prstGeom prst="rect">
              <a:avLst/>
            </a:prstGeom>
          </p:spPr>
        </p:pic>
        <p:pic>
          <p:nvPicPr>
            <p:cNvPr id="37" name="Graphic 36" descr="Male profile">
              <a:extLst>
                <a:ext uri="{FF2B5EF4-FFF2-40B4-BE49-F238E27FC236}">
                  <a16:creationId xmlns:a16="http://schemas.microsoft.com/office/drawing/2014/main" id="{24ED0133-5DF7-4B79-50A5-B11AFE020D6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608176" y="1976098"/>
              <a:ext cx="655123" cy="696457"/>
            </a:xfrm>
            <a:prstGeom prst="rect">
              <a:avLst/>
            </a:prstGeom>
          </p:spPr>
        </p:pic>
        <p:pic>
          <p:nvPicPr>
            <p:cNvPr id="38" name="Graphic 11" descr="Female Profile">
              <a:extLst>
                <a:ext uri="{FF2B5EF4-FFF2-40B4-BE49-F238E27FC236}">
                  <a16:creationId xmlns:a16="http://schemas.microsoft.com/office/drawing/2014/main" id="{4F49A1CB-6480-45F2-6610-B3EEE8A76F6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606973" y="1976098"/>
              <a:ext cx="655123" cy="696457"/>
            </a:xfrm>
            <a:prstGeom prst="rect">
              <a:avLst/>
            </a:prstGeom>
          </p:spPr>
        </p:pic>
        <p:pic>
          <p:nvPicPr>
            <p:cNvPr id="39" name="Graphic 12" descr="Male profile">
              <a:extLst>
                <a:ext uri="{FF2B5EF4-FFF2-40B4-BE49-F238E27FC236}">
                  <a16:creationId xmlns:a16="http://schemas.microsoft.com/office/drawing/2014/main" id="{AF56F6D3-DABC-EF8C-2872-1FA8E62E40C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607572" y="1976098"/>
              <a:ext cx="655123" cy="696457"/>
            </a:xfrm>
            <a:prstGeom prst="rect">
              <a:avLst/>
            </a:prstGeom>
          </p:spPr>
        </p:pic>
        <p:pic>
          <p:nvPicPr>
            <p:cNvPr id="40" name="Graphic 12" descr="Male profile">
              <a:extLst>
                <a:ext uri="{FF2B5EF4-FFF2-40B4-BE49-F238E27FC236}">
                  <a16:creationId xmlns:a16="http://schemas.microsoft.com/office/drawing/2014/main" id="{D45CAD2E-DECA-6DD1-6DB7-2AD418DDCB0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3106672" y="1976098"/>
              <a:ext cx="655123" cy="696457"/>
            </a:xfrm>
            <a:prstGeom prst="rect">
              <a:avLst/>
            </a:prstGeom>
          </p:spPr>
        </p:pic>
        <p:pic>
          <p:nvPicPr>
            <p:cNvPr id="41" name="Graphic 27" descr="Female Profile">
              <a:extLst>
                <a:ext uri="{FF2B5EF4-FFF2-40B4-BE49-F238E27FC236}">
                  <a16:creationId xmlns:a16="http://schemas.microsoft.com/office/drawing/2014/main" id="{0BBF68C0-08D7-A755-B915-D029BC42B6C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107875" y="2586961"/>
              <a:ext cx="655123" cy="696457"/>
            </a:xfrm>
            <a:prstGeom prst="rect">
              <a:avLst/>
            </a:prstGeom>
          </p:spPr>
        </p:pic>
        <p:pic>
          <p:nvPicPr>
            <p:cNvPr id="42" name="Graphic 29" descr="Female Profile">
              <a:extLst>
                <a:ext uri="{FF2B5EF4-FFF2-40B4-BE49-F238E27FC236}">
                  <a16:creationId xmlns:a16="http://schemas.microsoft.com/office/drawing/2014/main" id="{0B492214-3996-D257-46C4-6A041FDA02F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107271" y="2586961"/>
              <a:ext cx="655123" cy="696457"/>
            </a:xfrm>
            <a:prstGeom prst="rect">
              <a:avLst/>
            </a:prstGeom>
          </p:spPr>
        </p:pic>
        <p:pic>
          <p:nvPicPr>
            <p:cNvPr id="43" name="Graphic 30" descr="Male profile">
              <a:extLst>
                <a:ext uri="{FF2B5EF4-FFF2-40B4-BE49-F238E27FC236}">
                  <a16:creationId xmlns:a16="http://schemas.microsoft.com/office/drawing/2014/main" id="{9D25F7B4-29C0-7F04-54E2-74AF45F51A0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608176" y="2586961"/>
              <a:ext cx="655123" cy="696457"/>
            </a:xfrm>
            <a:prstGeom prst="rect">
              <a:avLst/>
            </a:prstGeom>
          </p:spPr>
        </p:pic>
        <p:pic>
          <p:nvPicPr>
            <p:cNvPr id="44" name="Graphic 31" descr="Female Profile">
              <a:extLst>
                <a:ext uri="{FF2B5EF4-FFF2-40B4-BE49-F238E27FC236}">
                  <a16:creationId xmlns:a16="http://schemas.microsoft.com/office/drawing/2014/main" id="{F151CFC1-FCD4-7EA5-7D51-17E7D257E78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606973" y="2586961"/>
              <a:ext cx="655123" cy="696457"/>
            </a:xfrm>
            <a:prstGeom prst="rect">
              <a:avLst/>
            </a:prstGeom>
          </p:spPr>
        </p:pic>
        <p:pic>
          <p:nvPicPr>
            <p:cNvPr id="45" name="Graphic 32" descr="Male profile">
              <a:extLst>
                <a:ext uri="{FF2B5EF4-FFF2-40B4-BE49-F238E27FC236}">
                  <a16:creationId xmlns:a16="http://schemas.microsoft.com/office/drawing/2014/main" id="{7C39EC82-3E86-9D25-8CB1-D8EDB4D8A41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607572" y="2586961"/>
              <a:ext cx="655123" cy="696457"/>
            </a:xfrm>
            <a:prstGeom prst="rect">
              <a:avLst/>
            </a:prstGeom>
          </p:spPr>
        </p:pic>
        <p:pic>
          <p:nvPicPr>
            <p:cNvPr id="46" name="Graphic 12" descr="Male profile">
              <a:extLst>
                <a:ext uri="{FF2B5EF4-FFF2-40B4-BE49-F238E27FC236}">
                  <a16:creationId xmlns:a16="http://schemas.microsoft.com/office/drawing/2014/main" id="{9A68888F-6C00-65AE-E3BC-F75837DDB3A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3104583" y="2586960"/>
              <a:ext cx="655123" cy="696458"/>
            </a:xfrm>
            <a:prstGeom prst="rect">
              <a:avLst/>
            </a:prstGeom>
          </p:spPr>
        </p:pic>
        <p:pic>
          <p:nvPicPr>
            <p:cNvPr id="47" name="Graphic 46" descr="Female Profile">
              <a:extLst>
                <a:ext uri="{FF2B5EF4-FFF2-40B4-BE49-F238E27FC236}">
                  <a16:creationId xmlns:a16="http://schemas.microsoft.com/office/drawing/2014/main" id="{9908C97F-40FD-AB86-BDFF-8B7716737FB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107875" y="3224367"/>
              <a:ext cx="655123" cy="696457"/>
            </a:xfrm>
            <a:prstGeom prst="rect">
              <a:avLst/>
            </a:prstGeom>
          </p:spPr>
        </p:pic>
        <p:pic>
          <p:nvPicPr>
            <p:cNvPr id="48" name="Graphic 48" descr="Female Profile">
              <a:extLst>
                <a:ext uri="{FF2B5EF4-FFF2-40B4-BE49-F238E27FC236}">
                  <a16:creationId xmlns:a16="http://schemas.microsoft.com/office/drawing/2014/main" id="{82ED867D-8240-A948-3677-55A12DF1BB4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107271" y="3224367"/>
              <a:ext cx="655123" cy="696457"/>
            </a:xfrm>
            <a:prstGeom prst="rect">
              <a:avLst/>
            </a:prstGeom>
          </p:spPr>
        </p:pic>
        <p:pic>
          <p:nvPicPr>
            <p:cNvPr id="49" name="Graphic 49" descr="Male profile">
              <a:extLst>
                <a:ext uri="{FF2B5EF4-FFF2-40B4-BE49-F238E27FC236}">
                  <a16:creationId xmlns:a16="http://schemas.microsoft.com/office/drawing/2014/main" id="{F7E0ACFE-1AB9-8317-0ED2-0244680AEB0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608176" y="3224367"/>
              <a:ext cx="655123" cy="696457"/>
            </a:xfrm>
            <a:prstGeom prst="rect">
              <a:avLst/>
            </a:prstGeom>
          </p:spPr>
        </p:pic>
        <p:pic>
          <p:nvPicPr>
            <p:cNvPr id="50" name="Graphic 51" descr="Male profile">
              <a:extLst>
                <a:ext uri="{FF2B5EF4-FFF2-40B4-BE49-F238E27FC236}">
                  <a16:creationId xmlns:a16="http://schemas.microsoft.com/office/drawing/2014/main" id="{37787784-E603-EADE-7C66-BC2CEDF2265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607572" y="3224367"/>
              <a:ext cx="655123" cy="696457"/>
            </a:xfrm>
            <a:prstGeom prst="rect">
              <a:avLst/>
            </a:prstGeom>
          </p:spPr>
        </p:pic>
        <p:pic>
          <p:nvPicPr>
            <p:cNvPr id="51" name="Graphic 84" descr="Male profile">
              <a:extLst>
                <a:ext uri="{FF2B5EF4-FFF2-40B4-BE49-F238E27FC236}">
                  <a16:creationId xmlns:a16="http://schemas.microsoft.com/office/drawing/2014/main" id="{6B7E6858-AF88-FC53-98C2-E5365BA5407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2610702" y="3229953"/>
              <a:ext cx="655123" cy="696457"/>
            </a:xfrm>
            <a:prstGeom prst="rect">
              <a:avLst/>
            </a:prstGeom>
          </p:spPr>
        </p:pic>
        <p:pic>
          <p:nvPicPr>
            <p:cNvPr id="52" name="Graphic 48" descr="Female Profile">
              <a:extLst>
                <a:ext uri="{FF2B5EF4-FFF2-40B4-BE49-F238E27FC236}">
                  <a16:creationId xmlns:a16="http://schemas.microsoft.com/office/drawing/2014/main" id="{79A8FF84-5D2D-AD5B-4BA3-FE0CEFC06F4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3104583" y="3235346"/>
              <a:ext cx="655123" cy="696457"/>
            </a:xfrm>
            <a:prstGeom prst="rect">
              <a:avLst/>
            </a:prstGeom>
          </p:spPr>
        </p:pic>
        <p:pic>
          <p:nvPicPr>
            <p:cNvPr id="53" name="Graphic 27" descr="Female Profile">
              <a:extLst>
                <a:ext uri="{FF2B5EF4-FFF2-40B4-BE49-F238E27FC236}">
                  <a16:creationId xmlns:a16="http://schemas.microsoft.com/office/drawing/2014/main" id="{38E466F4-6B1A-D287-B672-A00BBEAFA1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107875" y="3860487"/>
              <a:ext cx="655123" cy="696457"/>
            </a:xfrm>
            <a:prstGeom prst="rect">
              <a:avLst/>
            </a:prstGeom>
          </p:spPr>
        </p:pic>
        <p:pic>
          <p:nvPicPr>
            <p:cNvPr id="54" name="Graphic 29" descr="Female Profile">
              <a:extLst>
                <a:ext uri="{FF2B5EF4-FFF2-40B4-BE49-F238E27FC236}">
                  <a16:creationId xmlns:a16="http://schemas.microsoft.com/office/drawing/2014/main" id="{859F0CEE-BDF7-19CF-A854-C4C20C005BA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107271" y="3860487"/>
              <a:ext cx="655123" cy="696457"/>
            </a:xfrm>
            <a:prstGeom prst="rect">
              <a:avLst/>
            </a:prstGeom>
          </p:spPr>
        </p:pic>
        <p:pic>
          <p:nvPicPr>
            <p:cNvPr id="55" name="Graphic 30" descr="Male profile">
              <a:extLst>
                <a:ext uri="{FF2B5EF4-FFF2-40B4-BE49-F238E27FC236}">
                  <a16:creationId xmlns:a16="http://schemas.microsoft.com/office/drawing/2014/main" id="{D925FEDC-C6EB-8E0D-5017-1431224B5B8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608176" y="3860487"/>
              <a:ext cx="655123" cy="696457"/>
            </a:xfrm>
            <a:prstGeom prst="rect">
              <a:avLst/>
            </a:prstGeom>
          </p:spPr>
        </p:pic>
        <p:pic>
          <p:nvPicPr>
            <p:cNvPr id="56" name="Graphic 31" descr="Female Profile">
              <a:extLst>
                <a:ext uri="{FF2B5EF4-FFF2-40B4-BE49-F238E27FC236}">
                  <a16:creationId xmlns:a16="http://schemas.microsoft.com/office/drawing/2014/main" id="{4AFF8266-9F79-E5A8-CB0A-5C3DAD8E039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606973" y="3860487"/>
              <a:ext cx="655123" cy="696457"/>
            </a:xfrm>
            <a:prstGeom prst="rect">
              <a:avLst/>
            </a:prstGeom>
          </p:spPr>
        </p:pic>
        <p:pic>
          <p:nvPicPr>
            <p:cNvPr id="57" name="Graphic 32" descr="Male profile">
              <a:extLst>
                <a:ext uri="{FF2B5EF4-FFF2-40B4-BE49-F238E27FC236}">
                  <a16:creationId xmlns:a16="http://schemas.microsoft.com/office/drawing/2014/main" id="{600DAD62-9D68-F14C-F213-23FCFB57073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607572" y="3860487"/>
              <a:ext cx="655123" cy="696457"/>
            </a:xfrm>
            <a:prstGeom prst="rect">
              <a:avLst/>
            </a:prstGeom>
          </p:spPr>
        </p:pic>
        <p:pic>
          <p:nvPicPr>
            <p:cNvPr id="58" name="Graphic 12" descr="Male profile">
              <a:extLst>
                <a:ext uri="{FF2B5EF4-FFF2-40B4-BE49-F238E27FC236}">
                  <a16:creationId xmlns:a16="http://schemas.microsoft.com/office/drawing/2014/main" id="{DE129533-71B6-E066-F3EA-C82C119255D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3104583" y="3860486"/>
              <a:ext cx="655123" cy="696457"/>
            </a:xfrm>
            <a:prstGeom prst="rect">
              <a:avLst/>
            </a:prstGeom>
          </p:spPr>
        </p:pic>
        <p:pic>
          <p:nvPicPr>
            <p:cNvPr id="59" name="Graphic 58" descr="Female Profile">
              <a:extLst>
                <a:ext uri="{FF2B5EF4-FFF2-40B4-BE49-F238E27FC236}">
                  <a16:creationId xmlns:a16="http://schemas.microsoft.com/office/drawing/2014/main" id="{E297A278-6C18-972B-39C4-7B34910BD4E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107875" y="4503478"/>
              <a:ext cx="655123" cy="696457"/>
            </a:xfrm>
            <a:prstGeom prst="rect">
              <a:avLst/>
            </a:prstGeom>
          </p:spPr>
        </p:pic>
        <p:pic>
          <p:nvPicPr>
            <p:cNvPr id="60" name="Graphic 48" descr="Female Profile">
              <a:extLst>
                <a:ext uri="{FF2B5EF4-FFF2-40B4-BE49-F238E27FC236}">
                  <a16:creationId xmlns:a16="http://schemas.microsoft.com/office/drawing/2014/main" id="{AF6304C7-0F81-7BBB-CB70-BDDCDD0FBF2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107271" y="4503478"/>
              <a:ext cx="655123" cy="696457"/>
            </a:xfrm>
            <a:prstGeom prst="rect">
              <a:avLst/>
            </a:prstGeom>
          </p:spPr>
        </p:pic>
        <p:pic>
          <p:nvPicPr>
            <p:cNvPr id="61" name="Graphic 49" descr="Male profile">
              <a:extLst>
                <a:ext uri="{FF2B5EF4-FFF2-40B4-BE49-F238E27FC236}">
                  <a16:creationId xmlns:a16="http://schemas.microsoft.com/office/drawing/2014/main" id="{3224895E-3A78-C197-73FB-A114EB0081A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608176" y="4503478"/>
              <a:ext cx="655123" cy="696457"/>
            </a:xfrm>
            <a:prstGeom prst="rect">
              <a:avLst/>
            </a:prstGeom>
          </p:spPr>
        </p:pic>
        <p:pic>
          <p:nvPicPr>
            <p:cNvPr id="62" name="Graphic 51" descr="Male profile">
              <a:extLst>
                <a:ext uri="{FF2B5EF4-FFF2-40B4-BE49-F238E27FC236}">
                  <a16:creationId xmlns:a16="http://schemas.microsoft.com/office/drawing/2014/main" id="{81B9DE66-896B-063A-2270-8B5FE3CC13C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607572" y="4503478"/>
              <a:ext cx="655123" cy="696457"/>
            </a:xfrm>
            <a:prstGeom prst="rect">
              <a:avLst/>
            </a:prstGeom>
          </p:spPr>
        </p:pic>
        <p:pic>
          <p:nvPicPr>
            <p:cNvPr id="63" name="Graphic 84" descr="Male profile">
              <a:extLst>
                <a:ext uri="{FF2B5EF4-FFF2-40B4-BE49-F238E27FC236}">
                  <a16:creationId xmlns:a16="http://schemas.microsoft.com/office/drawing/2014/main" id="{7B5BF415-3376-E9FE-E01D-66AE2CE4F86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2610702" y="4509064"/>
              <a:ext cx="655123" cy="696457"/>
            </a:xfrm>
            <a:prstGeom prst="rect">
              <a:avLst/>
            </a:prstGeom>
          </p:spPr>
        </p:pic>
        <p:pic>
          <p:nvPicPr>
            <p:cNvPr id="64" name="Graphic 48" descr="Female Profile">
              <a:extLst>
                <a:ext uri="{FF2B5EF4-FFF2-40B4-BE49-F238E27FC236}">
                  <a16:creationId xmlns:a16="http://schemas.microsoft.com/office/drawing/2014/main" id="{C064DDEF-C726-D34B-D17A-E9F00B5E8024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3104583" y="4514457"/>
              <a:ext cx="655123" cy="696457"/>
            </a:xfrm>
            <a:prstGeom prst="rect">
              <a:avLst/>
            </a:prstGeom>
          </p:spPr>
        </p:pic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2B334E04-C7AC-C531-20E8-B144F0CC9DF4}"/>
                </a:ext>
              </a:extLst>
            </p:cNvPr>
            <p:cNvSpPr/>
            <p:nvPr/>
          </p:nvSpPr>
          <p:spPr>
            <a:xfrm>
              <a:off x="531264" y="1820254"/>
              <a:ext cx="3305798" cy="339066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Callout: Bent Line with Accent Bar 1">
            <a:extLst>
              <a:ext uri="{FF2B5EF4-FFF2-40B4-BE49-F238E27FC236}">
                <a16:creationId xmlns:a16="http://schemas.microsoft.com/office/drawing/2014/main" id="{E42FAD82-442A-830C-2BD3-08915AD0084A}"/>
              </a:ext>
            </a:extLst>
          </p:cNvPr>
          <p:cNvSpPr/>
          <p:nvPr/>
        </p:nvSpPr>
        <p:spPr>
          <a:xfrm>
            <a:off x="4356211" y="3859347"/>
            <a:ext cx="1492753" cy="1233945"/>
          </a:xfrm>
          <a:prstGeom prst="accentCallout2">
            <a:avLst>
              <a:gd name="adj1" fmla="val 31034"/>
              <a:gd name="adj2" fmla="val -1162"/>
              <a:gd name="adj3" fmla="val 30701"/>
              <a:gd name="adj4" fmla="val -26766"/>
              <a:gd name="adj5" fmla="val 92994"/>
              <a:gd name="adj6" fmla="val -46099"/>
            </a:avLst>
          </a:prstGeom>
          <a:noFill/>
          <a:ln w="6350">
            <a:solidFill>
              <a:srgbClr val="ED6F35"/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defTabSz="685800">
              <a:buClrTx/>
            </a:pPr>
            <a:r>
              <a:rPr lang="en-US" sz="4050" dirty="0">
                <a:solidFill>
                  <a:srgbClr val="ED6F35"/>
                </a:solidFill>
                <a:latin typeface="Calibri" panose="020F0502020204030204"/>
              </a:rPr>
              <a:t>7</a:t>
            </a:r>
            <a:r>
              <a:rPr lang="en-US" sz="4050" kern="1200" dirty="0">
                <a:solidFill>
                  <a:srgbClr val="ED6F35"/>
                </a:solidFill>
                <a:latin typeface="Calibri" panose="020F0502020204030204"/>
              </a:rPr>
              <a:t>%</a:t>
            </a:r>
          </a:p>
          <a:p>
            <a:pPr defTabSz="685800"/>
            <a:r>
              <a:rPr lang="sq-AL" sz="1600" dirty="0">
                <a:solidFill>
                  <a:srgbClr val="ED6F35"/>
                </a:solidFill>
                <a:latin typeface="Aptos (body)"/>
              </a:rPr>
              <a:t>Kanë qenë viktima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97D3C034-452E-9733-9F54-9B78C8EA11C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280890"/>
              </p:ext>
            </p:extLst>
          </p:nvPr>
        </p:nvGraphicFramePr>
        <p:xfrm>
          <a:off x="8018233" y="2570607"/>
          <a:ext cx="4017735" cy="3811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46EF2E95-F06D-D0F2-FFF4-7C6D93802F65}"/>
              </a:ext>
            </a:extLst>
          </p:cNvPr>
          <p:cNvSpPr txBox="1"/>
          <p:nvPr/>
        </p:nvSpPr>
        <p:spPr>
          <a:xfrm>
            <a:off x="424994" y="1160444"/>
            <a:ext cx="489048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ptos (body)"/>
              </a:rPr>
              <a:t>Gjatë 12 muajve të fundit, 94% e të anketuarve raportuan se nuk kishin qenë viktima të ndonjë incidenti apo sulmi.</a:t>
            </a:r>
            <a:endParaRPr lang="sq-AL" sz="1400" dirty="0">
              <a:latin typeface="Aptos (body)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q-AL" sz="1400" dirty="0">
              <a:latin typeface="Aptos (body)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q-AL" sz="1400" dirty="0">
                <a:latin typeface="Aptos (body)"/>
              </a:rPr>
              <a:t>Megjithatë, 7% treguan se kishin përjetuar të paktën një nga llojet e incidenteve të listuara në pyetësor.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6905430-5092-F954-FC09-9ED7EFB2FB2C}"/>
              </a:ext>
            </a:extLst>
          </p:cNvPr>
          <p:cNvSpPr txBox="1"/>
          <p:nvPr/>
        </p:nvSpPr>
        <p:spPr>
          <a:xfrm>
            <a:off x="6320695" y="1254356"/>
            <a:ext cx="52186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q-AL" sz="1400" dirty="0">
                <a:latin typeface="Aptos (body)"/>
              </a:rPr>
              <a:t>Ndër ata që raportuan se ishin viktima, llojet më të zakonshme të incidenteve ose sulmeve gjatë 12 muajve të fundit ishin aksidentet me makinë (35%), vjedhjet (27%) dhe mashtrim</a:t>
            </a:r>
            <a:r>
              <a:rPr lang="en-US" sz="1400" dirty="0">
                <a:latin typeface="Aptos (body)"/>
              </a:rPr>
              <a:t>et </a:t>
            </a:r>
            <a:r>
              <a:rPr lang="sq-AL" sz="1400" dirty="0">
                <a:latin typeface="Aptos (body)"/>
              </a:rPr>
              <a:t>(20%).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63E3199-DA5E-86FD-3A23-ACDCEA243D8A}"/>
              </a:ext>
            </a:extLst>
          </p:cNvPr>
          <p:cNvGrpSpPr/>
          <p:nvPr/>
        </p:nvGrpSpPr>
        <p:grpSpPr>
          <a:xfrm>
            <a:off x="5561922" y="2570607"/>
            <a:ext cx="2343532" cy="3811423"/>
            <a:chOff x="4910608" y="2714785"/>
            <a:chExt cx="2217207" cy="3512717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831F91D7-EF94-F03B-21F6-E1DB0DE2C32B}"/>
                </a:ext>
              </a:extLst>
            </p:cNvPr>
            <p:cNvCxnSpPr>
              <a:cxnSpLocks/>
            </p:cNvCxnSpPr>
            <p:nvPr/>
          </p:nvCxnSpPr>
          <p:spPr>
            <a:xfrm>
              <a:off x="7127815" y="2714785"/>
              <a:ext cx="0" cy="3512717"/>
            </a:xfrm>
            <a:prstGeom prst="line">
              <a:avLst/>
            </a:prstGeom>
            <a:ln>
              <a:solidFill>
                <a:srgbClr val="ED6F35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CC2F0C0A-A0EB-3325-9A41-75E3A85698F6}"/>
                </a:ext>
              </a:extLst>
            </p:cNvPr>
            <p:cNvCxnSpPr>
              <a:cxnSpLocks/>
            </p:cNvCxnSpPr>
            <p:nvPr/>
          </p:nvCxnSpPr>
          <p:spPr>
            <a:xfrm>
              <a:off x="4910608" y="4462598"/>
              <a:ext cx="2217206" cy="0"/>
            </a:xfrm>
            <a:prstGeom prst="line">
              <a:avLst/>
            </a:prstGeom>
            <a:ln>
              <a:solidFill>
                <a:srgbClr val="ED6F35"/>
              </a:solidFill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AE85004E-3971-A59E-1EFD-D3DF0E40AD1F}"/>
              </a:ext>
            </a:extLst>
          </p:cNvPr>
          <p:cNvSpPr txBox="1"/>
          <p:nvPr/>
        </p:nvSpPr>
        <p:spPr>
          <a:xfrm>
            <a:off x="5561922" y="4550332"/>
            <a:ext cx="234353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i="1" dirty="0">
                <a:solidFill>
                  <a:srgbClr val="ED6F35"/>
                </a:solidFill>
                <a:latin typeface="Aptos (body)"/>
              </a:rPr>
              <a:t>Vetëm ata që kanë qenë viktima gjatë 12 MUAJVE të fundit (N=125)</a:t>
            </a:r>
            <a:endParaRPr lang="sq-AL" sz="1000" i="1" dirty="0">
              <a:solidFill>
                <a:srgbClr val="ED6F35"/>
              </a:solidFill>
              <a:latin typeface="Aptos (body)"/>
            </a:endParaRPr>
          </a:p>
          <a:p>
            <a:pPr algn="r"/>
            <a:r>
              <a:rPr lang="en-US" sz="1000" i="1" dirty="0">
                <a:solidFill>
                  <a:srgbClr val="ED6F35"/>
                </a:solidFill>
                <a:latin typeface="Aptos (body)"/>
              </a:rPr>
              <a:t>*</a:t>
            </a:r>
            <a:r>
              <a:rPr lang="sq-AL" sz="1000" i="1" dirty="0">
                <a:solidFill>
                  <a:srgbClr val="ED6F35"/>
                </a:solidFill>
                <a:latin typeface="Aptos (body)"/>
              </a:rPr>
              <a:t>pyetje</a:t>
            </a:r>
            <a:r>
              <a:rPr lang="en-US" sz="1000" i="1" dirty="0">
                <a:solidFill>
                  <a:srgbClr val="ED6F35"/>
                </a:solidFill>
                <a:latin typeface="Aptos (body)"/>
              </a:rPr>
              <a:t> </a:t>
            </a:r>
            <a:r>
              <a:rPr lang="sq-AL" sz="1000" i="1" dirty="0">
                <a:solidFill>
                  <a:srgbClr val="ED6F35"/>
                </a:solidFill>
                <a:latin typeface="Aptos (body)"/>
              </a:rPr>
              <a:t>ku lejohen disa përgjigje</a:t>
            </a:r>
            <a:endParaRPr lang="en-US" sz="1000" i="1" dirty="0">
              <a:solidFill>
                <a:srgbClr val="ED6F35"/>
              </a:solidFill>
              <a:latin typeface="Aptos (body)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43D2720-662B-FEB8-2363-A58BBD7CB040}"/>
              </a:ext>
            </a:extLst>
          </p:cNvPr>
          <p:cNvSpPr txBox="1"/>
          <p:nvPr/>
        </p:nvSpPr>
        <p:spPr>
          <a:xfrm>
            <a:off x="6555921" y="3932454"/>
            <a:ext cx="13495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q-AL" sz="1000" i="1" dirty="0">
                <a:solidFill>
                  <a:srgbClr val="ED6F35"/>
                </a:solidFill>
                <a:latin typeface="Aptos (body)"/>
              </a:rPr>
              <a:t>Në çfarë lloj situate keni qenë viktimë?</a:t>
            </a:r>
          </a:p>
        </p:txBody>
      </p:sp>
    </p:spTree>
    <p:extLst>
      <p:ext uri="{BB962C8B-B14F-4D97-AF65-F5344CB8AC3E}">
        <p14:creationId xmlns:p14="http://schemas.microsoft.com/office/powerpoint/2010/main" val="26839937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F670AD-A7F5-7DE3-AE00-AE6BAC6544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4B4C2DD-3B7F-BB94-4481-B616C69CED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938" y="99308"/>
            <a:ext cx="6289461" cy="716071"/>
          </a:xfrm>
        </p:spPr>
        <p:txBody>
          <a:bodyPr>
            <a:normAutofit/>
          </a:bodyPr>
          <a:lstStyle/>
          <a:p>
            <a:r>
              <a:rPr lang="en-US" dirty="0">
                <a:latin typeface="Aptos" panose="020B0004020202020204" pitchFamily="34" charset="0"/>
              </a:rPr>
              <a:t>S</a:t>
            </a:r>
            <a:r>
              <a:rPr lang="sq-AL" dirty="0">
                <a:latin typeface="Aptos" panose="020B0004020202020204" pitchFamily="34" charset="0"/>
              </a:rPr>
              <a:t>iguria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AD98CE-35CD-2E34-9053-31B8239C15A4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757812" y="1327091"/>
            <a:ext cx="2795361" cy="479668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Aptos" panose="020B0004020202020204" pitchFamily="34" charset="0"/>
              </a:rPr>
              <a:t>Të </a:t>
            </a:r>
            <a:r>
              <a:rPr lang="sq-AL" sz="1600" dirty="0">
                <a:latin typeface="Aptos" panose="020B0004020202020204" pitchFamily="34" charset="0"/>
              </a:rPr>
              <a:t>anketuarit</a:t>
            </a:r>
            <a:r>
              <a:rPr lang="en-US" sz="1600" dirty="0">
                <a:latin typeface="Aptos" panose="020B0004020202020204" pitchFamily="34" charset="0"/>
              </a:rPr>
              <a:t> u pyetën se sa të sigurt ndihen kur ecin vetëm në lagjen e tyre pas errësirës. Në vitin 2024, 82% e të anketuarve raportuan se ndiheshin të sigurt ose shumë të sigurt, që është pak më e lartë se në vitin 2022, ku përqindja e kombinuar ishte 78% (28% shumë të sigurt dhe 50% të sigurt).</a:t>
            </a:r>
            <a:endParaRPr lang="sq-AL" sz="1600" dirty="0">
              <a:latin typeface="Aptos" panose="020B00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1600" dirty="0">
                <a:latin typeface="Aptos" panose="020B0004020202020204" pitchFamily="34" charset="0"/>
              </a:rPr>
              <a:t>Krahasuar me vitin 2020, ku përqindja e kombinuar ishte 80% (29% shumë e sigurt dhe 51% e sigurt), nuk ka ndonjë ndryshim domethënës, duke reflektuar një perceptim relativisht të qëndrueshëm të sigurisë me kalimin e kohës.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DC6D36A-CEB5-7C34-849B-F9781A46630E}"/>
              </a:ext>
            </a:extLst>
          </p:cNvPr>
          <p:cNvSpPr/>
          <p:nvPr/>
        </p:nvSpPr>
        <p:spPr>
          <a:xfrm>
            <a:off x="6629399" y="107493"/>
            <a:ext cx="5421923" cy="715089"/>
          </a:xfrm>
          <a:prstGeom prst="roundRect">
            <a:avLst/>
          </a:prstGeom>
          <a:solidFill>
            <a:srgbClr val="6A93A5"/>
          </a:solidFill>
        </p:spPr>
        <p:txBody>
          <a:bodyPr wrap="square">
            <a:spAutoFit/>
          </a:bodyPr>
          <a:lstStyle/>
          <a:p>
            <a:pPr marL="117475"/>
            <a:r>
              <a:rPr lang="sq-AL" i="1" dirty="0">
                <a:solidFill>
                  <a:schemeClr val="bg1"/>
                </a:solidFill>
                <a:latin typeface="Aptos" panose="020B0004020202020204" pitchFamily="34" charset="0"/>
              </a:rPr>
              <a:t>Sa i sigurt ndiheni kur ecni vetëm në lagjen tuaj pasi është errësuar? C6)</a:t>
            </a:r>
          </a:p>
        </p:txBody>
      </p:sp>
      <p:graphicFrame>
        <p:nvGraphicFramePr>
          <p:cNvPr id="5" name="Chart Placeholder 4">
            <a:extLst>
              <a:ext uri="{FF2B5EF4-FFF2-40B4-BE49-F238E27FC236}">
                <a16:creationId xmlns:a16="http://schemas.microsoft.com/office/drawing/2014/main" id="{E74A55F5-A157-A0D2-0D83-3F00A67F7C9E}"/>
              </a:ext>
            </a:extLst>
          </p:cNvPr>
          <p:cNvGraphicFramePr>
            <a:graphicFrameLocks noGrp="1"/>
          </p:cNvGraphicFramePr>
          <p:nvPr>
            <p:ph type="chart" sz="quarter" idx="15"/>
            <p:extLst>
              <p:ext uri="{D42A27DB-BD31-4B8C-83A1-F6EECF244321}">
                <p14:modId xmlns:p14="http://schemas.microsoft.com/office/powerpoint/2010/main" val="2549829663"/>
              </p:ext>
            </p:extLst>
          </p:nvPr>
        </p:nvGraphicFramePr>
        <p:xfrm>
          <a:off x="339725" y="1327091"/>
          <a:ext cx="8270875" cy="5124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628948E-FBD0-2507-0F3B-F455622C7387}"/>
              </a:ext>
            </a:extLst>
          </p:cNvPr>
          <p:cNvCxnSpPr/>
          <p:nvPr/>
        </p:nvCxnSpPr>
        <p:spPr>
          <a:xfrm>
            <a:off x="1341690" y="3213217"/>
            <a:ext cx="0" cy="2871387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E5D4C93-4FE1-8F21-3B3D-0BFAC1EE92DD}"/>
              </a:ext>
            </a:extLst>
          </p:cNvPr>
          <p:cNvCxnSpPr>
            <a:cxnSpLocks/>
          </p:cNvCxnSpPr>
          <p:nvPr/>
        </p:nvCxnSpPr>
        <p:spPr>
          <a:xfrm>
            <a:off x="2459765" y="2623558"/>
            <a:ext cx="0" cy="3461046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797B307-398A-EBBA-A4FA-3E27023D97C7}"/>
              </a:ext>
            </a:extLst>
          </p:cNvPr>
          <p:cNvCxnSpPr>
            <a:cxnSpLocks/>
          </p:cNvCxnSpPr>
          <p:nvPr/>
        </p:nvCxnSpPr>
        <p:spPr>
          <a:xfrm>
            <a:off x="3569295" y="2623558"/>
            <a:ext cx="0" cy="3461047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7D879A0-22E2-B018-DEEA-23690087474B}"/>
              </a:ext>
            </a:extLst>
          </p:cNvPr>
          <p:cNvCxnSpPr>
            <a:cxnSpLocks/>
          </p:cNvCxnSpPr>
          <p:nvPr/>
        </p:nvCxnSpPr>
        <p:spPr>
          <a:xfrm>
            <a:off x="4661733" y="2417035"/>
            <a:ext cx="0" cy="3667570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009ADEE-224C-DE72-A05C-22CC27B3AD4E}"/>
              </a:ext>
            </a:extLst>
          </p:cNvPr>
          <p:cNvCxnSpPr>
            <a:cxnSpLocks/>
          </p:cNvCxnSpPr>
          <p:nvPr/>
        </p:nvCxnSpPr>
        <p:spPr>
          <a:xfrm>
            <a:off x="5779806" y="2495371"/>
            <a:ext cx="0" cy="3589234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DB7E56C-EA3A-E05F-C95F-468318E4174B}"/>
              </a:ext>
            </a:extLst>
          </p:cNvPr>
          <p:cNvCxnSpPr>
            <a:cxnSpLocks/>
          </p:cNvCxnSpPr>
          <p:nvPr/>
        </p:nvCxnSpPr>
        <p:spPr>
          <a:xfrm>
            <a:off x="6897881" y="2264635"/>
            <a:ext cx="0" cy="3819970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98670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1">
            <a:extLst>
              <a:ext uri="{FF2B5EF4-FFF2-40B4-BE49-F238E27FC236}">
                <a16:creationId xmlns:a16="http://schemas.microsoft.com/office/drawing/2014/main" id="{32F59216-BBC4-2B93-7EBB-BAD21E69F3D3}"/>
              </a:ext>
            </a:extLst>
          </p:cNvPr>
          <p:cNvSpPr/>
          <p:nvPr/>
        </p:nvSpPr>
        <p:spPr>
          <a:xfrm rot="19026150">
            <a:off x="10680683" y="5759910"/>
            <a:ext cx="1019874" cy="197184"/>
          </a:xfrm>
          <a:custGeom>
            <a:avLst/>
            <a:gdLst>
              <a:gd name="connsiteX0" fmla="*/ 0 w 887476"/>
              <a:gd name="connsiteY0" fmla="*/ 32260 h 193556"/>
              <a:gd name="connsiteX1" fmla="*/ 32260 w 887476"/>
              <a:gd name="connsiteY1" fmla="*/ 0 h 193556"/>
              <a:gd name="connsiteX2" fmla="*/ 855216 w 887476"/>
              <a:gd name="connsiteY2" fmla="*/ 0 h 193556"/>
              <a:gd name="connsiteX3" fmla="*/ 887476 w 887476"/>
              <a:gd name="connsiteY3" fmla="*/ 32260 h 193556"/>
              <a:gd name="connsiteX4" fmla="*/ 887476 w 887476"/>
              <a:gd name="connsiteY4" fmla="*/ 161296 h 193556"/>
              <a:gd name="connsiteX5" fmla="*/ 855216 w 887476"/>
              <a:gd name="connsiteY5" fmla="*/ 193556 h 193556"/>
              <a:gd name="connsiteX6" fmla="*/ 32260 w 887476"/>
              <a:gd name="connsiteY6" fmla="*/ 193556 h 193556"/>
              <a:gd name="connsiteX7" fmla="*/ 0 w 887476"/>
              <a:gd name="connsiteY7" fmla="*/ 161296 h 193556"/>
              <a:gd name="connsiteX8" fmla="*/ 0 w 887476"/>
              <a:gd name="connsiteY8" fmla="*/ 32260 h 193556"/>
              <a:gd name="connsiteX0" fmla="*/ 0 w 928165"/>
              <a:gd name="connsiteY0" fmla="*/ 32260 h 193556"/>
              <a:gd name="connsiteX1" fmla="*/ 32260 w 928165"/>
              <a:gd name="connsiteY1" fmla="*/ 0 h 193556"/>
              <a:gd name="connsiteX2" fmla="*/ 855216 w 928165"/>
              <a:gd name="connsiteY2" fmla="*/ 0 h 193556"/>
              <a:gd name="connsiteX3" fmla="*/ 887476 w 928165"/>
              <a:gd name="connsiteY3" fmla="*/ 161296 h 193556"/>
              <a:gd name="connsiteX4" fmla="*/ 855216 w 928165"/>
              <a:gd name="connsiteY4" fmla="*/ 193556 h 193556"/>
              <a:gd name="connsiteX5" fmla="*/ 32260 w 928165"/>
              <a:gd name="connsiteY5" fmla="*/ 193556 h 193556"/>
              <a:gd name="connsiteX6" fmla="*/ 0 w 928165"/>
              <a:gd name="connsiteY6" fmla="*/ 161296 h 193556"/>
              <a:gd name="connsiteX7" fmla="*/ 0 w 928165"/>
              <a:gd name="connsiteY7" fmla="*/ 32260 h 193556"/>
              <a:gd name="connsiteX0" fmla="*/ 0 w 1002959"/>
              <a:gd name="connsiteY0" fmla="*/ 32260 h 193556"/>
              <a:gd name="connsiteX1" fmla="*/ 32260 w 1002959"/>
              <a:gd name="connsiteY1" fmla="*/ 0 h 193556"/>
              <a:gd name="connsiteX2" fmla="*/ 953058 w 1002959"/>
              <a:gd name="connsiteY2" fmla="*/ 3148 h 193556"/>
              <a:gd name="connsiteX3" fmla="*/ 887476 w 1002959"/>
              <a:gd name="connsiteY3" fmla="*/ 161296 h 193556"/>
              <a:gd name="connsiteX4" fmla="*/ 855216 w 1002959"/>
              <a:gd name="connsiteY4" fmla="*/ 193556 h 193556"/>
              <a:gd name="connsiteX5" fmla="*/ 32260 w 1002959"/>
              <a:gd name="connsiteY5" fmla="*/ 193556 h 193556"/>
              <a:gd name="connsiteX6" fmla="*/ 0 w 1002959"/>
              <a:gd name="connsiteY6" fmla="*/ 161296 h 193556"/>
              <a:gd name="connsiteX7" fmla="*/ 0 w 1002959"/>
              <a:gd name="connsiteY7" fmla="*/ 32260 h 193556"/>
              <a:gd name="connsiteX0" fmla="*/ 0 w 1023016"/>
              <a:gd name="connsiteY0" fmla="*/ 32260 h 193556"/>
              <a:gd name="connsiteX1" fmla="*/ 32260 w 1023016"/>
              <a:gd name="connsiteY1" fmla="*/ 0 h 193556"/>
              <a:gd name="connsiteX2" fmla="*/ 953058 w 1023016"/>
              <a:gd name="connsiteY2" fmla="*/ 3148 h 193556"/>
              <a:gd name="connsiteX3" fmla="*/ 855216 w 1023016"/>
              <a:gd name="connsiteY3" fmla="*/ 193556 h 193556"/>
              <a:gd name="connsiteX4" fmla="*/ 32260 w 1023016"/>
              <a:gd name="connsiteY4" fmla="*/ 193556 h 193556"/>
              <a:gd name="connsiteX5" fmla="*/ 0 w 1023016"/>
              <a:gd name="connsiteY5" fmla="*/ 161296 h 193556"/>
              <a:gd name="connsiteX6" fmla="*/ 0 w 1023016"/>
              <a:gd name="connsiteY6" fmla="*/ 32260 h 193556"/>
              <a:gd name="connsiteX0" fmla="*/ 0 w 1013649"/>
              <a:gd name="connsiteY0" fmla="*/ 32260 h 193556"/>
              <a:gd name="connsiteX1" fmla="*/ 32260 w 1013649"/>
              <a:gd name="connsiteY1" fmla="*/ 0 h 193556"/>
              <a:gd name="connsiteX2" fmla="*/ 953058 w 1013649"/>
              <a:gd name="connsiteY2" fmla="*/ 3148 h 193556"/>
              <a:gd name="connsiteX3" fmla="*/ 855216 w 1013649"/>
              <a:gd name="connsiteY3" fmla="*/ 193556 h 193556"/>
              <a:gd name="connsiteX4" fmla="*/ 32260 w 1013649"/>
              <a:gd name="connsiteY4" fmla="*/ 193556 h 193556"/>
              <a:gd name="connsiteX5" fmla="*/ 0 w 1013649"/>
              <a:gd name="connsiteY5" fmla="*/ 161296 h 193556"/>
              <a:gd name="connsiteX6" fmla="*/ 0 w 1013649"/>
              <a:gd name="connsiteY6" fmla="*/ 32260 h 193556"/>
              <a:gd name="connsiteX0" fmla="*/ 0 w 1024151"/>
              <a:gd name="connsiteY0" fmla="*/ 32260 h 197184"/>
              <a:gd name="connsiteX1" fmla="*/ 32260 w 1024151"/>
              <a:gd name="connsiteY1" fmla="*/ 0 h 197184"/>
              <a:gd name="connsiteX2" fmla="*/ 953058 w 1024151"/>
              <a:gd name="connsiteY2" fmla="*/ 3148 h 197184"/>
              <a:gd name="connsiteX3" fmla="*/ 894102 w 1024151"/>
              <a:gd name="connsiteY3" fmla="*/ 197184 h 197184"/>
              <a:gd name="connsiteX4" fmla="*/ 32260 w 1024151"/>
              <a:gd name="connsiteY4" fmla="*/ 193556 h 197184"/>
              <a:gd name="connsiteX5" fmla="*/ 0 w 1024151"/>
              <a:gd name="connsiteY5" fmla="*/ 161296 h 197184"/>
              <a:gd name="connsiteX6" fmla="*/ 0 w 1024151"/>
              <a:gd name="connsiteY6" fmla="*/ 32260 h 197184"/>
              <a:gd name="connsiteX0" fmla="*/ 0 w 1019874"/>
              <a:gd name="connsiteY0" fmla="*/ 32260 h 197184"/>
              <a:gd name="connsiteX1" fmla="*/ 32260 w 1019874"/>
              <a:gd name="connsiteY1" fmla="*/ 0 h 197184"/>
              <a:gd name="connsiteX2" fmla="*/ 953058 w 1019874"/>
              <a:gd name="connsiteY2" fmla="*/ 3148 h 197184"/>
              <a:gd name="connsiteX3" fmla="*/ 894102 w 1019874"/>
              <a:gd name="connsiteY3" fmla="*/ 197184 h 197184"/>
              <a:gd name="connsiteX4" fmla="*/ 32260 w 1019874"/>
              <a:gd name="connsiteY4" fmla="*/ 193556 h 197184"/>
              <a:gd name="connsiteX5" fmla="*/ 0 w 1019874"/>
              <a:gd name="connsiteY5" fmla="*/ 161296 h 197184"/>
              <a:gd name="connsiteX6" fmla="*/ 0 w 1019874"/>
              <a:gd name="connsiteY6" fmla="*/ 32260 h 197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19874" h="197184">
                <a:moveTo>
                  <a:pt x="0" y="32260"/>
                </a:moveTo>
                <a:cubicBezTo>
                  <a:pt x="0" y="14443"/>
                  <a:pt x="14443" y="0"/>
                  <a:pt x="32260" y="0"/>
                </a:cubicBezTo>
                <a:lnTo>
                  <a:pt x="953058" y="3148"/>
                </a:lnTo>
                <a:cubicBezTo>
                  <a:pt x="1090217" y="35407"/>
                  <a:pt x="988629" y="120434"/>
                  <a:pt x="894102" y="197184"/>
                </a:cubicBezTo>
                <a:lnTo>
                  <a:pt x="32260" y="193556"/>
                </a:lnTo>
                <a:cubicBezTo>
                  <a:pt x="14443" y="193556"/>
                  <a:pt x="0" y="179113"/>
                  <a:pt x="0" y="161296"/>
                </a:cubicBezTo>
                <a:lnTo>
                  <a:pt x="0" y="32260"/>
                </a:lnTo>
                <a:close/>
              </a:path>
            </a:pathLst>
          </a:custGeom>
          <a:solidFill>
            <a:srgbClr val="9DC8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: Rounded Corners 11">
            <a:extLst>
              <a:ext uri="{FF2B5EF4-FFF2-40B4-BE49-F238E27FC236}">
                <a16:creationId xmlns:a16="http://schemas.microsoft.com/office/drawing/2014/main" id="{1665E2DE-6D58-35A5-EAC8-9891ACAAA2F1}"/>
              </a:ext>
            </a:extLst>
          </p:cNvPr>
          <p:cNvSpPr/>
          <p:nvPr/>
        </p:nvSpPr>
        <p:spPr>
          <a:xfrm rot="19026150">
            <a:off x="9721209" y="5740859"/>
            <a:ext cx="1019874" cy="197184"/>
          </a:xfrm>
          <a:custGeom>
            <a:avLst/>
            <a:gdLst>
              <a:gd name="connsiteX0" fmla="*/ 0 w 887476"/>
              <a:gd name="connsiteY0" fmla="*/ 32260 h 193556"/>
              <a:gd name="connsiteX1" fmla="*/ 32260 w 887476"/>
              <a:gd name="connsiteY1" fmla="*/ 0 h 193556"/>
              <a:gd name="connsiteX2" fmla="*/ 855216 w 887476"/>
              <a:gd name="connsiteY2" fmla="*/ 0 h 193556"/>
              <a:gd name="connsiteX3" fmla="*/ 887476 w 887476"/>
              <a:gd name="connsiteY3" fmla="*/ 32260 h 193556"/>
              <a:gd name="connsiteX4" fmla="*/ 887476 w 887476"/>
              <a:gd name="connsiteY4" fmla="*/ 161296 h 193556"/>
              <a:gd name="connsiteX5" fmla="*/ 855216 w 887476"/>
              <a:gd name="connsiteY5" fmla="*/ 193556 h 193556"/>
              <a:gd name="connsiteX6" fmla="*/ 32260 w 887476"/>
              <a:gd name="connsiteY6" fmla="*/ 193556 h 193556"/>
              <a:gd name="connsiteX7" fmla="*/ 0 w 887476"/>
              <a:gd name="connsiteY7" fmla="*/ 161296 h 193556"/>
              <a:gd name="connsiteX8" fmla="*/ 0 w 887476"/>
              <a:gd name="connsiteY8" fmla="*/ 32260 h 193556"/>
              <a:gd name="connsiteX0" fmla="*/ 0 w 928165"/>
              <a:gd name="connsiteY0" fmla="*/ 32260 h 193556"/>
              <a:gd name="connsiteX1" fmla="*/ 32260 w 928165"/>
              <a:gd name="connsiteY1" fmla="*/ 0 h 193556"/>
              <a:gd name="connsiteX2" fmla="*/ 855216 w 928165"/>
              <a:gd name="connsiteY2" fmla="*/ 0 h 193556"/>
              <a:gd name="connsiteX3" fmla="*/ 887476 w 928165"/>
              <a:gd name="connsiteY3" fmla="*/ 161296 h 193556"/>
              <a:gd name="connsiteX4" fmla="*/ 855216 w 928165"/>
              <a:gd name="connsiteY4" fmla="*/ 193556 h 193556"/>
              <a:gd name="connsiteX5" fmla="*/ 32260 w 928165"/>
              <a:gd name="connsiteY5" fmla="*/ 193556 h 193556"/>
              <a:gd name="connsiteX6" fmla="*/ 0 w 928165"/>
              <a:gd name="connsiteY6" fmla="*/ 161296 h 193556"/>
              <a:gd name="connsiteX7" fmla="*/ 0 w 928165"/>
              <a:gd name="connsiteY7" fmla="*/ 32260 h 193556"/>
              <a:gd name="connsiteX0" fmla="*/ 0 w 1002959"/>
              <a:gd name="connsiteY0" fmla="*/ 32260 h 193556"/>
              <a:gd name="connsiteX1" fmla="*/ 32260 w 1002959"/>
              <a:gd name="connsiteY1" fmla="*/ 0 h 193556"/>
              <a:gd name="connsiteX2" fmla="*/ 953058 w 1002959"/>
              <a:gd name="connsiteY2" fmla="*/ 3148 h 193556"/>
              <a:gd name="connsiteX3" fmla="*/ 887476 w 1002959"/>
              <a:gd name="connsiteY3" fmla="*/ 161296 h 193556"/>
              <a:gd name="connsiteX4" fmla="*/ 855216 w 1002959"/>
              <a:gd name="connsiteY4" fmla="*/ 193556 h 193556"/>
              <a:gd name="connsiteX5" fmla="*/ 32260 w 1002959"/>
              <a:gd name="connsiteY5" fmla="*/ 193556 h 193556"/>
              <a:gd name="connsiteX6" fmla="*/ 0 w 1002959"/>
              <a:gd name="connsiteY6" fmla="*/ 161296 h 193556"/>
              <a:gd name="connsiteX7" fmla="*/ 0 w 1002959"/>
              <a:gd name="connsiteY7" fmla="*/ 32260 h 193556"/>
              <a:gd name="connsiteX0" fmla="*/ 0 w 1023016"/>
              <a:gd name="connsiteY0" fmla="*/ 32260 h 193556"/>
              <a:gd name="connsiteX1" fmla="*/ 32260 w 1023016"/>
              <a:gd name="connsiteY1" fmla="*/ 0 h 193556"/>
              <a:gd name="connsiteX2" fmla="*/ 953058 w 1023016"/>
              <a:gd name="connsiteY2" fmla="*/ 3148 h 193556"/>
              <a:gd name="connsiteX3" fmla="*/ 855216 w 1023016"/>
              <a:gd name="connsiteY3" fmla="*/ 193556 h 193556"/>
              <a:gd name="connsiteX4" fmla="*/ 32260 w 1023016"/>
              <a:gd name="connsiteY4" fmla="*/ 193556 h 193556"/>
              <a:gd name="connsiteX5" fmla="*/ 0 w 1023016"/>
              <a:gd name="connsiteY5" fmla="*/ 161296 h 193556"/>
              <a:gd name="connsiteX6" fmla="*/ 0 w 1023016"/>
              <a:gd name="connsiteY6" fmla="*/ 32260 h 193556"/>
              <a:gd name="connsiteX0" fmla="*/ 0 w 1013649"/>
              <a:gd name="connsiteY0" fmla="*/ 32260 h 193556"/>
              <a:gd name="connsiteX1" fmla="*/ 32260 w 1013649"/>
              <a:gd name="connsiteY1" fmla="*/ 0 h 193556"/>
              <a:gd name="connsiteX2" fmla="*/ 953058 w 1013649"/>
              <a:gd name="connsiteY2" fmla="*/ 3148 h 193556"/>
              <a:gd name="connsiteX3" fmla="*/ 855216 w 1013649"/>
              <a:gd name="connsiteY3" fmla="*/ 193556 h 193556"/>
              <a:gd name="connsiteX4" fmla="*/ 32260 w 1013649"/>
              <a:gd name="connsiteY4" fmla="*/ 193556 h 193556"/>
              <a:gd name="connsiteX5" fmla="*/ 0 w 1013649"/>
              <a:gd name="connsiteY5" fmla="*/ 161296 h 193556"/>
              <a:gd name="connsiteX6" fmla="*/ 0 w 1013649"/>
              <a:gd name="connsiteY6" fmla="*/ 32260 h 193556"/>
              <a:gd name="connsiteX0" fmla="*/ 0 w 1024151"/>
              <a:gd name="connsiteY0" fmla="*/ 32260 h 197184"/>
              <a:gd name="connsiteX1" fmla="*/ 32260 w 1024151"/>
              <a:gd name="connsiteY1" fmla="*/ 0 h 197184"/>
              <a:gd name="connsiteX2" fmla="*/ 953058 w 1024151"/>
              <a:gd name="connsiteY2" fmla="*/ 3148 h 197184"/>
              <a:gd name="connsiteX3" fmla="*/ 894102 w 1024151"/>
              <a:gd name="connsiteY3" fmla="*/ 197184 h 197184"/>
              <a:gd name="connsiteX4" fmla="*/ 32260 w 1024151"/>
              <a:gd name="connsiteY4" fmla="*/ 193556 h 197184"/>
              <a:gd name="connsiteX5" fmla="*/ 0 w 1024151"/>
              <a:gd name="connsiteY5" fmla="*/ 161296 h 197184"/>
              <a:gd name="connsiteX6" fmla="*/ 0 w 1024151"/>
              <a:gd name="connsiteY6" fmla="*/ 32260 h 197184"/>
              <a:gd name="connsiteX0" fmla="*/ 0 w 1019874"/>
              <a:gd name="connsiteY0" fmla="*/ 32260 h 197184"/>
              <a:gd name="connsiteX1" fmla="*/ 32260 w 1019874"/>
              <a:gd name="connsiteY1" fmla="*/ 0 h 197184"/>
              <a:gd name="connsiteX2" fmla="*/ 953058 w 1019874"/>
              <a:gd name="connsiteY2" fmla="*/ 3148 h 197184"/>
              <a:gd name="connsiteX3" fmla="*/ 894102 w 1019874"/>
              <a:gd name="connsiteY3" fmla="*/ 197184 h 197184"/>
              <a:gd name="connsiteX4" fmla="*/ 32260 w 1019874"/>
              <a:gd name="connsiteY4" fmla="*/ 193556 h 197184"/>
              <a:gd name="connsiteX5" fmla="*/ 0 w 1019874"/>
              <a:gd name="connsiteY5" fmla="*/ 161296 h 197184"/>
              <a:gd name="connsiteX6" fmla="*/ 0 w 1019874"/>
              <a:gd name="connsiteY6" fmla="*/ 32260 h 197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19874" h="197184">
                <a:moveTo>
                  <a:pt x="0" y="32260"/>
                </a:moveTo>
                <a:cubicBezTo>
                  <a:pt x="0" y="14443"/>
                  <a:pt x="14443" y="0"/>
                  <a:pt x="32260" y="0"/>
                </a:cubicBezTo>
                <a:lnTo>
                  <a:pt x="953058" y="3148"/>
                </a:lnTo>
                <a:cubicBezTo>
                  <a:pt x="1090217" y="35407"/>
                  <a:pt x="988629" y="120434"/>
                  <a:pt x="894102" y="197184"/>
                </a:cubicBezTo>
                <a:lnTo>
                  <a:pt x="32260" y="193556"/>
                </a:lnTo>
                <a:cubicBezTo>
                  <a:pt x="14443" y="193556"/>
                  <a:pt x="0" y="179113"/>
                  <a:pt x="0" y="161296"/>
                </a:cubicBezTo>
                <a:lnTo>
                  <a:pt x="0" y="32260"/>
                </a:lnTo>
                <a:close/>
              </a:path>
            </a:pathLst>
          </a:custGeom>
          <a:solidFill>
            <a:srgbClr val="9DC8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: Rounded Corners 11">
            <a:extLst>
              <a:ext uri="{FF2B5EF4-FFF2-40B4-BE49-F238E27FC236}">
                <a16:creationId xmlns:a16="http://schemas.microsoft.com/office/drawing/2014/main" id="{6193D290-F1AA-9CA4-C827-504211EAA5ED}"/>
              </a:ext>
            </a:extLst>
          </p:cNvPr>
          <p:cNvSpPr/>
          <p:nvPr/>
        </p:nvSpPr>
        <p:spPr>
          <a:xfrm rot="19026150">
            <a:off x="9236400" y="5745237"/>
            <a:ext cx="1019874" cy="197184"/>
          </a:xfrm>
          <a:custGeom>
            <a:avLst/>
            <a:gdLst>
              <a:gd name="connsiteX0" fmla="*/ 0 w 887476"/>
              <a:gd name="connsiteY0" fmla="*/ 32260 h 193556"/>
              <a:gd name="connsiteX1" fmla="*/ 32260 w 887476"/>
              <a:gd name="connsiteY1" fmla="*/ 0 h 193556"/>
              <a:gd name="connsiteX2" fmla="*/ 855216 w 887476"/>
              <a:gd name="connsiteY2" fmla="*/ 0 h 193556"/>
              <a:gd name="connsiteX3" fmla="*/ 887476 w 887476"/>
              <a:gd name="connsiteY3" fmla="*/ 32260 h 193556"/>
              <a:gd name="connsiteX4" fmla="*/ 887476 w 887476"/>
              <a:gd name="connsiteY4" fmla="*/ 161296 h 193556"/>
              <a:gd name="connsiteX5" fmla="*/ 855216 w 887476"/>
              <a:gd name="connsiteY5" fmla="*/ 193556 h 193556"/>
              <a:gd name="connsiteX6" fmla="*/ 32260 w 887476"/>
              <a:gd name="connsiteY6" fmla="*/ 193556 h 193556"/>
              <a:gd name="connsiteX7" fmla="*/ 0 w 887476"/>
              <a:gd name="connsiteY7" fmla="*/ 161296 h 193556"/>
              <a:gd name="connsiteX8" fmla="*/ 0 w 887476"/>
              <a:gd name="connsiteY8" fmla="*/ 32260 h 193556"/>
              <a:gd name="connsiteX0" fmla="*/ 0 w 928165"/>
              <a:gd name="connsiteY0" fmla="*/ 32260 h 193556"/>
              <a:gd name="connsiteX1" fmla="*/ 32260 w 928165"/>
              <a:gd name="connsiteY1" fmla="*/ 0 h 193556"/>
              <a:gd name="connsiteX2" fmla="*/ 855216 w 928165"/>
              <a:gd name="connsiteY2" fmla="*/ 0 h 193556"/>
              <a:gd name="connsiteX3" fmla="*/ 887476 w 928165"/>
              <a:gd name="connsiteY3" fmla="*/ 161296 h 193556"/>
              <a:gd name="connsiteX4" fmla="*/ 855216 w 928165"/>
              <a:gd name="connsiteY4" fmla="*/ 193556 h 193556"/>
              <a:gd name="connsiteX5" fmla="*/ 32260 w 928165"/>
              <a:gd name="connsiteY5" fmla="*/ 193556 h 193556"/>
              <a:gd name="connsiteX6" fmla="*/ 0 w 928165"/>
              <a:gd name="connsiteY6" fmla="*/ 161296 h 193556"/>
              <a:gd name="connsiteX7" fmla="*/ 0 w 928165"/>
              <a:gd name="connsiteY7" fmla="*/ 32260 h 193556"/>
              <a:gd name="connsiteX0" fmla="*/ 0 w 1002959"/>
              <a:gd name="connsiteY0" fmla="*/ 32260 h 193556"/>
              <a:gd name="connsiteX1" fmla="*/ 32260 w 1002959"/>
              <a:gd name="connsiteY1" fmla="*/ 0 h 193556"/>
              <a:gd name="connsiteX2" fmla="*/ 953058 w 1002959"/>
              <a:gd name="connsiteY2" fmla="*/ 3148 h 193556"/>
              <a:gd name="connsiteX3" fmla="*/ 887476 w 1002959"/>
              <a:gd name="connsiteY3" fmla="*/ 161296 h 193556"/>
              <a:gd name="connsiteX4" fmla="*/ 855216 w 1002959"/>
              <a:gd name="connsiteY4" fmla="*/ 193556 h 193556"/>
              <a:gd name="connsiteX5" fmla="*/ 32260 w 1002959"/>
              <a:gd name="connsiteY5" fmla="*/ 193556 h 193556"/>
              <a:gd name="connsiteX6" fmla="*/ 0 w 1002959"/>
              <a:gd name="connsiteY6" fmla="*/ 161296 h 193556"/>
              <a:gd name="connsiteX7" fmla="*/ 0 w 1002959"/>
              <a:gd name="connsiteY7" fmla="*/ 32260 h 193556"/>
              <a:gd name="connsiteX0" fmla="*/ 0 w 1023016"/>
              <a:gd name="connsiteY0" fmla="*/ 32260 h 193556"/>
              <a:gd name="connsiteX1" fmla="*/ 32260 w 1023016"/>
              <a:gd name="connsiteY1" fmla="*/ 0 h 193556"/>
              <a:gd name="connsiteX2" fmla="*/ 953058 w 1023016"/>
              <a:gd name="connsiteY2" fmla="*/ 3148 h 193556"/>
              <a:gd name="connsiteX3" fmla="*/ 855216 w 1023016"/>
              <a:gd name="connsiteY3" fmla="*/ 193556 h 193556"/>
              <a:gd name="connsiteX4" fmla="*/ 32260 w 1023016"/>
              <a:gd name="connsiteY4" fmla="*/ 193556 h 193556"/>
              <a:gd name="connsiteX5" fmla="*/ 0 w 1023016"/>
              <a:gd name="connsiteY5" fmla="*/ 161296 h 193556"/>
              <a:gd name="connsiteX6" fmla="*/ 0 w 1023016"/>
              <a:gd name="connsiteY6" fmla="*/ 32260 h 193556"/>
              <a:gd name="connsiteX0" fmla="*/ 0 w 1013649"/>
              <a:gd name="connsiteY0" fmla="*/ 32260 h 193556"/>
              <a:gd name="connsiteX1" fmla="*/ 32260 w 1013649"/>
              <a:gd name="connsiteY1" fmla="*/ 0 h 193556"/>
              <a:gd name="connsiteX2" fmla="*/ 953058 w 1013649"/>
              <a:gd name="connsiteY2" fmla="*/ 3148 h 193556"/>
              <a:gd name="connsiteX3" fmla="*/ 855216 w 1013649"/>
              <a:gd name="connsiteY3" fmla="*/ 193556 h 193556"/>
              <a:gd name="connsiteX4" fmla="*/ 32260 w 1013649"/>
              <a:gd name="connsiteY4" fmla="*/ 193556 h 193556"/>
              <a:gd name="connsiteX5" fmla="*/ 0 w 1013649"/>
              <a:gd name="connsiteY5" fmla="*/ 161296 h 193556"/>
              <a:gd name="connsiteX6" fmla="*/ 0 w 1013649"/>
              <a:gd name="connsiteY6" fmla="*/ 32260 h 193556"/>
              <a:gd name="connsiteX0" fmla="*/ 0 w 1024151"/>
              <a:gd name="connsiteY0" fmla="*/ 32260 h 197184"/>
              <a:gd name="connsiteX1" fmla="*/ 32260 w 1024151"/>
              <a:gd name="connsiteY1" fmla="*/ 0 h 197184"/>
              <a:gd name="connsiteX2" fmla="*/ 953058 w 1024151"/>
              <a:gd name="connsiteY2" fmla="*/ 3148 h 197184"/>
              <a:gd name="connsiteX3" fmla="*/ 894102 w 1024151"/>
              <a:gd name="connsiteY3" fmla="*/ 197184 h 197184"/>
              <a:gd name="connsiteX4" fmla="*/ 32260 w 1024151"/>
              <a:gd name="connsiteY4" fmla="*/ 193556 h 197184"/>
              <a:gd name="connsiteX5" fmla="*/ 0 w 1024151"/>
              <a:gd name="connsiteY5" fmla="*/ 161296 h 197184"/>
              <a:gd name="connsiteX6" fmla="*/ 0 w 1024151"/>
              <a:gd name="connsiteY6" fmla="*/ 32260 h 197184"/>
              <a:gd name="connsiteX0" fmla="*/ 0 w 1019874"/>
              <a:gd name="connsiteY0" fmla="*/ 32260 h 197184"/>
              <a:gd name="connsiteX1" fmla="*/ 32260 w 1019874"/>
              <a:gd name="connsiteY1" fmla="*/ 0 h 197184"/>
              <a:gd name="connsiteX2" fmla="*/ 953058 w 1019874"/>
              <a:gd name="connsiteY2" fmla="*/ 3148 h 197184"/>
              <a:gd name="connsiteX3" fmla="*/ 894102 w 1019874"/>
              <a:gd name="connsiteY3" fmla="*/ 197184 h 197184"/>
              <a:gd name="connsiteX4" fmla="*/ 32260 w 1019874"/>
              <a:gd name="connsiteY4" fmla="*/ 193556 h 197184"/>
              <a:gd name="connsiteX5" fmla="*/ 0 w 1019874"/>
              <a:gd name="connsiteY5" fmla="*/ 161296 h 197184"/>
              <a:gd name="connsiteX6" fmla="*/ 0 w 1019874"/>
              <a:gd name="connsiteY6" fmla="*/ 32260 h 197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19874" h="197184">
                <a:moveTo>
                  <a:pt x="0" y="32260"/>
                </a:moveTo>
                <a:cubicBezTo>
                  <a:pt x="0" y="14443"/>
                  <a:pt x="14443" y="0"/>
                  <a:pt x="32260" y="0"/>
                </a:cubicBezTo>
                <a:lnTo>
                  <a:pt x="953058" y="3148"/>
                </a:lnTo>
                <a:cubicBezTo>
                  <a:pt x="1090217" y="35407"/>
                  <a:pt x="988629" y="120434"/>
                  <a:pt x="894102" y="197184"/>
                </a:cubicBezTo>
                <a:lnTo>
                  <a:pt x="32260" y="193556"/>
                </a:lnTo>
                <a:cubicBezTo>
                  <a:pt x="14443" y="193556"/>
                  <a:pt x="0" y="179113"/>
                  <a:pt x="0" y="161296"/>
                </a:cubicBezTo>
                <a:lnTo>
                  <a:pt x="0" y="32260"/>
                </a:lnTo>
                <a:close/>
              </a:path>
            </a:pathLst>
          </a:custGeom>
          <a:solidFill>
            <a:srgbClr val="9DC8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1CCE7813-B7A5-1292-AA96-B3A04112D07E}"/>
              </a:ext>
            </a:extLst>
          </p:cNvPr>
          <p:cNvSpPr/>
          <p:nvPr/>
        </p:nvSpPr>
        <p:spPr>
          <a:xfrm rot="19026150">
            <a:off x="8266787" y="5759911"/>
            <a:ext cx="1019874" cy="197184"/>
          </a:xfrm>
          <a:custGeom>
            <a:avLst/>
            <a:gdLst>
              <a:gd name="connsiteX0" fmla="*/ 0 w 887476"/>
              <a:gd name="connsiteY0" fmla="*/ 32260 h 193556"/>
              <a:gd name="connsiteX1" fmla="*/ 32260 w 887476"/>
              <a:gd name="connsiteY1" fmla="*/ 0 h 193556"/>
              <a:gd name="connsiteX2" fmla="*/ 855216 w 887476"/>
              <a:gd name="connsiteY2" fmla="*/ 0 h 193556"/>
              <a:gd name="connsiteX3" fmla="*/ 887476 w 887476"/>
              <a:gd name="connsiteY3" fmla="*/ 32260 h 193556"/>
              <a:gd name="connsiteX4" fmla="*/ 887476 w 887476"/>
              <a:gd name="connsiteY4" fmla="*/ 161296 h 193556"/>
              <a:gd name="connsiteX5" fmla="*/ 855216 w 887476"/>
              <a:gd name="connsiteY5" fmla="*/ 193556 h 193556"/>
              <a:gd name="connsiteX6" fmla="*/ 32260 w 887476"/>
              <a:gd name="connsiteY6" fmla="*/ 193556 h 193556"/>
              <a:gd name="connsiteX7" fmla="*/ 0 w 887476"/>
              <a:gd name="connsiteY7" fmla="*/ 161296 h 193556"/>
              <a:gd name="connsiteX8" fmla="*/ 0 w 887476"/>
              <a:gd name="connsiteY8" fmla="*/ 32260 h 193556"/>
              <a:gd name="connsiteX0" fmla="*/ 0 w 928165"/>
              <a:gd name="connsiteY0" fmla="*/ 32260 h 193556"/>
              <a:gd name="connsiteX1" fmla="*/ 32260 w 928165"/>
              <a:gd name="connsiteY1" fmla="*/ 0 h 193556"/>
              <a:gd name="connsiteX2" fmla="*/ 855216 w 928165"/>
              <a:gd name="connsiteY2" fmla="*/ 0 h 193556"/>
              <a:gd name="connsiteX3" fmla="*/ 887476 w 928165"/>
              <a:gd name="connsiteY3" fmla="*/ 161296 h 193556"/>
              <a:gd name="connsiteX4" fmla="*/ 855216 w 928165"/>
              <a:gd name="connsiteY4" fmla="*/ 193556 h 193556"/>
              <a:gd name="connsiteX5" fmla="*/ 32260 w 928165"/>
              <a:gd name="connsiteY5" fmla="*/ 193556 h 193556"/>
              <a:gd name="connsiteX6" fmla="*/ 0 w 928165"/>
              <a:gd name="connsiteY6" fmla="*/ 161296 h 193556"/>
              <a:gd name="connsiteX7" fmla="*/ 0 w 928165"/>
              <a:gd name="connsiteY7" fmla="*/ 32260 h 193556"/>
              <a:gd name="connsiteX0" fmla="*/ 0 w 1002959"/>
              <a:gd name="connsiteY0" fmla="*/ 32260 h 193556"/>
              <a:gd name="connsiteX1" fmla="*/ 32260 w 1002959"/>
              <a:gd name="connsiteY1" fmla="*/ 0 h 193556"/>
              <a:gd name="connsiteX2" fmla="*/ 953058 w 1002959"/>
              <a:gd name="connsiteY2" fmla="*/ 3148 h 193556"/>
              <a:gd name="connsiteX3" fmla="*/ 887476 w 1002959"/>
              <a:gd name="connsiteY3" fmla="*/ 161296 h 193556"/>
              <a:gd name="connsiteX4" fmla="*/ 855216 w 1002959"/>
              <a:gd name="connsiteY4" fmla="*/ 193556 h 193556"/>
              <a:gd name="connsiteX5" fmla="*/ 32260 w 1002959"/>
              <a:gd name="connsiteY5" fmla="*/ 193556 h 193556"/>
              <a:gd name="connsiteX6" fmla="*/ 0 w 1002959"/>
              <a:gd name="connsiteY6" fmla="*/ 161296 h 193556"/>
              <a:gd name="connsiteX7" fmla="*/ 0 w 1002959"/>
              <a:gd name="connsiteY7" fmla="*/ 32260 h 193556"/>
              <a:gd name="connsiteX0" fmla="*/ 0 w 1023016"/>
              <a:gd name="connsiteY0" fmla="*/ 32260 h 193556"/>
              <a:gd name="connsiteX1" fmla="*/ 32260 w 1023016"/>
              <a:gd name="connsiteY1" fmla="*/ 0 h 193556"/>
              <a:gd name="connsiteX2" fmla="*/ 953058 w 1023016"/>
              <a:gd name="connsiteY2" fmla="*/ 3148 h 193556"/>
              <a:gd name="connsiteX3" fmla="*/ 855216 w 1023016"/>
              <a:gd name="connsiteY3" fmla="*/ 193556 h 193556"/>
              <a:gd name="connsiteX4" fmla="*/ 32260 w 1023016"/>
              <a:gd name="connsiteY4" fmla="*/ 193556 h 193556"/>
              <a:gd name="connsiteX5" fmla="*/ 0 w 1023016"/>
              <a:gd name="connsiteY5" fmla="*/ 161296 h 193556"/>
              <a:gd name="connsiteX6" fmla="*/ 0 w 1023016"/>
              <a:gd name="connsiteY6" fmla="*/ 32260 h 193556"/>
              <a:gd name="connsiteX0" fmla="*/ 0 w 1013649"/>
              <a:gd name="connsiteY0" fmla="*/ 32260 h 193556"/>
              <a:gd name="connsiteX1" fmla="*/ 32260 w 1013649"/>
              <a:gd name="connsiteY1" fmla="*/ 0 h 193556"/>
              <a:gd name="connsiteX2" fmla="*/ 953058 w 1013649"/>
              <a:gd name="connsiteY2" fmla="*/ 3148 h 193556"/>
              <a:gd name="connsiteX3" fmla="*/ 855216 w 1013649"/>
              <a:gd name="connsiteY3" fmla="*/ 193556 h 193556"/>
              <a:gd name="connsiteX4" fmla="*/ 32260 w 1013649"/>
              <a:gd name="connsiteY4" fmla="*/ 193556 h 193556"/>
              <a:gd name="connsiteX5" fmla="*/ 0 w 1013649"/>
              <a:gd name="connsiteY5" fmla="*/ 161296 h 193556"/>
              <a:gd name="connsiteX6" fmla="*/ 0 w 1013649"/>
              <a:gd name="connsiteY6" fmla="*/ 32260 h 193556"/>
              <a:gd name="connsiteX0" fmla="*/ 0 w 1024151"/>
              <a:gd name="connsiteY0" fmla="*/ 32260 h 197184"/>
              <a:gd name="connsiteX1" fmla="*/ 32260 w 1024151"/>
              <a:gd name="connsiteY1" fmla="*/ 0 h 197184"/>
              <a:gd name="connsiteX2" fmla="*/ 953058 w 1024151"/>
              <a:gd name="connsiteY2" fmla="*/ 3148 h 197184"/>
              <a:gd name="connsiteX3" fmla="*/ 894102 w 1024151"/>
              <a:gd name="connsiteY3" fmla="*/ 197184 h 197184"/>
              <a:gd name="connsiteX4" fmla="*/ 32260 w 1024151"/>
              <a:gd name="connsiteY4" fmla="*/ 193556 h 197184"/>
              <a:gd name="connsiteX5" fmla="*/ 0 w 1024151"/>
              <a:gd name="connsiteY5" fmla="*/ 161296 h 197184"/>
              <a:gd name="connsiteX6" fmla="*/ 0 w 1024151"/>
              <a:gd name="connsiteY6" fmla="*/ 32260 h 197184"/>
              <a:gd name="connsiteX0" fmla="*/ 0 w 1019874"/>
              <a:gd name="connsiteY0" fmla="*/ 32260 h 197184"/>
              <a:gd name="connsiteX1" fmla="*/ 32260 w 1019874"/>
              <a:gd name="connsiteY1" fmla="*/ 0 h 197184"/>
              <a:gd name="connsiteX2" fmla="*/ 953058 w 1019874"/>
              <a:gd name="connsiteY2" fmla="*/ 3148 h 197184"/>
              <a:gd name="connsiteX3" fmla="*/ 894102 w 1019874"/>
              <a:gd name="connsiteY3" fmla="*/ 197184 h 197184"/>
              <a:gd name="connsiteX4" fmla="*/ 32260 w 1019874"/>
              <a:gd name="connsiteY4" fmla="*/ 193556 h 197184"/>
              <a:gd name="connsiteX5" fmla="*/ 0 w 1019874"/>
              <a:gd name="connsiteY5" fmla="*/ 161296 h 197184"/>
              <a:gd name="connsiteX6" fmla="*/ 0 w 1019874"/>
              <a:gd name="connsiteY6" fmla="*/ 32260 h 197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19874" h="197184">
                <a:moveTo>
                  <a:pt x="0" y="32260"/>
                </a:moveTo>
                <a:cubicBezTo>
                  <a:pt x="0" y="14443"/>
                  <a:pt x="14443" y="0"/>
                  <a:pt x="32260" y="0"/>
                </a:cubicBezTo>
                <a:lnTo>
                  <a:pt x="953058" y="3148"/>
                </a:lnTo>
                <a:cubicBezTo>
                  <a:pt x="1090217" y="35407"/>
                  <a:pt x="988629" y="120434"/>
                  <a:pt x="894102" y="197184"/>
                </a:cubicBezTo>
                <a:lnTo>
                  <a:pt x="32260" y="193556"/>
                </a:lnTo>
                <a:cubicBezTo>
                  <a:pt x="14443" y="193556"/>
                  <a:pt x="0" y="179113"/>
                  <a:pt x="0" y="161296"/>
                </a:cubicBezTo>
                <a:lnTo>
                  <a:pt x="0" y="32260"/>
                </a:lnTo>
                <a:close/>
              </a:path>
            </a:pathLst>
          </a:custGeom>
          <a:solidFill>
            <a:srgbClr val="9DC8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: Rounded Corners 11">
            <a:extLst>
              <a:ext uri="{FF2B5EF4-FFF2-40B4-BE49-F238E27FC236}">
                <a16:creationId xmlns:a16="http://schemas.microsoft.com/office/drawing/2014/main" id="{B419F18A-15AB-14C8-6652-0224DA5EBBE3}"/>
              </a:ext>
            </a:extLst>
          </p:cNvPr>
          <p:cNvSpPr/>
          <p:nvPr/>
        </p:nvSpPr>
        <p:spPr>
          <a:xfrm rot="19026150">
            <a:off x="6327556" y="5759913"/>
            <a:ext cx="1019874" cy="197184"/>
          </a:xfrm>
          <a:custGeom>
            <a:avLst/>
            <a:gdLst>
              <a:gd name="connsiteX0" fmla="*/ 0 w 887476"/>
              <a:gd name="connsiteY0" fmla="*/ 32260 h 193556"/>
              <a:gd name="connsiteX1" fmla="*/ 32260 w 887476"/>
              <a:gd name="connsiteY1" fmla="*/ 0 h 193556"/>
              <a:gd name="connsiteX2" fmla="*/ 855216 w 887476"/>
              <a:gd name="connsiteY2" fmla="*/ 0 h 193556"/>
              <a:gd name="connsiteX3" fmla="*/ 887476 w 887476"/>
              <a:gd name="connsiteY3" fmla="*/ 32260 h 193556"/>
              <a:gd name="connsiteX4" fmla="*/ 887476 w 887476"/>
              <a:gd name="connsiteY4" fmla="*/ 161296 h 193556"/>
              <a:gd name="connsiteX5" fmla="*/ 855216 w 887476"/>
              <a:gd name="connsiteY5" fmla="*/ 193556 h 193556"/>
              <a:gd name="connsiteX6" fmla="*/ 32260 w 887476"/>
              <a:gd name="connsiteY6" fmla="*/ 193556 h 193556"/>
              <a:gd name="connsiteX7" fmla="*/ 0 w 887476"/>
              <a:gd name="connsiteY7" fmla="*/ 161296 h 193556"/>
              <a:gd name="connsiteX8" fmla="*/ 0 w 887476"/>
              <a:gd name="connsiteY8" fmla="*/ 32260 h 193556"/>
              <a:gd name="connsiteX0" fmla="*/ 0 w 928165"/>
              <a:gd name="connsiteY0" fmla="*/ 32260 h 193556"/>
              <a:gd name="connsiteX1" fmla="*/ 32260 w 928165"/>
              <a:gd name="connsiteY1" fmla="*/ 0 h 193556"/>
              <a:gd name="connsiteX2" fmla="*/ 855216 w 928165"/>
              <a:gd name="connsiteY2" fmla="*/ 0 h 193556"/>
              <a:gd name="connsiteX3" fmla="*/ 887476 w 928165"/>
              <a:gd name="connsiteY3" fmla="*/ 161296 h 193556"/>
              <a:gd name="connsiteX4" fmla="*/ 855216 w 928165"/>
              <a:gd name="connsiteY4" fmla="*/ 193556 h 193556"/>
              <a:gd name="connsiteX5" fmla="*/ 32260 w 928165"/>
              <a:gd name="connsiteY5" fmla="*/ 193556 h 193556"/>
              <a:gd name="connsiteX6" fmla="*/ 0 w 928165"/>
              <a:gd name="connsiteY6" fmla="*/ 161296 h 193556"/>
              <a:gd name="connsiteX7" fmla="*/ 0 w 928165"/>
              <a:gd name="connsiteY7" fmla="*/ 32260 h 193556"/>
              <a:gd name="connsiteX0" fmla="*/ 0 w 1002959"/>
              <a:gd name="connsiteY0" fmla="*/ 32260 h 193556"/>
              <a:gd name="connsiteX1" fmla="*/ 32260 w 1002959"/>
              <a:gd name="connsiteY1" fmla="*/ 0 h 193556"/>
              <a:gd name="connsiteX2" fmla="*/ 953058 w 1002959"/>
              <a:gd name="connsiteY2" fmla="*/ 3148 h 193556"/>
              <a:gd name="connsiteX3" fmla="*/ 887476 w 1002959"/>
              <a:gd name="connsiteY3" fmla="*/ 161296 h 193556"/>
              <a:gd name="connsiteX4" fmla="*/ 855216 w 1002959"/>
              <a:gd name="connsiteY4" fmla="*/ 193556 h 193556"/>
              <a:gd name="connsiteX5" fmla="*/ 32260 w 1002959"/>
              <a:gd name="connsiteY5" fmla="*/ 193556 h 193556"/>
              <a:gd name="connsiteX6" fmla="*/ 0 w 1002959"/>
              <a:gd name="connsiteY6" fmla="*/ 161296 h 193556"/>
              <a:gd name="connsiteX7" fmla="*/ 0 w 1002959"/>
              <a:gd name="connsiteY7" fmla="*/ 32260 h 193556"/>
              <a:gd name="connsiteX0" fmla="*/ 0 w 1023016"/>
              <a:gd name="connsiteY0" fmla="*/ 32260 h 193556"/>
              <a:gd name="connsiteX1" fmla="*/ 32260 w 1023016"/>
              <a:gd name="connsiteY1" fmla="*/ 0 h 193556"/>
              <a:gd name="connsiteX2" fmla="*/ 953058 w 1023016"/>
              <a:gd name="connsiteY2" fmla="*/ 3148 h 193556"/>
              <a:gd name="connsiteX3" fmla="*/ 855216 w 1023016"/>
              <a:gd name="connsiteY3" fmla="*/ 193556 h 193556"/>
              <a:gd name="connsiteX4" fmla="*/ 32260 w 1023016"/>
              <a:gd name="connsiteY4" fmla="*/ 193556 h 193556"/>
              <a:gd name="connsiteX5" fmla="*/ 0 w 1023016"/>
              <a:gd name="connsiteY5" fmla="*/ 161296 h 193556"/>
              <a:gd name="connsiteX6" fmla="*/ 0 w 1023016"/>
              <a:gd name="connsiteY6" fmla="*/ 32260 h 193556"/>
              <a:gd name="connsiteX0" fmla="*/ 0 w 1013649"/>
              <a:gd name="connsiteY0" fmla="*/ 32260 h 193556"/>
              <a:gd name="connsiteX1" fmla="*/ 32260 w 1013649"/>
              <a:gd name="connsiteY1" fmla="*/ 0 h 193556"/>
              <a:gd name="connsiteX2" fmla="*/ 953058 w 1013649"/>
              <a:gd name="connsiteY2" fmla="*/ 3148 h 193556"/>
              <a:gd name="connsiteX3" fmla="*/ 855216 w 1013649"/>
              <a:gd name="connsiteY3" fmla="*/ 193556 h 193556"/>
              <a:gd name="connsiteX4" fmla="*/ 32260 w 1013649"/>
              <a:gd name="connsiteY4" fmla="*/ 193556 h 193556"/>
              <a:gd name="connsiteX5" fmla="*/ 0 w 1013649"/>
              <a:gd name="connsiteY5" fmla="*/ 161296 h 193556"/>
              <a:gd name="connsiteX6" fmla="*/ 0 w 1013649"/>
              <a:gd name="connsiteY6" fmla="*/ 32260 h 193556"/>
              <a:gd name="connsiteX0" fmla="*/ 0 w 1024151"/>
              <a:gd name="connsiteY0" fmla="*/ 32260 h 197184"/>
              <a:gd name="connsiteX1" fmla="*/ 32260 w 1024151"/>
              <a:gd name="connsiteY1" fmla="*/ 0 h 197184"/>
              <a:gd name="connsiteX2" fmla="*/ 953058 w 1024151"/>
              <a:gd name="connsiteY2" fmla="*/ 3148 h 197184"/>
              <a:gd name="connsiteX3" fmla="*/ 894102 w 1024151"/>
              <a:gd name="connsiteY3" fmla="*/ 197184 h 197184"/>
              <a:gd name="connsiteX4" fmla="*/ 32260 w 1024151"/>
              <a:gd name="connsiteY4" fmla="*/ 193556 h 197184"/>
              <a:gd name="connsiteX5" fmla="*/ 0 w 1024151"/>
              <a:gd name="connsiteY5" fmla="*/ 161296 h 197184"/>
              <a:gd name="connsiteX6" fmla="*/ 0 w 1024151"/>
              <a:gd name="connsiteY6" fmla="*/ 32260 h 197184"/>
              <a:gd name="connsiteX0" fmla="*/ 0 w 1019874"/>
              <a:gd name="connsiteY0" fmla="*/ 32260 h 197184"/>
              <a:gd name="connsiteX1" fmla="*/ 32260 w 1019874"/>
              <a:gd name="connsiteY1" fmla="*/ 0 h 197184"/>
              <a:gd name="connsiteX2" fmla="*/ 953058 w 1019874"/>
              <a:gd name="connsiteY2" fmla="*/ 3148 h 197184"/>
              <a:gd name="connsiteX3" fmla="*/ 894102 w 1019874"/>
              <a:gd name="connsiteY3" fmla="*/ 197184 h 197184"/>
              <a:gd name="connsiteX4" fmla="*/ 32260 w 1019874"/>
              <a:gd name="connsiteY4" fmla="*/ 193556 h 197184"/>
              <a:gd name="connsiteX5" fmla="*/ 0 w 1019874"/>
              <a:gd name="connsiteY5" fmla="*/ 161296 h 197184"/>
              <a:gd name="connsiteX6" fmla="*/ 0 w 1019874"/>
              <a:gd name="connsiteY6" fmla="*/ 32260 h 197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19874" h="197184">
                <a:moveTo>
                  <a:pt x="0" y="32260"/>
                </a:moveTo>
                <a:cubicBezTo>
                  <a:pt x="0" y="14443"/>
                  <a:pt x="14443" y="0"/>
                  <a:pt x="32260" y="0"/>
                </a:cubicBezTo>
                <a:lnTo>
                  <a:pt x="953058" y="3148"/>
                </a:lnTo>
                <a:cubicBezTo>
                  <a:pt x="1090217" y="35407"/>
                  <a:pt x="988629" y="120434"/>
                  <a:pt x="894102" y="197184"/>
                </a:cubicBezTo>
                <a:lnTo>
                  <a:pt x="32260" y="193556"/>
                </a:lnTo>
                <a:cubicBezTo>
                  <a:pt x="14443" y="193556"/>
                  <a:pt x="0" y="179113"/>
                  <a:pt x="0" y="161296"/>
                </a:cubicBezTo>
                <a:lnTo>
                  <a:pt x="0" y="32260"/>
                </a:lnTo>
                <a:close/>
              </a:path>
            </a:pathLst>
          </a:custGeom>
          <a:solidFill>
            <a:srgbClr val="9DC8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: Rounded Corners 11">
            <a:extLst>
              <a:ext uri="{FF2B5EF4-FFF2-40B4-BE49-F238E27FC236}">
                <a16:creationId xmlns:a16="http://schemas.microsoft.com/office/drawing/2014/main" id="{7D7B266B-D5AB-19BF-7FC8-18DBEF8EA535}"/>
              </a:ext>
            </a:extLst>
          </p:cNvPr>
          <p:cNvSpPr/>
          <p:nvPr/>
        </p:nvSpPr>
        <p:spPr>
          <a:xfrm rot="19026150">
            <a:off x="5369195" y="5759912"/>
            <a:ext cx="1019874" cy="197184"/>
          </a:xfrm>
          <a:custGeom>
            <a:avLst/>
            <a:gdLst>
              <a:gd name="connsiteX0" fmla="*/ 0 w 887476"/>
              <a:gd name="connsiteY0" fmla="*/ 32260 h 193556"/>
              <a:gd name="connsiteX1" fmla="*/ 32260 w 887476"/>
              <a:gd name="connsiteY1" fmla="*/ 0 h 193556"/>
              <a:gd name="connsiteX2" fmla="*/ 855216 w 887476"/>
              <a:gd name="connsiteY2" fmla="*/ 0 h 193556"/>
              <a:gd name="connsiteX3" fmla="*/ 887476 w 887476"/>
              <a:gd name="connsiteY3" fmla="*/ 32260 h 193556"/>
              <a:gd name="connsiteX4" fmla="*/ 887476 w 887476"/>
              <a:gd name="connsiteY4" fmla="*/ 161296 h 193556"/>
              <a:gd name="connsiteX5" fmla="*/ 855216 w 887476"/>
              <a:gd name="connsiteY5" fmla="*/ 193556 h 193556"/>
              <a:gd name="connsiteX6" fmla="*/ 32260 w 887476"/>
              <a:gd name="connsiteY6" fmla="*/ 193556 h 193556"/>
              <a:gd name="connsiteX7" fmla="*/ 0 w 887476"/>
              <a:gd name="connsiteY7" fmla="*/ 161296 h 193556"/>
              <a:gd name="connsiteX8" fmla="*/ 0 w 887476"/>
              <a:gd name="connsiteY8" fmla="*/ 32260 h 193556"/>
              <a:gd name="connsiteX0" fmla="*/ 0 w 928165"/>
              <a:gd name="connsiteY0" fmla="*/ 32260 h 193556"/>
              <a:gd name="connsiteX1" fmla="*/ 32260 w 928165"/>
              <a:gd name="connsiteY1" fmla="*/ 0 h 193556"/>
              <a:gd name="connsiteX2" fmla="*/ 855216 w 928165"/>
              <a:gd name="connsiteY2" fmla="*/ 0 h 193556"/>
              <a:gd name="connsiteX3" fmla="*/ 887476 w 928165"/>
              <a:gd name="connsiteY3" fmla="*/ 161296 h 193556"/>
              <a:gd name="connsiteX4" fmla="*/ 855216 w 928165"/>
              <a:gd name="connsiteY4" fmla="*/ 193556 h 193556"/>
              <a:gd name="connsiteX5" fmla="*/ 32260 w 928165"/>
              <a:gd name="connsiteY5" fmla="*/ 193556 h 193556"/>
              <a:gd name="connsiteX6" fmla="*/ 0 w 928165"/>
              <a:gd name="connsiteY6" fmla="*/ 161296 h 193556"/>
              <a:gd name="connsiteX7" fmla="*/ 0 w 928165"/>
              <a:gd name="connsiteY7" fmla="*/ 32260 h 193556"/>
              <a:gd name="connsiteX0" fmla="*/ 0 w 1002959"/>
              <a:gd name="connsiteY0" fmla="*/ 32260 h 193556"/>
              <a:gd name="connsiteX1" fmla="*/ 32260 w 1002959"/>
              <a:gd name="connsiteY1" fmla="*/ 0 h 193556"/>
              <a:gd name="connsiteX2" fmla="*/ 953058 w 1002959"/>
              <a:gd name="connsiteY2" fmla="*/ 3148 h 193556"/>
              <a:gd name="connsiteX3" fmla="*/ 887476 w 1002959"/>
              <a:gd name="connsiteY3" fmla="*/ 161296 h 193556"/>
              <a:gd name="connsiteX4" fmla="*/ 855216 w 1002959"/>
              <a:gd name="connsiteY4" fmla="*/ 193556 h 193556"/>
              <a:gd name="connsiteX5" fmla="*/ 32260 w 1002959"/>
              <a:gd name="connsiteY5" fmla="*/ 193556 h 193556"/>
              <a:gd name="connsiteX6" fmla="*/ 0 w 1002959"/>
              <a:gd name="connsiteY6" fmla="*/ 161296 h 193556"/>
              <a:gd name="connsiteX7" fmla="*/ 0 w 1002959"/>
              <a:gd name="connsiteY7" fmla="*/ 32260 h 193556"/>
              <a:gd name="connsiteX0" fmla="*/ 0 w 1023016"/>
              <a:gd name="connsiteY0" fmla="*/ 32260 h 193556"/>
              <a:gd name="connsiteX1" fmla="*/ 32260 w 1023016"/>
              <a:gd name="connsiteY1" fmla="*/ 0 h 193556"/>
              <a:gd name="connsiteX2" fmla="*/ 953058 w 1023016"/>
              <a:gd name="connsiteY2" fmla="*/ 3148 h 193556"/>
              <a:gd name="connsiteX3" fmla="*/ 855216 w 1023016"/>
              <a:gd name="connsiteY3" fmla="*/ 193556 h 193556"/>
              <a:gd name="connsiteX4" fmla="*/ 32260 w 1023016"/>
              <a:gd name="connsiteY4" fmla="*/ 193556 h 193556"/>
              <a:gd name="connsiteX5" fmla="*/ 0 w 1023016"/>
              <a:gd name="connsiteY5" fmla="*/ 161296 h 193556"/>
              <a:gd name="connsiteX6" fmla="*/ 0 w 1023016"/>
              <a:gd name="connsiteY6" fmla="*/ 32260 h 193556"/>
              <a:gd name="connsiteX0" fmla="*/ 0 w 1013649"/>
              <a:gd name="connsiteY0" fmla="*/ 32260 h 193556"/>
              <a:gd name="connsiteX1" fmla="*/ 32260 w 1013649"/>
              <a:gd name="connsiteY1" fmla="*/ 0 h 193556"/>
              <a:gd name="connsiteX2" fmla="*/ 953058 w 1013649"/>
              <a:gd name="connsiteY2" fmla="*/ 3148 h 193556"/>
              <a:gd name="connsiteX3" fmla="*/ 855216 w 1013649"/>
              <a:gd name="connsiteY3" fmla="*/ 193556 h 193556"/>
              <a:gd name="connsiteX4" fmla="*/ 32260 w 1013649"/>
              <a:gd name="connsiteY4" fmla="*/ 193556 h 193556"/>
              <a:gd name="connsiteX5" fmla="*/ 0 w 1013649"/>
              <a:gd name="connsiteY5" fmla="*/ 161296 h 193556"/>
              <a:gd name="connsiteX6" fmla="*/ 0 w 1013649"/>
              <a:gd name="connsiteY6" fmla="*/ 32260 h 193556"/>
              <a:gd name="connsiteX0" fmla="*/ 0 w 1024151"/>
              <a:gd name="connsiteY0" fmla="*/ 32260 h 197184"/>
              <a:gd name="connsiteX1" fmla="*/ 32260 w 1024151"/>
              <a:gd name="connsiteY1" fmla="*/ 0 h 197184"/>
              <a:gd name="connsiteX2" fmla="*/ 953058 w 1024151"/>
              <a:gd name="connsiteY2" fmla="*/ 3148 h 197184"/>
              <a:gd name="connsiteX3" fmla="*/ 894102 w 1024151"/>
              <a:gd name="connsiteY3" fmla="*/ 197184 h 197184"/>
              <a:gd name="connsiteX4" fmla="*/ 32260 w 1024151"/>
              <a:gd name="connsiteY4" fmla="*/ 193556 h 197184"/>
              <a:gd name="connsiteX5" fmla="*/ 0 w 1024151"/>
              <a:gd name="connsiteY5" fmla="*/ 161296 h 197184"/>
              <a:gd name="connsiteX6" fmla="*/ 0 w 1024151"/>
              <a:gd name="connsiteY6" fmla="*/ 32260 h 197184"/>
              <a:gd name="connsiteX0" fmla="*/ 0 w 1019874"/>
              <a:gd name="connsiteY0" fmla="*/ 32260 h 197184"/>
              <a:gd name="connsiteX1" fmla="*/ 32260 w 1019874"/>
              <a:gd name="connsiteY1" fmla="*/ 0 h 197184"/>
              <a:gd name="connsiteX2" fmla="*/ 953058 w 1019874"/>
              <a:gd name="connsiteY2" fmla="*/ 3148 h 197184"/>
              <a:gd name="connsiteX3" fmla="*/ 894102 w 1019874"/>
              <a:gd name="connsiteY3" fmla="*/ 197184 h 197184"/>
              <a:gd name="connsiteX4" fmla="*/ 32260 w 1019874"/>
              <a:gd name="connsiteY4" fmla="*/ 193556 h 197184"/>
              <a:gd name="connsiteX5" fmla="*/ 0 w 1019874"/>
              <a:gd name="connsiteY5" fmla="*/ 161296 h 197184"/>
              <a:gd name="connsiteX6" fmla="*/ 0 w 1019874"/>
              <a:gd name="connsiteY6" fmla="*/ 32260 h 197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19874" h="197184">
                <a:moveTo>
                  <a:pt x="0" y="32260"/>
                </a:moveTo>
                <a:cubicBezTo>
                  <a:pt x="0" y="14443"/>
                  <a:pt x="14443" y="0"/>
                  <a:pt x="32260" y="0"/>
                </a:cubicBezTo>
                <a:lnTo>
                  <a:pt x="953058" y="3148"/>
                </a:lnTo>
                <a:cubicBezTo>
                  <a:pt x="1090217" y="35407"/>
                  <a:pt x="988629" y="120434"/>
                  <a:pt x="894102" y="197184"/>
                </a:cubicBezTo>
                <a:lnTo>
                  <a:pt x="32260" y="193556"/>
                </a:lnTo>
                <a:cubicBezTo>
                  <a:pt x="14443" y="193556"/>
                  <a:pt x="0" y="179113"/>
                  <a:pt x="0" y="161296"/>
                </a:cubicBezTo>
                <a:lnTo>
                  <a:pt x="0" y="32260"/>
                </a:lnTo>
                <a:close/>
              </a:path>
            </a:pathLst>
          </a:custGeom>
          <a:solidFill>
            <a:srgbClr val="9DC8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42FD9CAB-A1A5-494C-A4D4-858DC46A3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938" y="99308"/>
            <a:ext cx="6714224" cy="845041"/>
          </a:xfrm>
        </p:spPr>
        <p:txBody>
          <a:bodyPr>
            <a:normAutofit fontScale="90000"/>
          </a:bodyPr>
          <a:lstStyle/>
          <a:p>
            <a:r>
              <a:rPr lang="en-US" sz="5300" dirty="0">
                <a:latin typeface="Aptos" panose="020B0004020202020204" pitchFamily="34" charset="0"/>
              </a:rPr>
              <a:t>S</a:t>
            </a:r>
            <a:r>
              <a:rPr lang="sq-AL" sz="5300" dirty="0">
                <a:latin typeface="Aptos" panose="020B0004020202020204" pitchFamily="34" charset="0"/>
              </a:rPr>
              <a:t>iguria</a:t>
            </a:r>
            <a:r>
              <a:rPr lang="en-US" sz="5300" dirty="0">
                <a:latin typeface="Aptos" panose="020B0004020202020204" pitchFamily="34" charset="0"/>
              </a:rPr>
              <a:t> </a:t>
            </a:r>
            <a:br>
              <a:rPr lang="en-US" dirty="0"/>
            </a:br>
            <a:r>
              <a:rPr lang="sq-AL" sz="2700" b="0" i="1" dirty="0">
                <a:latin typeface="Aptos" panose="020B0004020202020204" pitchFamily="34" charset="0"/>
              </a:rPr>
              <a:t>Shqipëri </a:t>
            </a:r>
            <a:r>
              <a:rPr lang="en-US" sz="2700" b="0" i="1" dirty="0">
                <a:latin typeface="Aptos" panose="020B0004020202020204" pitchFamily="34" charset="0"/>
              </a:rPr>
              <a:t>vs</a:t>
            </a:r>
            <a:r>
              <a:rPr lang="sq-AL" sz="2700" b="0" i="1" dirty="0">
                <a:latin typeface="Aptos" panose="020B0004020202020204" pitchFamily="34" charset="0"/>
              </a:rPr>
              <a:t> Europë</a:t>
            </a:r>
            <a:endParaRPr lang="sq-AL" dirty="0">
              <a:latin typeface="Aptos" panose="020B0004020202020204" pitchFamily="34" charset="0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8946038-7D69-4FF9-AFA5-5AF746F76DD4}"/>
              </a:ext>
            </a:extLst>
          </p:cNvPr>
          <p:cNvSpPr/>
          <p:nvPr/>
        </p:nvSpPr>
        <p:spPr>
          <a:xfrm>
            <a:off x="7054161" y="107493"/>
            <a:ext cx="4997161" cy="715089"/>
          </a:xfrm>
          <a:prstGeom prst="roundRect">
            <a:avLst/>
          </a:prstGeom>
          <a:solidFill>
            <a:srgbClr val="6A93A5"/>
          </a:solidFill>
        </p:spPr>
        <p:txBody>
          <a:bodyPr wrap="square">
            <a:spAutoFit/>
          </a:bodyPr>
          <a:lstStyle/>
          <a:p>
            <a:pPr marL="117475"/>
            <a:r>
              <a:rPr lang="sq-AL" i="1" dirty="0">
                <a:solidFill>
                  <a:schemeClr val="bg1"/>
                </a:solidFill>
                <a:latin typeface="Aptos" panose="020B0004020202020204" pitchFamily="34" charset="0"/>
              </a:rPr>
              <a:t>Sa i sigurt ndiheni kur ecni vetëm në lagjen tuaj pasi është errësuar? C6)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EFBDA37-FD27-4943-BC4F-D36ABDBE9755}"/>
              </a:ext>
            </a:extLst>
          </p:cNvPr>
          <p:cNvSpPr txBox="1"/>
          <p:nvPr/>
        </p:nvSpPr>
        <p:spPr>
          <a:xfrm>
            <a:off x="9396480" y="6370930"/>
            <a:ext cx="24176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*</a:t>
            </a:r>
            <a:r>
              <a:rPr lang="sq-AL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ptos" panose="020B0004020202020204" pitchFamily="34" charset="0"/>
              </a:rPr>
              <a:t>Të dhëna nga ESS </a:t>
            </a:r>
            <a:r>
              <a:rPr lang="en-US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ptos" panose="020B0004020202020204" pitchFamily="34" charset="0"/>
              </a:rPr>
              <a:t>Survey,</a:t>
            </a:r>
            <a:r>
              <a:rPr lang="sq-AL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ptos" panose="020B0004020202020204" pitchFamily="34" charset="0"/>
              </a:rPr>
              <a:t> 2023</a:t>
            </a:r>
            <a:endParaRPr lang="en-US" sz="1200" i="1" dirty="0">
              <a:solidFill>
                <a:schemeClr val="tx1">
                  <a:lumMod val="65000"/>
                  <a:lumOff val="35000"/>
                </a:schemeClr>
              </a:solidFill>
              <a:latin typeface="Aptos" panose="020B0004020202020204" pitchFamily="34" charset="0"/>
            </a:endParaRPr>
          </a:p>
        </p:txBody>
      </p:sp>
      <p:graphicFrame>
        <p:nvGraphicFramePr>
          <p:cNvPr id="5" name="Chart Placeholder 4">
            <a:extLst>
              <a:ext uri="{FF2B5EF4-FFF2-40B4-BE49-F238E27FC236}">
                <a16:creationId xmlns:a16="http://schemas.microsoft.com/office/drawing/2014/main" id="{924026B1-9465-26F3-EFE7-443224428CFC}"/>
              </a:ext>
            </a:extLst>
          </p:cNvPr>
          <p:cNvGraphicFramePr>
            <a:graphicFrameLocks noGrp="1"/>
          </p:cNvGraphicFramePr>
          <p:nvPr>
            <p:ph type="chart" sz="quarter" idx="13"/>
            <p:extLst>
              <p:ext uri="{D42A27DB-BD31-4B8C-83A1-F6EECF244321}">
                <p14:modId xmlns:p14="http://schemas.microsoft.com/office/powerpoint/2010/main" val="84677874"/>
              </p:ext>
            </p:extLst>
          </p:nvPr>
        </p:nvGraphicFramePr>
        <p:xfrm>
          <a:off x="377825" y="1149547"/>
          <a:ext cx="11436350" cy="54624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641674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2FD9CAB-A1A5-494C-A4D4-858DC46A3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latin typeface="Aptos (body)"/>
              </a:rPr>
              <a:t>S</a:t>
            </a:r>
            <a:r>
              <a:rPr lang="sq-AL" sz="4400" dirty="0">
                <a:latin typeface="Aptos (body)"/>
              </a:rPr>
              <a:t>iguria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C12326A-8C8F-B8E7-0AA8-B30BA871AF9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503066" y="1474270"/>
            <a:ext cx="2867300" cy="4836921"/>
          </a:xfrm>
        </p:spPr>
        <p:txBody>
          <a:bodyPr>
            <a:normAutofit/>
          </a:bodyPr>
          <a:lstStyle/>
          <a:p>
            <a:r>
              <a:rPr lang="en-US" sz="1600" dirty="0">
                <a:latin typeface="Aptos" panose="020B0004020202020204" pitchFamily="34" charset="0"/>
              </a:rPr>
              <a:t>Gati 69% e </a:t>
            </a:r>
            <a:r>
              <a:rPr lang="sq-AL" sz="1600" dirty="0">
                <a:latin typeface="Aptos" panose="020B0004020202020204" pitchFamily="34" charset="0"/>
              </a:rPr>
              <a:t>të anketuarve </a:t>
            </a:r>
            <a:r>
              <a:rPr lang="en-US" sz="1600" dirty="0">
                <a:latin typeface="Aptos" panose="020B0004020202020204" pitchFamily="34" charset="0"/>
              </a:rPr>
              <a:t>raportojnë se nuk shqetësohen kurrë për vjedhjen e shtëpisë së tyre, një përmirësim i dukshëm krahasuar me vitet e mëparshme.</a:t>
            </a:r>
            <a:endParaRPr lang="sq-AL" sz="1600" dirty="0">
              <a:latin typeface="Aptos" panose="020B0004020202020204" pitchFamily="34" charset="0"/>
            </a:endParaRPr>
          </a:p>
          <a:p>
            <a:r>
              <a:rPr lang="en-US" sz="1600" dirty="0">
                <a:latin typeface="Aptos" panose="020B0004020202020204" pitchFamily="34" charset="0"/>
              </a:rPr>
              <a:t>Në vitin 2022, 62% e të anketuarve treguan se ose herë pas here ose kurrë nuk ndiheshin të shqetësuar për vjedhjet, ndërsa në vitin 2020, shifra </a:t>
            </a:r>
            <a:r>
              <a:rPr lang="sq-AL" sz="1600" dirty="0">
                <a:latin typeface="Aptos" panose="020B0004020202020204" pitchFamily="34" charset="0"/>
              </a:rPr>
              <a:t>ishte</a:t>
            </a:r>
            <a:r>
              <a:rPr lang="en-US" sz="1600" dirty="0">
                <a:latin typeface="Aptos" panose="020B0004020202020204" pitchFamily="34" charset="0"/>
              </a:rPr>
              <a:t> 63%. Ky trend pozitiv sugjeron një ndjenjë në rritje të sigurisë midis pronarëve të shtëpive me kalimin e kohës.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8946038-7D69-4FF9-AFA5-5AF746F76DD4}"/>
              </a:ext>
            </a:extLst>
          </p:cNvPr>
          <p:cNvSpPr/>
          <p:nvPr/>
        </p:nvSpPr>
        <p:spPr>
          <a:xfrm>
            <a:off x="8038011" y="107493"/>
            <a:ext cx="4013311" cy="715089"/>
          </a:xfrm>
          <a:prstGeom prst="roundRect">
            <a:avLst/>
          </a:prstGeom>
          <a:solidFill>
            <a:srgbClr val="6A93A5"/>
          </a:solidFill>
        </p:spPr>
        <p:txBody>
          <a:bodyPr wrap="square">
            <a:spAutoFit/>
          </a:bodyPr>
          <a:lstStyle/>
          <a:p>
            <a:pPr marL="117475"/>
            <a:r>
              <a:rPr lang="sq-AL" i="1" dirty="0">
                <a:solidFill>
                  <a:schemeClr val="bg1"/>
                </a:solidFill>
              </a:rPr>
              <a:t>Sa shpesh shqetësoheni se mos ju vidhet shtëpia? (C7)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AEDEA005-01B8-7D97-0A3F-E2F5556F194D}"/>
              </a:ext>
            </a:extLst>
          </p:cNvPr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2293804828"/>
              </p:ext>
            </p:extLst>
          </p:nvPr>
        </p:nvGraphicFramePr>
        <p:xfrm>
          <a:off x="339726" y="1128713"/>
          <a:ext cx="7585074" cy="52276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F955A0B-4C26-B163-039A-663BCA28CB93}"/>
              </a:ext>
            </a:extLst>
          </p:cNvPr>
          <p:cNvCxnSpPr>
            <a:cxnSpLocks/>
          </p:cNvCxnSpPr>
          <p:nvPr/>
        </p:nvCxnSpPr>
        <p:spPr>
          <a:xfrm>
            <a:off x="1489166" y="1602377"/>
            <a:ext cx="0" cy="1759132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FF0AB1B-6F48-A247-40B0-8CC8D6C1CD21}"/>
              </a:ext>
            </a:extLst>
          </p:cNvPr>
          <p:cNvCxnSpPr>
            <a:cxnSpLocks/>
          </p:cNvCxnSpPr>
          <p:nvPr/>
        </p:nvCxnSpPr>
        <p:spPr>
          <a:xfrm>
            <a:off x="2704012" y="1602377"/>
            <a:ext cx="0" cy="2185852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297B9A2-0A18-B695-39AA-B9FBD02851B6}"/>
              </a:ext>
            </a:extLst>
          </p:cNvPr>
          <p:cNvCxnSpPr>
            <a:cxnSpLocks/>
          </p:cNvCxnSpPr>
          <p:nvPr/>
        </p:nvCxnSpPr>
        <p:spPr>
          <a:xfrm>
            <a:off x="3910149" y="1602377"/>
            <a:ext cx="0" cy="2290354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18BC3F5-8921-5AE7-A8ED-37D09A1B0F58}"/>
              </a:ext>
            </a:extLst>
          </p:cNvPr>
          <p:cNvCxnSpPr>
            <a:cxnSpLocks/>
          </p:cNvCxnSpPr>
          <p:nvPr/>
        </p:nvCxnSpPr>
        <p:spPr>
          <a:xfrm>
            <a:off x="5116286" y="1602377"/>
            <a:ext cx="0" cy="2769326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BF3926D-B074-33E1-3923-AF93118A3A52}"/>
              </a:ext>
            </a:extLst>
          </p:cNvPr>
          <p:cNvCxnSpPr>
            <a:cxnSpLocks/>
          </p:cNvCxnSpPr>
          <p:nvPr/>
        </p:nvCxnSpPr>
        <p:spPr>
          <a:xfrm>
            <a:off x="6348548" y="1602377"/>
            <a:ext cx="0" cy="2699657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289490F-E143-5CD1-BCAA-5D9D0A7D1F27}"/>
              </a:ext>
            </a:extLst>
          </p:cNvPr>
          <p:cNvCxnSpPr>
            <a:cxnSpLocks/>
          </p:cNvCxnSpPr>
          <p:nvPr/>
        </p:nvCxnSpPr>
        <p:spPr>
          <a:xfrm>
            <a:off x="7580810" y="1602377"/>
            <a:ext cx="0" cy="3021874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97FD8804-A077-2DBE-3890-72398D192AAE}"/>
              </a:ext>
            </a:extLst>
          </p:cNvPr>
          <p:cNvSpPr txBox="1"/>
          <p:nvPr/>
        </p:nvSpPr>
        <p:spPr>
          <a:xfrm>
            <a:off x="1445626" y="1602377"/>
            <a:ext cx="49638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49687C"/>
                </a:solidFill>
                <a:latin typeface="Aptos (body)"/>
              </a:rPr>
              <a:t>40%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41978ED-9B2D-1A87-1624-97F6611B915B}"/>
              </a:ext>
            </a:extLst>
          </p:cNvPr>
          <p:cNvSpPr txBox="1"/>
          <p:nvPr/>
        </p:nvSpPr>
        <p:spPr>
          <a:xfrm>
            <a:off x="2686594" y="1602377"/>
            <a:ext cx="49638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49687C"/>
                </a:solidFill>
                <a:latin typeface="Aptos (body)"/>
              </a:rPr>
              <a:t>50%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6DBD7C7-51DA-387A-3339-C199178E677A}"/>
              </a:ext>
            </a:extLst>
          </p:cNvPr>
          <p:cNvSpPr txBox="1"/>
          <p:nvPr/>
        </p:nvSpPr>
        <p:spPr>
          <a:xfrm>
            <a:off x="3884025" y="1602377"/>
            <a:ext cx="49638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49687C"/>
                </a:solidFill>
                <a:latin typeface="Aptos (body)"/>
              </a:rPr>
              <a:t>52%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59FC3D5-44B3-1D9C-929C-6371995715A1}"/>
              </a:ext>
            </a:extLst>
          </p:cNvPr>
          <p:cNvSpPr txBox="1"/>
          <p:nvPr/>
        </p:nvSpPr>
        <p:spPr>
          <a:xfrm>
            <a:off x="5107574" y="1602377"/>
            <a:ext cx="49638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49687C"/>
                </a:solidFill>
                <a:latin typeface="Aptos (body)"/>
              </a:rPr>
              <a:t>63%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F3F2986-79D1-598D-C3C0-39A098A7D0D4}"/>
              </a:ext>
            </a:extLst>
          </p:cNvPr>
          <p:cNvSpPr txBox="1"/>
          <p:nvPr/>
        </p:nvSpPr>
        <p:spPr>
          <a:xfrm>
            <a:off x="6322423" y="1602377"/>
            <a:ext cx="49638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49687C"/>
                </a:solidFill>
                <a:latin typeface="Aptos (body)"/>
              </a:rPr>
              <a:t>62%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D43685C-7CBE-847E-4274-6062E7533C97}"/>
              </a:ext>
            </a:extLst>
          </p:cNvPr>
          <p:cNvSpPr txBox="1"/>
          <p:nvPr/>
        </p:nvSpPr>
        <p:spPr>
          <a:xfrm>
            <a:off x="7543807" y="1602377"/>
            <a:ext cx="49638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49687C"/>
                </a:solidFill>
                <a:latin typeface="Aptos (body)"/>
              </a:rPr>
              <a:t>69%</a:t>
            </a:r>
          </a:p>
        </p:txBody>
      </p:sp>
    </p:spTree>
    <p:extLst>
      <p:ext uri="{BB962C8B-B14F-4D97-AF65-F5344CB8AC3E}">
        <p14:creationId xmlns:p14="http://schemas.microsoft.com/office/powerpoint/2010/main" val="25443695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2FD9CAB-A1A5-494C-A4D4-858DC46A3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dirty="0">
                <a:latin typeface="Aptos (body)"/>
              </a:rPr>
              <a:t>S</a:t>
            </a:r>
            <a:r>
              <a:rPr lang="sq-AL" sz="4400" dirty="0">
                <a:latin typeface="Aptos (body)"/>
              </a:rPr>
              <a:t>iguria</a:t>
            </a:r>
            <a:endParaRPr lang="en-US" sz="4400" dirty="0">
              <a:latin typeface="Aptos (body)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0AE4726-19ED-1E3E-ED31-3DBECBE49AB6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786934" y="1445987"/>
            <a:ext cx="2828421" cy="5125244"/>
          </a:xfrm>
        </p:spPr>
        <p:txBody>
          <a:bodyPr>
            <a:normAutofit/>
          </a:bodyPr>
          <a:lstStyle/>
          <a:p>
            <a:r>
              <a:rPr lang="en-US" sz="1600" dirty="0">
                <a:latin typeface="Aptos" panose="020B0004020202020204" pitchFamily="34" charset="0"/>
              </a:rPr>
              <a:t>Përafërsisht 78% e </a:t>
            </a:r>
            <a:r>
              <a:rPr lang="sq-AL" sz="1600" dirty="0">
                <a:latin typeface="Aptos" panose="020B0004020202020204" pitchFamily="34" charset="0"/>
              </a:rPr>
              <a:t>të anketuarve </a:t>
            </a:r>
            <a:r>
              <a:rPr lang="en-US" sz="1600" dirty="0">
                <a:latin typeface="Aptos" panose="020B0004020202020204" pitchFamily="34" charset="0"/>
              </a:rPr>
              <a:t>raportojnë shqetësim të rastësishëm ose aspak për t'u bërë viktimë e krimit të dhunshëm, duke shënuar një përmirësim të dukshëm krahasuar me vitin 2022, kur vetëm 67% shprehën të njëjtin nivel sigurie.</a:t>
            </a:r>
            <a:endParaRPr lang="sq-AL" sz="1600" dirty="0">
              <a:latin typeface="Aptos" panose="020B0004020202020204" pitchFamily="34" charset="0"/>
            </a:endParaRPr>
          </a:p>
          <a:p>
            <a:r>
              <a:rPr lang="en-US" sz="1600" dirty="0">
                <a:latin typeface="Aptos" panose="020B0004020202020204" pitchFamily="34" charset="0"/>
              </a:rPr>
              <a:t>Megjithatë, rezultatet e vitit 2024 janë si ato të vitit 2020, ku 75% e qytetarëve treguan shqetësime të herëpashershme ose aspak</a:t>
            </a:r>
            <a:r>
              <a:rPr lang="sq-AL" sz="1600" dirty="0">
                <a:latin typeface="Aptos" panose="020B0004020202020204" pitchFamily="34" charset="0"/>
              </a:rPr>
              <a:t> shqetësim</a:t>
            </a:r>
            <a:r>
              <a:rPr lang="en-US" sz="1600" dirty="0">
                <a:latin typeface="Aptos" panose="020B0004020202020204" pitchFamily="34" charset="0"/>
              </a:rPr>
              <a:t> për të </a:t>
            </a:r>
            <a:r>
              <a:rPr lang="sq-AL" sz="1600" dirty="0">
                <a:latin typeface="Aptos" panose="020B0004020202020204" pitchFamily="34" charset="0"/>
              </a:rPr>
              <a:t>qënë</a:t>
            </a:r>
            <a:r>
              <a:rPr lang="en-US" sz="1600" dirty="0">
                <a:latin typeface="Aptos" panose="020B0004020202020204" pitchFamily="34" charset="0"/>
              </a:rPr>
              <a:t> viktimë e krimit të dhunshëm.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8946038-7D69-4FF9-AFA5-5AF746F76DD4}"/>
              </a:ext>
            </a:extLst>
          </p:cNvPr>
          <p:cNvSpPr/>
          <p:nvPr/>
        </p:nvSpPr>
        <p:spPr>
          <a:xfrm>
            <a:off x="7306654" y="107493"/>
            <a:ext cx="4744668" cy="715089"/>
          </a:xfrm>
          <a:prstGeom prst="roundRect">
            <a:avLst/>
          </a:prstGeom>
          <a:solidFill>
            <a:srgbClr val="6A93A5"/>
          </a:solidFill>
        </p:spPr>
        <p:txBody>
          <a:bodyPr wrap="square">
            <a:spAutoFit/>
          </a:bodyPr>
          <a:lstStyle/>
          <a:p>
            <a:pPr marL="117475"/>
            <a:r>
              <a:rPr lang="sq-AL" i="1" dirty="0">
                <a:solidFill>
                  <a:schemeClr val="bg1"/>
                </a:solidFill>
                <a:latin typeface="Aptos" panose="020B0004020202020204" pitchFamily="34" charset="0"/>
              </a:rPr>
              <a:t>Sa shpesh shqetësoheni se mos bëheni viktimë e ndonjë krimi të dhunshëm ? (C9)</a:t>
            </a:r>
          </a:p>
        </p:txBody>
      </p:sp>
      <p:graphicFrame>
        <p:nvGraphicFramePr>
          <p:cNvPr id="2" name="Chart Placeholder 1">
            <a:extLst>
              <a:ext uri="{FF2B5EF4-FFF2-40B4-BE49-F238E27FC236}">
                <a16:creationId xmlns:a16="http://schemas.microsoft.com/office/drawing/2014/main" id="{3B41A9AB-B474-EF23-77BD-EBD4B89291A4}"/>
              </a:ext>
            </a:extLst>
          </p:cNvPr>
          <p:cNvGraphicFramePr>
            <a:graphicFrameLocks noGrp="1"/>
          </p:cNvGraphicFramePr>
          <p:nvPr>
            <p:ph type="chart" sz="quarter" idx="15"/>
            <p:extLst>
              <p:ext uri="{D42A27DB-BD31-4B8C-83A1-F6EECF244321}">
                <p14:modId xmlns:p14="http://schemas.microsoft.com/office/powerpoint/2010/main" val="2942413230"/>
              </p:ext>
            </p:extLst>
          </p:nvPr>
        </p:nvGraphicFramePr>
        <p:xfrm>
          <a:off x="339725" y="1104900"/>
          <a:ext cx="8270875" cy="5124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067FD90F-0586-32EF-8048-3ED804F5A510}"/>
              </a:ext>
            </a:extLst>
          </p:cNvPr>
          <p:cNvSpPr txBox="1"/>
          <p:nvPr/>
        </p:nvSpPr>
        <p:spPr>
          <a:xfrm>
            <a:off x="1512605" y="1649074"/>
            <a:ext cx="52129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6A93A5"/>
                </a:solidFill>
                <a:latin typeface="Aptos (body)"/>
              </a:rPr>
              <a:t>50%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990A42-B61D-5887-7153-131B0241D5EB}"/>
              </a:ext>
            </a:extLst>
          </p:cNvPr>
          <p:cNvSpPr txBox="1"/>
          <p:nvPr/>
        </p:nvSpPr>
        <p:spPr>
          <a:xfrm>
            <a:off x="2861416" y="1649074"/>
            <a:ext cx="52129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6A93A5"/>
                </a:solidFill>
                <a:latin typeface="Aptos (body)"/>
              </a:rPr>
              <a:t>71%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4A0C217-C792-BF5F-D70B-CA36A27436EA}"/>
              </a:ext>
            </a:extLst>
          </p:cNvPr>
          <p:cNvSpPr txBox="1"/>
          <p:nvPr/>
        </p:nvSpPr>
        <p:spPr>
          <a:xfrm>
            <a:off x="4210227" y="1649074"/>
            <a:ext cx="52129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6A93A5"/>
                </a:solidFill>
                <a:latin typeface="Aptos (body)"/>
              </a:rPr>
              <a:t>66%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C020DCC-7BE3-64C7-98C5-70247ADD140A}"/>
              </a:ext>
            </a:extLst>
          </p:cNvPr>
          <p:cNvSpPr txBox="1"/>
          <p:nvPr/>
        </p:nvSpPr>
        <p:spPr>
          <a:xfrm>
            <a:off x="5556188" y="1649074"/>
            <a:ext cx="52129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6A93A5"/>
                </a:solidFill>
                <a:latin typeface="Aptos (body)"/>
              </a:rPr>
              <a:t>75%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7A3A954-840D-8DFC-E5EC-57D98FBCE77D}"/>
              </a:ext>
            </a:extLst>
          </p:cNvPr>
          <p:cNvSpPr txBox="1"/>
          <p:nvPr/>
        </p:nvSpPr>
        <p:spPr>
          <a:xfrm>
            <a:off x="6867966" y="1649074"/>
            <a:ext cx="52129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6A93A5"/>
                </a:solidFill>
                <a:latin typeface="Aptos (body)"/>
              </a:rPr>
              <a:t>67%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2CFAE63-D825-F03C-D3E2-18BFFFBDAE5E}"/>
              </a:ext>
            </a:extLst>
          </p:cNvPr>
          <p:cNvSpPr txBox="1"/>
          <p:nvPr/>
        </p:nvSpPr>
        <p:spPr>
          <a:xfrm>
            <a:off x="8240994" y="1649074"/>
            <a:ext cx="52129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6A93A5"/>
                </a:solidFill>
                <a:latin typeface="Aptos (body)"/>
              </a:rPr>
              <a:t>78%</a:t>
            </a:r>
          </a:p>
        </p:txBody>
      </p:sp>
    </p:spTree>
    <p:extLst>
      <p:ext uri="{BB962C8B-B14F-4D97-AF65-F5344CB8AC3E}">
        <p14:creationId xmlns:p14="http://schemas.microsoft.com/office/powerpoint/2010/main" val="3979709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BA45A4-542D-2941-E1B1-4A3646BA31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5FE4320-405B-131E-35F3-E3D6C79C8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938" y="99308"/>
            <a:ext cx="6714224" cy="862226"/>
          </a:xfrm>
        </p:spPr>
        <p:txBody>
          <a:bodyPr>
            <a:noAutofit/>
          </a:bodyPr>
          <a:lstStyle/>
          <a:p>
            <a:r>
              <a:rPr lang="sq-AL" sz="2800" dirty="0">
                <a:latin typeface="Aptos (body)"/>
              </a:rPr>
              <a:t>Ndërgjegjësimi për shkeljet e ligjit</a:t>
            </a:r>
            <a:br>
              <a:rPr lang="sq-AL" sz="2800" dirty="0">
                <a:latin typeface="Aptos (body)"/>
              </a:rPr>
            </a:br>
            <a:r>
              <a:rPr lang="sq-AL" sz="1800" b="0" i="1" dirty="0">
                <a:latin typeface="Aptos (body)"/>
              </a:rPr>
              <a:t>Tregohen vetëm ato që janë përgjigjur </a:t>
            </a:r>
            <a:r>
              <a:rPr lang="en-US" sz="1800" b="0" i="1" dirty="0">
                <a:latin typeface="Aptos (body)"/>
              </a:rPr>
              <a:t>“</a:t>
            </a:r>
            <a:r>
              <a:rPr lang="sq-AL" sz="1800" b="0" i="1" dirty="0">
                <a:solidFill>
                  <a:srgbClr val="ED6F35"/>
                </a:solidFill>
                <a:latin typeface="Aptos (body)"/>
              </a:rPr>
              <a:t>plotësisht gabim</a:t>
            </a:r>
            <a:r>
              <a:rPr lang="en-US" sz="1800" b="0" i="1" dirty="0">
                <a:latin typeface="Aptos (body)"/>
              </a:rPr>
              <a:t>”</a:t>
            </a:r>
            <a:endParaRPr lang="en-US" sz="2800" b="0" i="1" dirty="0">
              <a:latin typeface="Aptos (body)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E1355DF-40F7-A582-3D5E-879995D2D818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915400" y="1104899"/>
            <a:ext cx="2936875" cy="5433061"/>
          </a:xfrm>
        </p:spPr>
        <p:txBody>
          <a:bodyPr>
            <a:normAutofit fontScale="92500" lnSpcReduction="10000"/>
          </a:bodyPr>
          <a:lstStyle/>
          <a:p>
            <a:r>
              <a:rPr lang="en-US" sz="1600" dirty="0">
                <a:latin typeface="Aptos" panose="020B0004020202020204" pitchFamily="34" charset="0"/>
              </a:rPr>
              <a:t>Kur pjesëmarrësit u pyetën për pikëpamjet e tyre për shkeljet e ligjit, gati gjysma e të anketuarve shprehën mosmiratim të fortë për aktivitete të ndryshme të paligjshme. Konkretisht, 58% deklaruan se kryerja e një </a:t>
            </a:r>
            <a:r>
              <a:rPr lang="sq-AL" sz="1600" dirty="0">
                <a:latin typeface="Aptos" panose="020B0004020202020204" pitchFamily="34" charset="0"/>
              </a:rPr>
              <a:t>shkeljeje rrugore</a:t>
            </a:r>
            <a:r>
              <a:rPr lang="en-US" sz="1600" dirty="0">
                <a:latin typeface="Aptos" panose="020B0004020202020204" pitchFamily="34" charset="0"/>
              </a:rPr>
              <a:t>, si </a:t>
            </a:r>
            <a:r>
              <a:rPr lang="sq-AL" sz="1600" dirty="0">
                <a:latin typeface="Aptos" panose="020B0004020202020204" pitchFamily="34" charset="0"/>
              </a:rPr>
              <a:t>tejkalim shpejtësia</a:t>
            </a:r>
            <a:r>
              <a:rPr lang="en-US" sz="1600" dirty="0">
                <a:latin typeface="Aptos" panose="020B0004020202020204" pitchFamily="34" charset="0"/>
              </a:rPr>
              <a:t> ose </a:t>
            </a:r>
            <a:r>
              <a:rPr lang="sq-AL" sz="1600" dirty="0">
                <a:latin typeface="Aptos" panose="020B0004020202020204" pitchFamily="34" charset="0"/>
              </a:rPr>
              <a:t>kalim me </a:t>
            </a:r>
            <a:r>
              <a:rPr lang="en-US" sz="1600" dirty="0">
                <a:latin typeface="Aptos" panose="020B0004020202020204" pitchFamily="34" charset="0"/>
              </a:rPr>
              <a:t>semafor të kuq, është e gabuar.</a:t>
            </a:r>
            <a:endParaRPr lang="sq-AL" sz="1600" dirty="0">
              <a:latin typeface="Aptos" panose="020B0004020202020204" pitchFamily="34" charset="0"/>
            </a:endParaRPr>
          </a:p>
          <a:p>
            <a:r>
              <a:rPr lang="en-US" sz="1600" dirty="0">
                <a:latin typeface="Aptos" panose="020B0004020202020204" pitchFamily="34" charset="0"/>
              </a:rPr>
              <a:t>Për më tepër, 48% e pjesëmarrësve bes</a:t>
            </a:r>
            <a:r>
              <a:rPr lang="sq-AL" sz="1600" dirty="0">
                <a:latin typeface="Aptos" panose="020B0004020202020204" pitchFamily="34" charset="0"/>
              </a:rPr>
              <a:t>onin</a:t>
            </a:r>
            <a:r>
              <a:rPr lang="en-US" sz="1600" dirty="0">
                <a:latin typeface="Aptos" panose="020B0004020202020204" pitchFamily="34" charset="0"/>
              </a:rPr>
              <a:t> se bërja e </a:t>
            </a:r>
            <a:r>
              <a:rPr lang="sq-AL" sz="1600" dirty="0">
                <a:latin typeface="Aptos" panose="020B0004020202020204" pitchFamily="34" charset="0"/>
              </a:rPr>
              <a:t>kërkesave</a:t>
            </a:r>
            <a:r>
              <a:rPr lang="en-US" sz="1600" dirty="0">
                <a:latin typeface="Aptos" panose="020B0004020202020204" pitchFamily="34" charset="0"/>
              </a:rPr>
              <a:t> të ekzagjeruara ose të rreme </a:t>
            </a:r>
            <a:r>
              <a:rPr lang="sq-AL" sz="1600" dirty="0">
                <a:latin typeface="Aptos" panose="020B0004020202020204" pitchFamily="34" charset="0"/>
              </a:rPr>
              <a:t>për dëmshpërblim nga siguracioni</a:t>
            </a:r>
            <a:r>
              <a:rPr lang="en-US" sz="1600" dirty="0">
                <a:latin typeface="Aptos" panose="020B0004020202020204" pitchFamily="34" charset="0"/>
              </a:rPr>
              <a:t> është gjithashtu e gabuar, ndërsa 43% mend</a:t>
            </a:r>
            <a:r>
              <a:rPr lang="sq-AL" sz="1600" dirty="0">
                <a:latin typeface="Aptos" panose="020B0004020202020204" pitchFamily="34" charset="0"/>
              </a:rPr>
              <a:t>onin </a:t>
            </a:r>
            <a:r>
              <a:rPr lang="en-US" sz="1600" dirty="0">
                <a:latin typeface="Aptos" panose="020B0004020202020204" pitchFamily="34" charset="0"/>
              </a:rPr>
              <a:t>se nuk ishte e </a:t>
            </a:r>
            <a:r>
              <a:rPr lang="sq-AL" sz="1600" dirty="0">
                <a:latin typeface="Aptos" panose="020B0004020202020204" pitchFamily="34" charset="0"/>
              </a:rPr>
              <a:t>drejtë</a:t>
            </a:r>
            <a:r>
              <a:rPr lang="en-US" sz="1600" dirty="0">
                <a:latin typeface="Aptos" panose="020B0004020202020204" pitchFamily="34" charset="0"/>
              </a:rPr>
              <a:t> të blinin sende që ata dyshonin se ishin vjedhur.</a:t>
            </a:r>
            <a:endParaRPr lang="sq-AL" sz="1600" dirty="0">
              <a:latin typeface="Aptos" panose="020B0004020202020204" pitchFamily="34" charset="0"/>
            </a:endParaRPr>
          </a:p>
          <a:p>
            <a:r>
              <a:rPr lang="en-US" sz="1600" dirty="0">
                <a:latin typeface="Aptos" panose="020B0004020202020204" pitchFamily="34" charset="0"/>
              </a:rPr>
              <a:t>Këto përgjigje pasqyrojnë një ndjenjë të qartë të standardeve etike dhe përgjegjësisë personale kur bëhet fjalë për çështjet ligjore.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F523F0DA-5228-0EEA-6E3C-93E84D7793CA}"/>
              </a:ext>
            </a:extLst>
          </p:cNvPr>
          <p:cNvSpPr/>
          <p:nvPr/>
        </p:nvSpPr>
        <p:spPr>
          <a:xfrm>
            <a:off x="7306654" y="107493"/>
            <a:ext cx="4744668" cy="646986"/>
          </a:xfrm>
          <a:prstGeom prst="roundRect">
            <a:avLst/>
          </a:prstGeom>
          <a:solidFill>
            <a:srgbClr val="6A93A5"/>
          </a:solidFill>
        </p:spPr>
        <p:txBody>
          <a:bodyPr wrap="square">
            <a:spAutoFit/>
          </a:bodyPr>
          <a:lstStyle/>
          <a:p>
            <a:pPr marL="117475"/>
            <a:r>
              <a:rPr lang="sq-AL" sz="1600" i="1" dirty="0">
                <a:solidFill>
                  <a:schemeClr val="bg1"/>
                </a:solidFill>
                <a:latin typeface="Aptos (body)"/>
              </a:rPr>
              <a:t>Sa gabim është të kryesh ndonjë nga veprimet e mëposhtme</a:t>
            </a:r>
            <a:r>
              <a:rPr lang="en-US" sz="1600" i="1" dirty="0">
                <a:solidFill>
                  <a:schemeClr val="bg1"/>
                </a:solidFill>
                <a:latin typeface="Aptos (body)"/>
              </a:rPr>
              <a:t>(D1-D3)</a:t>
            </a:r>
          </a:p>
        </p:txBody>
      </p:sp>
      <p:graphicFrame>
        <p:nvGraphicFramePr>
          <p:cNvPr id="5" name="Chart Placeholder 4">
            <a:extLst>
              <a:ext uri="{FF2B5EF4-FFF2-40B4-BE49-F238E27FC236}">
                <a16:creationId xmlns:a16="http://schemas.microsoft.com/office/drawing/2014/main" id="{74F51590-6E6E-9E7F-774E-7FDBF558E4C0}"/>
              </a:ext>
            </a:extLst>
          </p:cNvPr>
          <p:cNvGraphicFramePr>
            <a:graphicFrameLocks noGrp="1"/>
          </p:cNvGraphicFramePr>
          <p:nvPr>
            <p:ph type="chart" sz="quarter" idx="15"/>
            <p:extLst>
              <p:ext uri="{D42A27DB-BD31-4B8C-83A1-F6EECF244321}">
                <p14:modId xmlns:p14="http://schemas.microsoft.com/office/powerpoint/2010/main" val="3863039476"/>
              </p:ext>
            </p:extLst>
          </p:nvPr>
        </p:nvGraphicFramePr>
        <p:xfrm>
          <a:off x="339725" y="1104900"/>
          <a:ext cx="8270875" cy="5124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87303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562B72-BBA5-F332-E031-86465BC8DD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E36BB-86D0-3D8F-6F50-BB42EF2DB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959" y="81171"/>
            <a:ext cx="10961783" cy="924028"/>
          </a:xfrm>
        </p:spPr>
        <p:txBody>
          <a:bodyPr>
            <a:normAutofit fontScale="90000"/>
          </a:bodyPr>
          <a:lstStyle/>
          <a:p>
            <a:r>
              <a:rPr lang="sq-AL" sz="3600" dirty="0">
                <a:latin typeface="Aptos (body)"/>
              </a:rPr>
              <a:t>Metodologjia </a:t>
            </a:r>
            <a:br>
              <a:rPr lang="sq-AL" sz="3600" dirty="0">
                <a:latin typeface="Aptos (body)"/>
              </a:rPr>
            </a:br>
            <a:r>
              <a:rPr lang="sq-AL" sz="2700" dirty="0">
                <a:latin typeface="Aptos (body)"/>
              </a:rPr>
              <a:t>çështjet që mbulon pyetësori</a:t>
            </a:r>
            <a:endParaRPr lang="en-US" sz="2700" dirty="0">
              <a:latin typeface="Aptos (body)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139B4F7E-0495-A355-9B8E-FB7A3D0918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8304553"/>
              </p:ext>
            </p:extLst>
          </p:nvPr>
        </p:nvGraphicFramePr>
        <p:xfrm>
          <a:off x="431255" y="1524000"/>
          <a:ext cx="10108407" cy="5124082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4855219">
                  <a:extLst>
                    <a:ext uri="{9D8B030D-6E8A-4147-A177-3AD203B41FA5}">
                      <a16:colId xmlns:a16="http://schemas.microsoft.com/office/drawing/2014/main" val="888000953"/>
                    </a:ext>
                  </a:extLst>
                </a:gridCol>
                <a:gridCol w="397969">
                  <a:extLst>
                    <a:ext uri="{9D8B030D-6E8A-4147-A177-3AD203B41FA5}">
                      <a16:colId xmlns:a16="http://schemas.microsoft.com/office/drawing/2014/main" val="570502179"/>
                    </a:ext>
                  </a:extLst>
                </a:gridCol>
                <a:gridCol w="4855219">
                  <a:extLst>
                    <a:ext uri="{9D8B030D-6E8A-4147-A177-3AD203B41FA5}">
                      <a16:colId xmlns:a16="http://schemas.microsoft.com/office/drawing/2014/main" val="1871679355"/>
                    </a:ext>
                  </a:extLst>
                </a:gridCol>
              </a:tblGrid>
              <a:tr h="391936">
                <a:tc>
                  <a:txBody>
                    <a:bodyPr/>
                    <a:lstStyle/>
                    <a:p>
                      <a:pPr marL="0" marR="0" lvl="0" indent="0" algn="l" defTabSz="1218479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sq-AL" sz="1400" b="1" kern="1200" cap="none" baseline="0" dirty="0">
                          <a:solidFill>
                            <a:srgbClr val="49687C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Siguria</a:t>
                      </a:r>
                      <a:endParaRPr lang="en-US" sz="1400" b="1" kern="1200" cap="none" baseline="0" dirty="0">
                        <a:solidFill>
                          <a:srgbClr val="49687C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R>
                      <a:noFill/>
                    </a:lnR>
                    <a:lnT w="12700" cap="flat" cmpd="sng" algn="ctr">
                      <a:solidFill>
                        <a:srgbClr val="9DC8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8479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400" b="1" kern="1200" cap="none" baseline="0" dirty="0">
                        <a:solidFill>
                          <a:srgbClr val="49687C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8479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sq-AL" sz="1400" b="1" kern="1200" cap="none" baseline="0" dirty="0">
                          <a:solidFill>
                            <a:srgbClr val="49687C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Drejtësia/paanshmëria e trajtimit nga policia e shtetit</a:t>
                      </a:r>
                      <a:endParaRPr lang="en-US" sz="1400" b="1" kern="1200" cap="none" baseline="0" dirty="0">
                        <a:solidFill>
                          <a:srgbClr val="49687C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T w="12700" cap="flat" cmpd="sng" algn="ctr">
                      <a:solidFill>
                        <a:srgbClr val="9DC8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75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3970951"/>
                  </a:ext>
                </a:extLst>
              </a:tr>
              <a:tr h="253056">
                <a:tc>
                  <a:txBody>
                    <a:bodyPr/>
                    <a:lstStyle/>
                    <a:p>
                      <a:pPr marL="457200" marR="0" indent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sq-AL" sz="1200" b="0" dirty="0">
                          <a:solidFill>
                            <a:srgbClr val="595959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Siguria në lagje</a:t>
                      </a:r>
                      <a:endParaRPr lang="en-US" sz="1200" b="0" dirty="0">
                        <a:solidFill>
                          <a:srgbClr val="595959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97" marR="5009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marR="0" indent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endParaRPr lang="en-US" sz="1200" b="1" dirty="0">
                        <a:solidFill>
                          <a:srgbClr val="595959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97" marR="5009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marR="0" indent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sq-AL" sz="1200" b="0" dirty="0">
                          <a:solidFill>
                            <a:srgbClr val="595959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Trajtimi i grupeve shoqërore (të pasurve / të varfërve)</a:t>
                      </a:r>
                      <a:endParaRPr lang="en-US" sz="1200" b="0" dirty="0">
                        <a:solidFill>
                          <a:srgbClr val="595959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97" marR="5009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7051192"/>
                  </a:ext>
                </a:extLst>
              </a:tr>
              <a:tr h="253056">
                <a:tc>
                  <a:txBody>
                    <a:bodyPr/>
                    <a:lstStyle/>
                    <a:p>
                      <a:pPr marL="0" marR="0" indent="45720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sq-AL" sz="1200" b="0" dirty="0">
                          <a:solidFill>
                            <a:srgbClr val="595959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Siguria e shtëpive nga vjedhjet</a:t>
                      </a:r>
                      <a:endParaRPr lang="en-US" sz="1200" b="0" dirty="0">
                        <a:solidFill>
                          <a:srgbClr val="595959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97" marR="5009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45720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endParaRPr lang="en-US" sz="1200" b="1" dirty="0">
                        <a:solidFill>
                          <a:srgbClr val="595959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97" marR="5009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45720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sq-AL" sz="1200" b="0" dirty="0">
                          <a:solidFill>
                            <a:srgbClr val="595959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Trajtimi i grupeve etnike</a:t>
                      </a:r>
                      <a:endParaRPr lang="en-US" sz="1200" b="0" dirty="0">
                        <a:solidFill>
                          <a:srgbClr val="595959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97" marR="5009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0741922"/>
                  </a:ext>
                </a:extLst>
              </a:tr>
              <a:tr h="253056">
                <a:tc>
                  <a:txBody>
                    <a:bodyPr/>
                    <a:lstStyle/>
                    <a:p>
                      <a:pPr marL="0" marR="0" indent="45720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sq-AL" sz="1200" b="0" dirty="0">
                          <a:solidFill>
                            <a:srgbClr val="595959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Siguria lidhur me të qenurit viktimë e një krimi të dhunshëm</a:t>
                      </a:r>
                      <a:endParaRPr lang="en-US" sz="1200" b="0" dirty="0">
                        <a:solidFill>
                          <a:srgbClr val="595959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97" marR="5009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45720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endParaRPr lang="en-US" sz="1200" b="1" dirty="0">
                        <a:solidFill>
                          <a:srgbClr val="595959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97" marR="5009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45720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sq-AL" sz="1200" b="0" dirty="0">
                          <a:solidFill>
                            <a:srgbClr val="595959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Trajtimi me respekt nga policia</a:t>
                      </a:r>
                      <a:endParaRPr lang="en-US" sz="1200" b="0" dirty="0">
                        <a:solidFill>
                          <a:srgbClr val="595959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97" marR="5009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335570"/>
                  </a:ext>
                </a:extLst>
              </a:tr>
              <a:tr h="253056">
                <a:tc>
                  <a:txBody>
                    <a:bodyPr/>
                    <a:lstStyle/>
                    <a:p>
                      <a:pPr marL="0" marR="0" indent="45720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endParaRPr lang="en-US" sz="1200" b="1" dirty="0">
                        <a:solidFill>
                          <a:srgbClr val="595959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97" marR="5009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9DC8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45720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endParaRPr lang="en-US" sz="1200" b="1" dirty="0">
                        <a:solidFill>
                          <a:srgbClr val="595959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97" marR="5009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45720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sq-AL" sz="1200" b="0" dirty="0">
                          <a:solidFill>
                            <a:srgbClr val="595959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Paanshmëria e policisë në vendime</a:t>
                      </a:r>
                      <a:endParaRPr lang="en-US" sz="1200" b="0" dirty="0">
                        <a:solidFill>
                          <a:srgbClr val="595959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97" marR="5009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9DC8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0193932"/>
                  </a:ext>
                </a:extLst>
              </a:tr>
              <a:tr h="396454">
                <a:tc>
                  <a:txBody>
                    <a:bodyPr/>
                    <a:lstStyle/>
                    <a:p>
                      <a:pPr marL="0" marR="0" lvl="0" indent="0" algn="l" defTabSz="1218479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sq-AL" sz="1400" b="1" cap="none" baseline="0" noProof="0" dirty="0">
                          <a:solidFill>
                            <a:srgbClr val="49687C"/>
                          </a:solidFill>
                          <a:effectLst/>
                          <a:latin typeface="Aptos" panose="020B0004020202020204" pitchFamily="34" charset="0"/>
                        </a:rPr>
                        <a:t>Performanca</a:t>
                      </a:r>
                      <a:r>
                        <a:rPr lang="sq-AL" sz="1400" b="1" cap="none" baseline="0" dirty="0">
                          <a:solidFill>
                            <a:srgbClr val="49687C"/>
                          </a:solidFill>
                          <a:effectLst/>
                          <a:latin typeface="Aptos" panose="020B0004020202020204" pitchFamily="34" charset="0"/>
                        </a:rPr>
                        <a:t> në ndalimin e krimit</a:t>
                      </a:r>
                      <a:endParaRPr lang="en-US" sz="1400" b="1" cap="all" baseline="0" dirty="0">
                        <a:solidFill>
                          <a:srgbClr val="49687C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DC8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8479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400" b="1" cap="all" baseline="0" dirty="0">
                        <a:solidFill>
                          <a:srgbClr val="49687C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8479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sq-AL" sz="1400" b="1" cap="none" baseline="0" dirty="0">
                          <a:solidFill>
                            <a:srgbClr val="49687C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Transparenca dhe përgjegjësia e Policisë së Shtetit</a:t>
                      </a:r>
                      <a:endParaRPr lang="en-US" sz="1400" b="1" cap="none" baseline="0" dirty="0">
                        <a:solidFill>
                          <a:srgbClr val="49687C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DC8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5890127"/>
                  </a:ext>
                </a:extLst>
              </a:tr>
              <a:tr h="253056">
                <a:tc>
                  <a:txBody>
                    <a:bodyPr/>
                    <a:lstStyle/>
                    <a:p>
                      <a:pPr marL="0" marR="0" indent="45720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q-AL" sz="1200" b="0" dirty="0">
                          <a:solidFill>
                            <a:srgbClr val="595959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Vlerësimi i punës së policisë</a:t>
                      </a:r>
                      <a:endParaRPr lang="en-US" sz="1200" b="0" dirty="0">
                        <a:solidFill>
                          <a:srgbClr val="595959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97" marR="50097" marT="0" marB="0" anchor="ctr">
                    <a:lnR>
                      <a:noFill/>
                    </a:lnR>
                    <a:lnT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45720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200" b="0" dirty="0">
                        <a:solidFill>
                          <a:srgbClr val="595959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97" marR="5009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45720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q-AL" sz="1200" b="0" dirty="0">
                          <a:solidFill>
                            <a:srgbClr val="595959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Shpjegimi i vendimeve nga ana e policisë</a:t>
                      </a:r>
                      <a:endParaRPr lang="en-US" sz="1200" b="0" dirty="0">
                        <a:solidFill>
                          <a:srgbClr val="595959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97" marR="50097" marT="0" marB="0">
                    <a:lnL>
                      <a:noFill/>
                    </a:lnL>
                    <a:lnT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2039284"/>
                  </a:ext>
                </a:extLst>
              </a:tr>
              <a:tr h="253056">
                <a:tc>
                  <a:txBody>
                    <a:bodyPr/>
                    <a:lstStyle/>
                    <a:p>
                      <a:pPr marL="0" marR="0" indent="45720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q-AL" sz="1200" b="0" dirty="0">
                          <a:solidFill>
                            <a:srgbClr val="595959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Efektiviteti i policisë në parandalimin e krimeve të dhunshme</a:t>
                      </a:r>
                      <a:endParaRPr lang="en-US" sz="1200" b="0" dirty="0">
                        <a:solidFill>
                          <a:srgbClr val="595959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97" marR="50097" marT="0" marB="0" anchor="ctr"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45720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200" b="0" dirty="0">
                        <a:solidFill>
                          <a:srgbClr val="595959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97" marR="5009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45720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q-AL" sz="1200" b="0" dirty="0">
                          <a:solidFill>
                            <a:srgbClr val="595959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Perceptimi mbi ndikimin politik</a:t>
                      </a:r>
                      <a:endParaRPr lang="en-US" sz="1200" b="0" dirty="0">
                        <a:solidFill>
                          <a:srgbClr val="595959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97" marR="50097" marT="0" marB="0">
                    <a:lnL>
                      <a:noFill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7318767"/>
                  </a:ext>
                </a:extLst>
              </a:tr>
              <a:tr h="253056">
                <a:tc>
                  <a:txBody>
                    <a:bodyPr/>
                    <a:lstStyle/>
                    <a:p>
                      <a:pPr marL="0" marR="0" indent="45720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q-AL" sz="1200" b="0" dirty="0">
                          <a:solidFill>
                            <a:srgbClr val="595959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Performanca e policisë në kapjen e hajdutëve të shtëpive</a:t>
                      </a:r>
                      <a:endParaRPr lang="en-US" sz="1200" b="0" dirty="0">
                        <a:solidFill>
                          <a:srgbClr val="595959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97" marR="50097" marT="0" marB="0" anchor="ctr"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45720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200" b="0" dirty="0">
                        <a:solidFill>
                          <a:srgbClr val="595959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97" marR="5009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45720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q-AL" sz="1200" b="0" dirty="0">
                          <a:solidFill>
                            <a:srgbClr val="595959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Perceptimi lidhur me ryshfetin</a:t>
                      </a:r>
                      <a:endParaRPr lang="en-US" sz="1200" b="0" dirty="0">
                        <a:solidFill>
                          <a:srgbClr val="595959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97" marR="50097" marT="0" marB="0">
                    <a:lnL>
                      <a:noFill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5712281"/>
                  </a:ext>
                </a:extLst>
              </a:tr>
              <a:tr h="253056">
                <a:tc>
                  <a:txBody>
                    <a:bodyPr/>
                    <a:lstStyle/>
                    <a:p>
                      <a:pPr marL="0" marR="0" indent="45720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q-AL" sz="1200" b="0" dirty="0">
                          <a:solidFill>
                            <a:srgbClr val="595959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Koha e reagimit të policisë për krimet e dhunshme</a:t>
                      </a:r>
                      <a:endParaRPr lang="en-US" sz="1200" b="0" dirty="0">
                        <a:solidFill>
                          <a:srgbClr val="595959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97" marR="50097" marT="0" marB="0" anchor="ctr">
                    <a:lnR>
                      <a:noFill/>
                    </a:lnR>
                    <a:lnB w="12700" cap="flat" cmpd="sng" algn="ctr">
                      <a:solidFill>
                        <a:srgbClr val="9DC8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45720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200" b="0" dirty="0">
                        <a:solidFill>
                          <a:srgbClr val="595959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97" marR="5009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45720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200" b="0" dirty="0">
                        <a:solidFill>
                          <a:srgbClr val="595959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97" marR="50097" marT="0" marB="0">
                    <a:lnL>
                      <a:noFill/>
                    </a:lnL>
                    <a:lnB w="12700" cap="flat" cmpd="sng" algn="ctr">
                      <a:solidFill>
                        <a:srgbClr val="9DC8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8438721"/>
                  </a:ext>
                </a:extLst>
              </a:tr>
              <a:tr h="396454">
                <a:tc>
                  <a:txBody>
                    <a:bodyPr/>
                    <a:lstStyle/>
                    <a:p>
                      <a:pPr marL="0" marR="0" lvl="0" indent="0" algn="l" defTabSz="1218479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q-AL" sz="1400" b="1" kern="1200" dirty="0">
                          <a:solidFill>
                            <a:srgbClr val="49687C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Calibri" panose="020F0502020204030204" pitchFamily="34" charset="0"/>
                        </a:rPr>
                        <a:t>Gatishmëria e qytetarëve për bashkëpunim me policinë</a:t>
                      </a:r>
                      <a:endParaRPr lang="en-US" sz="1400" b="1" kern="1200" dirty="0">
                        <a:solidFill>
                          <a:srgbClr val="49687C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R>
                      <a:noFill/>
                    </a:lnR>
                    <a:lnT w="12700" cap="flat" cmpd="sng" algn="ctr">
                      <a:solidFill>
                        <a:srgbClr val="9DC8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8479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rgbClr val="49687C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8479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q-AL" sz="1400" b="1" cap="none" baseline="0" dirty="0">
                          <a:solidFill>
                            <a:srgbClr val="49687C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Vlerat dhe parimet e përbashkëta</a:t>
                      </a:r>
                      <a:endParaRPr lang="en-US" sz="1400" b="1" cap="none" baseline="0" dirty="0">
                        <a:solidFill>
                          <a:srgbClr val="49687C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T w="12700" cap="flat" cmpd="sng" algn="ctr">
                      <a:solidFill>
                        <a:srgbClr val="9DC8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8505198"/>
                  </a:ext>
                </a:extLst>
              </a:tr>
              <a:tr h="253056">
                <a:tc>
                  <a:txBody>
                    <a:bodyPr/>
                    <a:lstStyle/>
                    <a:p>
                      <a:pPr marL="0" marR="0" lvl="0" indent="457200" algn="l" defTabSz="1218479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q-AL" sz="1200" b="0" kern="1200" dirty="0">
                          <a:solidFill>
                            <a:srgbClr val="595959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Gatishmëria e qytetarëve për të raportuar krimin</a:t>
                      </a:r>
                      <a:endParaRPr lang="en-US" sz="1200" b="0" kern="1200" dirty="0">
                        <a:solidFill>
                          <a:srgbClr val="595959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457200" algn="l" defTabSz="1218479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kern="1200" dirty="0">
                        <a:solidFill>
                          <a:srgbClr val="595959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457200" algn="l" defTabSz="1218479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q-AL" sz="1200" b="0" kern="1200" dirty="0">
                          <a:solidFill>
                            <a:srgbClr val="595959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Mbështetja e publikut për veprimet e policisë</a:t>
                      </a:r>
                      <a:endParaRPr lang="en-US" sz="1200" b="0" kern="1200" dirty="0">
                        <a:solidFill>
                          <a:srgbClr val="595959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9827618"/>
                  </a:ext>
                </a:extLst>
              </a:tr>
              <a:tr h="253056">
                <a:tc>
                  <a:txBody>
                    <a:bodyPr/>
                    <a:lstStyle/>
                    <a:p>
                      <a:pPr marL="0" marR="0" lvl="0" indent="457200" algn="l" defTabSz="1218479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q-AL" sz="1200" b="0" kern="1200" dirty="0">
                          <a:solidFill>
                            <a:srgbClr val="595959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Gatishmëria për të identifikuar të dyshuarit </a:t>
                      </a:r>
                      <a:endParaRPr lang="en-US" sz="1200" b="0" kern="1200" dirty="0">
                        <a:solidFill>
                          <a:srgbClr val="595959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457200" algn="l" defTabSz="1218479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kern="1200" dirty="0">
                        <a:solidFill>
                          <a:srgbClr val="595959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457200" algn="l" defTabSz="1218479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q-AL" sz="1200" b="0" kern="1200" dirty="0">
                          <a:solidFill>
                            <a:srgbClr val="595959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Ndarja e të njëjtës ndjenjë të së drejtës dhe të gabuarës</a:t>
                      </a:r>
                      <a:endParaRPr lang="en-US" sz="1200" b="0" kern="1200" dirty="0">
                        <a:solidFill>
                          <a:srgbClr val="595959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327225"/>
                  </a:ext>
                </a:extLst>
              </a:tr>
              <a:tr h="253056">
                <a:tc>
                  <a:txBody>
                    <a:bodyPr/>
                    <a:lstStyle/>
                    <a:p>
                      <a:pPr marL="0" marR="0" lvl="0" indent="457200" algn="l" defTabSz="1218479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q-AL" sz="1200" b="0" kern="1200" dirty="0">
                          <a:solidFill>
                            <a:srgbClr val="595959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Gatishmëria për të ofruar prova në gjykatë</a:t>
                      </a:r>
                      <a:endParaRPr lang="en-US" sz="1200" b="0" kern="1200" dirty="0">
                        <a:solidFill>
                          <a:srgbClr val="595959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R>
                      <a:noFill/>
                    </a:lnR>
                    <a:lnB w="12700" cap="flat" cmpd="sng" algn="ctr">
                      <a:solidFill>
                        <a:srgbClr val="9DC8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457200" algn="l" defTabSz="1218479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kern="1200" dirty="0">
                        <a:solidFill>
                          <a:srgbClr val="595959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457200" algn="l" defTabSz="1218479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kern="1200" dirty="0">
                        <a:solidFill>
                          <a:srgbClr val="595959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B w="12700" cap="flat" cmpd="sng" algn="ctr">
                      <a:solidFill>
                        <a:srgbClr val="9DC8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0270320"/>
                  </a:ext>
                </a:extLst>
              </a:tr>
              <a:tr h="396454">
                <a:tc>
                  <a:txBody>
                    <a:bodyPr/>
                    <a:lstStyle/>
                    <a:p>
                      <a:pPr marL="0" marR="0" lvl="0" indent="0" algn="l" defTabSz="1218479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q-AL" sz="1400" b="1" kern="1200" dirty="0">
                          <a:solidFill>
                            <a:srgbClr val="49687C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Calibri" panose="020F0502020204030204" pitchFamily="34" charset="0"/>
                        </a:rPr>
                        <a:t>Ndërgjegjësimi për shkeljet e ligjit</a:t>
                      </a:r>
                      <a:endParaRPr lang="en-US" sz="1400" b="1" kern="1200" dirty="0">
                        <a:solidFill>
                          <a:srgbClr val="49687C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R>
                      <a:noFill/>
                    </a:lnR>
                    <a:lnT w="12700" cap="flat" cmpd="sng" algn="ctr">
                      <a:solidFill>
                        <a:srgbClr val="9DC8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8479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rgbClr val="49687C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8479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q-AL" sz="1400" b="1" kern="1200" noProof="0" dirty="0">
                          <a:solidFill>
                            <a:srgbClr val="49687C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Calibri" panose="020F0502020204030204" pitchFamily="34" charset="0"/>
                        </a:rPr>
                        <a:t>Policimi</a:t>
                      </a:r>
                      <a:r>
                        <a:rPr lang="sq-AL" sz="1400" b="1" kern="1200" dirty="0">
                          <a:solidFill>
                            <a:srgbClr val="49687C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Calibri" panose="020F0502020204030204" pitchFamily="34" charset="0"/>
                        </a:rPr>
                        <a:t> në Komunitet</a:t>
                      </a:r>
                      <a:endParaRPr lang="en-US" sz="1400" b="1" kern="1200" dirty="0">
                        <a:solidFill>
                          <a:srgbClr val="49687C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T w="12700" cap="flat" cmpd="sng" algn="ctr">
                      <a:solidFill>
                        <a:srgbClr val="9DC8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0371585"/>
                  </a:ext>
                </a:extLst>
              </a:tr>
              <a:tr h="253056">
                <a:tc>
                  <a:txBody>
                    <a:bodyPr/>
                    <a:lstStyle/>
                    <a:p>
                      <a:pPr marL="0" marR="0" lvl="0" indent="457200" algn="l" defTabSz="1218479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q-AL" sz="1200" b="0" kern="1200" noProof="0" dirty="0">
                          <a:solidFill>
                            <a:srgbClr val="595959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Mundësia e ndëshkimit për bërjen e një kërkese të rremë sigurimi</a:t>
                      </a:r>
                    </a:p>
                  </a:txBody>
                  <a:tcPr marL="6350" marR="6350" marT="6350" marB="0" anchor="ctr"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457200" algn="l" defTabSz="1218479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q-AL" sz="1200" b="0" kern="1200" noProof="0" dirty="0">
                        <a:solidFill>
                          <a:srgbClr val="595959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457200" algn="l" defTabSz="1218479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q-AL" sz="1200" b="0" kern="1200" dirty="0">
                          <a:solidFill>
                            <a:srgbClr val="595959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Njohja me policimin në komunitet</a:t>
                      </a:r>
                      <a:endParaRPr lang="en-US" sz="1200" b="0" kern="1200" dirty="0">
                        <a:solidFill>
                          <a:srgbClr val="595959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1436438"/>
                  </a:ext>
                </a:extLst>
              </a:tr>
              <a:tr h="253056">
                <a:tc>
                  <a:txBody>
                    <a:bodyPr/>
                    <a:lstStyle/>
                    <a:p>
                      <a:pPr marL="0" marR="0" lvl="0" indent="457200" algn="l" defTabSz="1218479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q-AL" sz="1200" b="0" kern="1200" noProof="0" dirty="0">
                          <a:solidFill>
                            <a:srgbClr val="595959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Mundësia e ndëshkimit për blerjen e mallrave te vjedhura</a:t>
                      </a:r>
                    </a:p>
                  </a:txBody>
                  <a:tcPr marL="6350" marR="6350" marT="6350" marB="0" anchor="ctr">
                    <a:lnR>
                      <a:noFill/>
                    </a:lnR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457200" algn="l" defTabSz="1218479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q-AL" sz="1200" b="0" kern="1200" noProof="0" dirty="0">
                        <a:solidFill>
                          <a:srgbClr val="595959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457200" algn="l" defTabSz="1218479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q-AL" sz="1200" b="0" kern="1200" dirty="0">
                          <a:solidFill>
                            <a:srgbClr val="595959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Ndikimi i policimit në komunitet në përmirësimin e jetës qytetare</a:t>
                      </a:r>
                      <a:endParaRPr lang="en-US" sz="1200" b="0" kern="1200" dirty="0">
                        <a:solidFill>
                          <a:srgbClr val="595959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4015388"/>
                  </a:ext>
                </a:extLst>
              </a:tr>
              <a:tr h="253056">
                <a:tc>
                  <a:txBody>
                    <a:bodyPr/>
                    <a:lstStyle/>
                    <a:p>
                      <a:pPr marL="0" marR="0" lvl="0" indent="457200" algn="l" defTabSz="1218479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q-AL" sz="1200" b="0" kern="1200" noProof="0" dirty="0">
                          <a:solidFill>
                            <a:srgbClr val="595959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Mundësia e ndëshkimit për kryerjen e një shkeljeje rrugore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457200" algn="l" defTabSz="1218479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q-AL" sz="1200" b="0" kern="1200" noProof="0" dirty="0">
                        <a:solidFill>
                          <a:srgbClr val="595959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8479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kern="1200" dirty="0">
                        <a:solidFill>
                          <a:srgbClr val="49687C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60053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57503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DD4A6A-5416-FA2A-037A-66B19BCCC5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FF111C9-BCB7-4F93-3717-3B0AF408B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938" y="99308"/>
            <a:ext cx="6616339" cy="716071"/>
          </a:xfrm>
        </p:spPr>
        <p:txBody>
          <a:bodyPr>
            <a:noAutofit/>
          </a:bodyPr>
          <a:lstStyle/>
          <a:p>
            <a:r>
              <a:rPr lang="sq-AL" sz="3200" dirty="0">
                <a:latin typeface="Aptos (body)"/>
              </a:rPr>
              <a:t>Ndërgjegjësimi për shkeljet e ligjit</a:t>
            </a:r>
            <a:endParaRPr lang="en-US" sz="3200" dirty="0">
              <a:latin typeface="Aptos (body)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A3D8FAC-F9A4-1327-B8EA-6719ED039778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844950" y="1214231"/>
            <a:ext cx="2828421" cy="5125244"/>
          </a:xfrm>
        </p:spPr>
        <p:txBody>
          <a:bodyPr>
            <a:normAutofit fontScale="92500"/>
          </a:bodyPr>
          <a:lstStyle/>
          <a:p>
            <a:r>
              <a:rPr lang="en-US" sz="1600" dirty="0">
                <a:latin typeface="Aptos" panose="020B0004020202020204" pitchFamily="34" charset="0"/>
              </a:rPr>
              <a:t>Pyetja nëse është e gabuar të bësh një </a:t>
            </a:r>
            <a:r>
              <a:rPr lang="sq-AL" sz="1600" dirty="0">
                <a:latin typeface="Aptos" panose="020B0004020202020204" pitchFamily="34" charset="0"/>
              </a:rPr>
              <a:t>kërkesë</a:t>
            </a:r>
            <a:r>
              <a:rPr lang="en-US" sz="1600" dirty="0">
                <a:latin typeface="Aptos" panose="020B0004020202020204" pitchFamily="34" charset="0"/>
              </a:rPr>
              <a:t> të ekzagjeruar apo të rremë</a:t>
            </a:r>
            <a:r>
              <a:rPr lang="sq-AL" sz="1600" dirty="0">
                <a:latin typeface="Aptos" panose="020B0004020202020204" pitchFamily="34" charset="0"/>
              </a:rPr>
              <a:t> </a:t>
            </a:r>
            <a:r>
              <a:rPr lang="en-US" sz="1600" dirty="0">
                <a:latin typeface="Aptos" panose="020B0004020202020204" pitchFamily="34" charset="0"/>
              </a:rPr>
              <a:t>sigurimi u analizua më në detaje. </a:t>
            </a:r>
            <a:r>
              <a:rPr lang="sq-AL" sz="1600" dirty="0">
                <a:latin typeface="Aptos" panose="020B0004020202020204" pitchFamily="34" charset="0"/>
              </a:rPr>
              <a:t> Në mënyrë të ngjashme </a:t>
            </a:r>
            <a:r>
              <a:rPr lang="en-US" sz="1600" dirty="0">
                <a:latin typeface="Aptos" panose="020B0004020202020204" pitchFamily="34" charset="0"/>
              </a:rPr>
              <a:t>me gjetjet në vitin 202</a:t>
            </a:r>
            <a:r>
              <a:rPr lang="sq-AL" sz="1600" dirty="0">
                <a:latin typeface="Aptos" panose="020B0004020202020204" pitchFamily="34" charset="0"/>
              </a:rPr>
              <a:t>2 (92%),</a:t>
            </a:r>
            <a:r>
              <a:rPr lang="en-US" sz="1600" dirty="0">
                <a:latin typeface="Aptos" panose="020B0004020202020204" pitchFamily="34" charset="0"/>
              </a:rPr>
              <a:t> rezultatet e vit</a:t>
            </a:r>
            <a:r>
              <a:rPr lang="sq-AL" sz="1600" dirty="0">
                <a:latin typeface="Aptos" panose="020B0004020202020204" pitchFamily="34" charset="0"/>
              </a:rPr>
              <a:t>it 2024</a:t>
            </a:r>
            <a:r>
              <a:rPr lang="en-US" sz="1600" dirty="0">
                <a:latin typeface="Aptos" panose="020B0004020202020204" pitchFamily="34" charset="0"/>
              </a:rPr>
              <a:t> tregojnë se një shumicë e fortë (92%) i konsideron veprime të tilla si të gabuara, me vetëm 8% që besojnë se janë disi të gabuara ose aspak të gabuara.</a:t>
            </a:r>
            <a:endParaRPr lang="sq-AL" sz="1600" dirty="0">
              <a:latin typeface="Aptos" panose="020B0004020202020204" pitchFamily="34" charset="0"/>
            </a:endParaRPr>
          </a:p>
          <a:p>
            <a:r>
              <a:rPr lang="en-US" sz="1600" dirty="0">
                <a:latin typeface="Aptos" panose="020B0004020202020204" pitchFamily="34" charset="0"/>
              </a:rPr>
              <a:t>Kjo paraqet një përmirësim të lehtë në krahasim me vitin 2020, kur 90% e të anketuarve kishin mendimin se bërja e </a:t>
            </a:r>
            <a:r>
              <a:rPr lang="sq-AL" sz="1600" dirty="0">
                <a:latin typeface="Aptos" panose="020B0004020202020204" pitchFamily="34" charset="0"/>
              </a:rPr>
              <a:t>kërkesave</a:t>
            </a:r>
            <a:r>
              <a:rPr lang="en-US" sz="1600" dirty="0">
                <a:latin typeface="Aptos" panose="020B0004020202020204" pitchFamily="34" charset="0"/>
              </a:rPr>
              <a:t> të rreme ose të ekzagjeruara të sigurimit është e gabuar, duke theksuar një konsensus të fortë</a:t>
            </a:r>
            <a:r>
              <a:rPr lang="sq-AL" sz="1600" dirty="0">
                <a:latin typeface="Aptos" panose="020B0004020202020204" pitchFamily="34" charset="0"/>
              </a:rPr>
              <a:t> dhe</a:t>
            </a:r>
            <a:r>
              <a:rPr lang="en-US" sz="1600" dirty="0">
                <a:latin typeface="Aptos" panose="020B0004020202020204" pitchFamily="34" charset="0"/>
              </a:rPr>
              <a:t> të vazhdueshëm kundër kësaj sjelljeje joetike.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248B96B-715C-2CEB-946C-04C31A3F61F3}"/>
              </a:ext>
            </a:extLst>
          </p:cNvPr>
          <p:cNvSpPr/>
          <p:nvPr/>
        </p:nvSpPr>
        <p:spPr>
          <a:xfrm>
            <a:off x="6956277" y="107493"/>
            <a:ext cx="5095045" cy="646986"/>
          </a:xfrm>
          <a:prstGeom prst="roundRect">
            <a:avLst/>
          </a:prstGeom>
          <a:solidFill>
            <a:srgbClr val="6A93A5"/>
          </a:solidFill>
        </p:spPr>
        <p:txBody>
          <a:bodyPr wrap="square">
            <a:spAutoFit/>
          </a:bodyPr>
          <a:lstStyle/>
          <a:p>
            <a:pPr marL="117475"/>
            <a:r>
              <a:rPr lang="sq-AL" sz="1600" i="1" dirty="0">
                <a:solidFill>
                  <a:schemeClr val="bg1"/>
                </a:solidFill>
                <a:latin typeface="Aptos" panose="020B0004020202020204" pitchFamily="34" charset="0"/>
              </a:rPr>
              <a:t>Sa gabim është të bësh një kërkesë të ekzagjeruar apo të rreme për dëmshpërblim nga siguracioni? (D1)</a:t>
            </a:r>
          </a:p>
        </p:txBody>
      </p:sp>
      <p:graphicFrame>
        <p:nvGraphicFramePr>
          <p:cNvPr id="8" name="Chart Placeholder 7">
            <a:extLst>
              <a:ext uri="{FF2B5EF4-FFF2-40B4-BE49-F238E27FC236}">
                <a16:creationId xmlns:a16="http://schemas.microsoft.com/office/drawing/2014/main" id="{4F786176-C678-11E9-E0AD-9EA6B9EE6341}"/>
              </a:ext>
            </a:extLst>
          </p:cNvPr>
          <p:cNvGraphicFramePr>
            <a:graphicFrameLocks noGrp="1"/>
          </p:cNvGraphicFramePr>
          <p:nvPr>
            <p:ph type="chart" sz="quarter" idx="15"/>
            <p:extLst>
              <p:ext uri="{D42A27DB-BD31-4B8C-83A1-F6EECF244321}">
                <p14:modId xmlns:p14="http://schemas.microsoft.com/office/powerpoint/2010/main" val="3687648478"/>
              </p:ext>
            </p:extLst>
          </p:nvPr>
        </p:nvGraphicFramePr>
        <p:xfrm>
          <a:off x="339725" y="1104900"/>
          <a:ext cx="8270875" cy="5124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77058EF-FBAB-0C90-C539-D81437ECEF4E}"/>
              </a:ext>
            </a:extLst>
          </p:cNvPr>
          <p:cNvCxnSpPr/>
          <p:nvPr/>
        </p:nvCxnSpPr>
        <p:spPr>
          <a:xfrm>
            <a:off x="1350236" y="1324598"/>
            <a:ext cx="0" cy="4221623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911A47F-7BF7-D9B5-A910-85EEAF39AA6F}"/>
              </a:ext>
            </a:extLst>
          </p:cNvPr>
          <p:cNvCxnSpPr>
            <a:cxnSpLocks/>
          </p:cNvCxnSpPr>
          <p:nvPr/>
        </p:nvCxnSpPr>
        <p:spPr>
          <a:xfrm>
            <a:off x="2434127" y="1427500"/>
            <a:ext cx="0" cy="3887981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DC4B9F9-90EE-9B06-1804-37A140DA8F41}"/>
              </a:ext>
            </a:extLst>
          </p:cNvPr>
          <p:cNvCxnSpPr>
            <a:cxnSpLocks/>
          </p:cNvCxnSpPr>
          <p:nvPr/>
        </p:nvCxnSpPr>
        <p:spPr>
          <a:xfrm>
            <a:off x="3534164" y="1324598"/>
            <a:ext cx="0" cy="4221623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CFCDF34-7999-0D44-AB71-B6AB2D528F18}"/>
              </a:ext>
            </a:extLst>
          </p:cNvPr>
          <p:cNvCxnSpPr>
            <a:cxnSpLocks/>
          </p:cNvCxnSpPr>
          <p:nvPr/>
        </p:nvCxnSpPr>
        <p:spPr>
          <a:xfrm>
            <a:off x="4644639" y="1321392"/>
            <a:ext cx="0" cy="4134029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21B74CC-1960-3855-A29E-BD643C34030A}"/>
              </a:ext>
            </a:extLst>
          </p:cNvPr>
          <p:cNvCxnSpPr>
            <a:cxnSpLocks/>
          </p:cNvCxnSpPr>
          <p:nvPr/>
        </p:nvCxnSpPr>
        <p:spPr>
          <a:xfrm>
            <a:off x="5728531" y="1321392"/>
            <a:ext cx="0" cy="4228033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65C81310-14DE-9F7E-4665-63335CC33551}"/>
              </a:ext>
            </a:extLst>
          </p:cNvPr>
          <p:cNvCxnSpPr>
            <a:cxnSpLocks/>
          </p:cNvCxnSpPr>
          <p:nvPr/>
        </p:nvCxnSpPr>
        <p:spPr>
          <a:xfrm>
            <a:off x="6831972" y="1257475"/>
            <a:ext cx="0" cy="4228033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96772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2FD9CAB-A1A5-494C-A4D4-858DC46A3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937" y="99308"/>
            <a:ext cx="7590559" cy="716071"/>
          </a:xfrm>
        </p:spPr>
        <p:txBody>
          <a:bodyPr>
            <a:noAutofit/>
          </a:bodyPr>
          <a:lstStyle/>
          <a:p>
            <a:r>
              <a:rPr lang="sq-AL" sz="3600" dirty="0">
                <a:latin typeface="Aptos (body)"/>
              </a:rPr>
              <a:t>Ndërgjegjësimi për shkeljet e ligjit</a:t>
            </a:r>
            <a:endParaRPr lang="en-US" sz="3600" dirty="0">
              <a:latin typeface="Aptos (body)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9E172EF-CD99-EDE1-20E1-489AF64AF931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854889" y="1583108"/>
            <a:ext cx="2783833" cy="4271040"/>
          </a:xfrm>
        </p:spPr>
        <p:txBody>
          <a:bodyPr/>
          <a:lstStyle/>
          <a:p>
            <a:r>
              <a:rPr lang="sq-AL" sz="1600" dirty="0">
                <a:latin typeface="Aptos" panose="020B0004020202020204" pitchFamily="34" charset="0"/>
              </a:rPr>
              <a:t>Përmirësimet</a:t>
            </a:r>
            <a:r>
              <a:rPr lang="en-US" sz="1600" dirty="0">
                <a:latin typeface="Aptos" panose="020B0004020202020204" pitchFamily="34" charset="0"/>
              </a:rPr>
              <a:t> janë gjithashtu të dukshme kur shqyrtohet opinioni publik për çështjen e blerjes së sendeve që ata besojnë se janë të vjedhura.</a:t>
            </a:r>
            <a:endParaRPr lang="sq-AL" sz="1600" dirty="0">
              <a:latin typeface="Aptos" panose="020B0004020202020204" pitchFamily="34" charset="0"/>
            </a:endParaRPr>
          </a:p>
          <a:p>
            <a:r>
              <a:rPr lang="sq-AL" sz="1600" dirty="0">
                <a:latin typeface="Aptos" panose="020B0004020202020204" pitchFamily="34" charset="0"/>
              </a:rPr>
              <a:t>Në vitin 2024</a:t>
            </a:r>
            <a:r>
              <a:rPr lang="en-US" sz="1600" dirty="0">
                <a:latin typeface="Aptos" panose="020B0004020202020204" pitchFamily="34" charset="0"/>
              </a:rPr>
              <a:t>, 90% e </a:t>
            </a:r>
            <a:r>
              <a:rPr lang="sq-AL" sz="1600" dirty="0">
                <a:latin typeface="Aptos" panose="020B0004020202020204" pitchFamily="34" charset="0"/>
              </a:rPr>
              <a:t>të anketuarve</a:t>
            </a:r>
            <a:r>
              <a:rPr lang="en-US" sz="1600" dirty="0">
                <a:latin typeface="Aptos" panose="020B0004020202020204" pitchFamily="34" charset="0"/>
              </a:rPr>
              <a:t> e </a:t>
            </a:r>
            <a:r>
              <a:rPr lang="sq-AL" sz="1600" dirty="0">
                <a:latin typeface="Aptos" panose="020B0004020202020204" pitchFamily="34" charset="0"/>
              </a:rPr>
              <a:t>konsiderojnë</a:t>
            </a:r>
            <a:r>
              <a:rPr lang="en-US" sz="1600" dirty="0">
                <a:latin typeface="Aptos" panose="020B0004020202020204" pitchFamily="34" charset="0"/>
              </a:rPr>
              <a:t> </a:t>
            </a:r>
            <a:r>
              <a:rPr lang="sq-AL" sz="1600" dirty="0">
                <a:latin typeface="Aptos" panose="020B0004020202020204" pitchFamily="34" charset="0"/>
              </a:rPr>
              <a:t>këtë</a:t>
            </a:r>
            <a:r>
              <a:rPr lang="en-US" sz="1600" dirty="0">
                <a:latin typeface="Aptos" panose="020B0004020202020204" pitchFamily="34" charset="0"/>
              </a:rPr>
              <a:t> sjellje të gabuar, një rritje e dukshme nga 83% në vitin 2022 dhe 87% në </a:t>
            </a:r>
            <a:r>
              <a:rPr lang="sq-AL" sz="1600" dirty="0">
                <a:latin typeface="Aptos" panose="020B0004020202020204" pitchFamily="34" charset="0"/>
              </a:rPr>
              <a:t>sondazhin</a:t>
            </a:r>
            <a:r>
              <a:rPr lang="en-US" sz="1600" dirty="0">
                <a:latin typeface="Aptos" panose="020B0004020202020204" pitchFamily="34" charset="0"/>
              </a:rPr>
              <a:t> e vitit 2020. Ky trend rritës pasqyron një ndjenjë në rritje të përgjegjësisë personale dhe standardeve etike në lidhje me blerjen e mallrave të vjedhura.</a:t>
            </a:r>
            <a:endParaRPr lang="en-US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8946038-7D69-4FF9-AFA5-5AF746F76DD4}"/>
              </a:ext>
            </a:extLst>
          </p:cNvPr>
          <p:cNvSpPr/>
          <p:nvPr/>
        </p:nvSpPr>
        <p:spPr>
          <a:xfrm>
            <a:off x="8153399" y="107493"/>
            <a:ext cx="3897924" cy="646986"/>
          </a:xfrm>
          <a:prstGeom prst="roundRect">
            <a:avLst/>
          </a:prstGeom>
          <a:solidFill>
            <a:srgbClr val="6A93A5"/>
          </a:solidFill>
        </p:spPr>
        <p:txBody>
          <a:bodyPr wrap="square">
            <a:spAutoFit/>
          </a:bodyPr>
          <a:lstStyle/>
          <a:p>
            <a:pPr marL="117475"/>
            <a:r>
              <a:rPr lang="sq-AL" sz="1600" i="1" dirty="0">
                <a:solidFill>
                  <a:schemeClr val="bg1"/>
                </a:solidFill>
                <a:latin typeface="Aptos" panose="020B0004020202020204" pitchFamily="34" charset="0"/>
              </a:rPr>
              <a:t>Sa gabim është të blesh diçka që ju mendoni se mund të jete vjedhur? (D2)</a:t>
            </a:r>
          </a:p>
        </p:txBody>
      </p:sp>
      <p:graphicFrame>
        <p:nvGraphicFramePr>
          <p:cNvPr id="9" name="Chart Placeholder 8">
            <a:extLst>
              <a:ext uri="{FF2B5EF4-FFF2-40B4-BE49-F238E27FC236}">
                <a16:creationId xmlns:a16="http://schemas.microsoft.com/office/drawing/2014/main" id="{94DD9586-B246-B9AB-F31D-902D09B4C526}"/>
              </a:ext>
            </a:extLst>
          </p:cNvPr>
          <p:cNvGraphicFramePr>
            <a:graphicFrameLocks noGrp="1"/>
          </p:cNvGraphicFramePr>
          <p:nvPr>
            <p:ph type="chart" sz="quarter" idx="15"/>
            <p:extLst>
              <p:ext uri="{D42A27DB-BD31-4B8C-83A1-F6EECF244321}">
                <p14:modId xmlns:p14="http://schemas.microsoft.com/office/powerpoint/2010/main" val="3999044337"/>
              </p:ext>
            </p:extLst>
          </p:nvPr>
        </p:nvGraphicFramePr>
        <p:xfrm>
          <a:off x="339725" y="1104900"/>
          <a:ext cx="8270875" cy="5124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6F74D22-A573-C2BC-0D6E-26016A28FE06}"/>
              </a:ext>
            </a:extLst>
          </p:cNvPr>
          <p:cNvCxnSpPr>
            <a:cxnSpLocks/>
          </p:cNvCxnSpPr>
          <p:nvPr/>
        </p:nvCxnSpPr>
        <p:spPr>
          <a:xfrm>
            <a:off x="1555335" y="1615155"/>
            <a:ext cx="0" cy="3691783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B01AB87-2580-3FE0-4C1B-097BAE99A329}"/>
              </a:ext>
            </a:extLst>
          </p:cNvPr>
          <p:cNvCxnSpPr>
            <a:cxnSpLocks/>
          </p:cNvCxnSpPr>
          <p:nvPr/>
        </p:nvCxnSpPr>
        <p:spPr>
          <a:xfrm>
            <a:off x="2878509" y="1615155"/>
            <a:ext cx="0" cy="3802879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2F052A4-B246-7F23-67E2-BC34B90E0504}"/>
              </a:ext>
            </a:extLst>
          </p:cNvPr>
          <p:cNvCxnSpPr>
            <a:cxnSpLocks/>
          </p:cNvCxnSpPr>
          <p:nvPr/>
        </p:nvCxnSpPr>
        <p:spPr>
          <a:xfrm>
            <a:off x="4218774" y="1615155"/>
            <a:ext cx="0" cy="3691783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9F625AF-FE94-D40A-A613-B15805AB1C10}"/>
              </a:ext>
            </a:extLst>
          </p:cNvPr>
          <p:cNvCxnSpPr>
            <a:cxnSpLocks/>
          </p:cNvCxnSpPr>
          <p:nvPr/>
        </p:nvCxnSpPr>
        <p:spPr>
          <a:xfrm>
            <a:off x="5550494" y="1583108"/>
            <a:ext cx="0" cy="3723830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980527F-E5B4-20AD-C616-27352CEB76C5}"/>
              </a:ext>
            </a:extLst>
          </p:cNvPr>
          <p:cNvCxnSpPr>
            <a:cxnSpLocks/>
          </p:cNvCxnSpPr>
          <p:nvPr/>
        </p:nvCxnSpPr>
        <p:spPr>
          <a:xfrm>
            <a:off x="6882214" y="1615155"/>
            <a:ext cx="0" cy="3572142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44635CC-FDE4-8307-4755-168981B391CC}"/>
              </a:ext>
            </a:extLst>
          </p:cNvPr>
          <p:cNvCxnSpPr>
            <a:cxnSpLocks/>
          </p:cNvCxnSpPr>
          <p:nvPr/>
        </p:nvCxnSpPr>
        <p:spPr>
          <a:xfrm>
            <a:off x="8239571" y="1583108"/>
            <a:ext cx="0" cy="3834926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685622F9-F180-3081-23F8-A0CF8514EF62}"/>
              </a:ext>
            </a:extLst>
          </p:cNvPr>
          <p:cNvSpPr txBox="1"/>
          <p:nvPr/>
        </p:nvSpPr>
        <p:spPr>
          <a:xfrm>
            <a:off x="1580264" y="1615155"/>
            <a:ext cx="49636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rgbClr val="6A93A5"/>
                </a:solidFill>
                <a:latin typeface="Aptos (body)"/>
              </a:rPr>
              <a:t>86%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BF363E5-77F8-AE10-9CBB-06B861CB1939}"/>
              </a:ext>
            </a:extLst>
          </p:cNvPr>
          <p:cNvSpPr txBox="1"/>
          <p:nvPr/>
        </p:nvSpPr>
        <p:spPr>
          <a:xfrm>
            <a:off x="2842906" y="1615154"/>
            <a:ext cx="4358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rgbClr val="6A93A5"/>
                </a:solidFill>
                <a:latin typeface="Aptos (body)"/>
              </a:rPr>
              <a:t>88%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0E34C4A-1959-B1C7-CBE5-AF77877684B0}"/>
              </a:ext>
            </a:extLst>
          </p:cNvPr>
          <p:cNvSpPr txBox="1"/>
          <p:nvPr/>
        </p:nvSpPr>
        <p:spPr>
          <a:xfrm>
            <a:off x="4218067" y="1595122"/>
            <a:ext cx="4358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rgbClr val="6A93A5"/>
                </a:solidFill>
                <a:latin typeface="Aptos (body)"/>
              </a:rPr>
              <a:t>85%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E9B263D-421E-0C07-E4D3-1A98B9617EBD}"/>
              </a:ext>
            </a:extLst>
          </p:cNvPr>
          <p:cNvSpPr txBox="1"/>
          <p:nvPr/>
        </p:nvSpPr>
        <p:spPr>
          <a:xfrm>
            <a:off x="5559039" y="1615154"/>
            <a:ext cx="4358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rgbClr val="6A93A5"/>
                </a:solidFill>
                <a:latin typeface="Aptos (body)"/>
              </a:rPr>
              <a:t>87%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BEF7467-B660-8DC1-2ABC-9935B4C8349C}"/>
              </a:ext>
            </a:extLst>
          </p:cNvPr>
          <p:cNvSpPr txBox="1"/>
          <p:nvPr/>
        </p:nvSpPr>
        <p:spPr>
          <a:xfrm>
            <a:off x="6863702" y="1615153"/>
            <a:ext cx="4358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rgbClr val="6A93A5"/>
                </a:solidFill>
                <a:latin typeface="Aptos (body)"/>
              </a:rPr>
              <a:t>83%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A214260-F92B-7B58-415A-4F8D3BB02A3F}"/>
              </a:ext>
            </a:extLst>
          </p:cNvPr>
          <p:cNvSpPr txBox="1"/>
          <p:nvPr/>
        </p:nvSpPr>
        <p:spPr>
          <a:xfrm>
            <a:off x="8216073" y="1615152"/>
            <a:ext cx="4358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rgbClr val="6A93A5"/>
                </a:solidFill>
                <a:latin typeface="Aptos (body)"/>
              </a:rPr>
              <a:t>90%</a:t>
            </a:r>
          </a:p>
        </p:txBody>
      </p:sp>
    </p:spTree>
    <p:extLst>
      <p:ext uri="{BB962C8B-B14F-4D97-AF65-F5344CB8AC3E}">
        <p14:creationId xmlns:p14="http://schemas.microsoft.com/office/powerpoint/2010/main" val="35795266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2FD9CAB-A1A5-494C-A4D4-858DC46A3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937" y="99308"/>
            <a:ext cx="7060719" cy="716071"/>
          </a:xfrm>
        </p:spPr>
        <p:txBody>
          <a:bodyPr>
            <a:noAutofit/>
          </a:bodyPr>
          <a:lstStyle/>
          <a:p>
            <a:r>
              <a:rPr lang="sq-AL" sz="3200" dirty="0">
                <a:latin typeface="Aptos (body)"/>
              </a:rPr>
              <a:t>Ndërgjegjësimi për shkeljet e ligjit</a:t>
            </a:r>
            <a:endParaRPr lang="en-US" sz="3200" dirty="0">
              <a:latin typeface="Aptos" panose="020B0004020202020204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4BA60C-74F0-EA51-B791-67EBFF67C9D4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890294" y="1264399"/>
            <a:ext cx="2828421" cy="4003813"/>
          </a:xfrm>
        </p:spPr>
        <p:txBody>
          <a:bodyPr>
            <a:normAutofit lnSpcReduction="10000"/>
          </a:bodyPr>
          <a:lstStyle/>
          <a:p>
            <a:r>
              <a:rPr lang="en-US" sz="1600" dirty="0">
                <a:latin typeface="Aptos" panose="020B0004020202020204" pitchFamily="34" charset="0"/>
              </a:rPr>
              <a:t>Një përmirësim i lehtë vihet re edhe kur analizohen opinionet </a:t>
            </a:r>
            <a:r>
              <a:rPr lang="sq-AL" sz="1600" dirty="0">
                <a:latin typeface="Aptos" panose="020B0004020202020204" pitchFamily="34" charset="0"/>
              </a:rPr>
              <a:t>se sa</a:t>
            </a:r>
            <a:r>
              <a:rPr lang="en-US" sz="1600" dirty="0">
                <a:latin typeface="Aptos" panose="020B0004020202020204" pitchFamily="34" charset="0"/>
              </a:rPr>
              <a:t> gabim </a:t>
            </a:r>
            <a:r>
              <a:rPr lang="sq-AL" sz="1600" dirty="0">
                <a:latin typeface="Aptos" panose="020B0004020202020204" pitchFamily="34" charset="0"/>
              </a:rPr>
              <a:t>është</a:t>
            </a:r>
            <a:r>
              <a:rPr lang="en-US" sz="1600" dirty="0">
                <a:latin typeface="Aptos" panose="020B0004020202020204" pitchFamily="34" charset="0"/>
              </a:rPr>
              <a:t> të bësh një shkelje të rregullave të qarkullimit rrugor si tejkalim shpejtësie apo kalim me semafor te kuq</a:t>
            </a:r>
            <a:r>
              <a:rPr lang="sq-AL" sz="1600" dirty="0">
                <a:latin typeface="Aptos" panose="020B0004020202020204" pitchFamily="34" charset="0"/>
              </a:rPr>
              <a:t>.</a:t>
            </a:r>
          </a:p>
          <a:p>
            <a:r>
              <a:rPr lang="sq-AL" sz="1600" dirty="0">
                <a:latin typeface="Aptos" panose="020B0004020202020204" pitchFamily="34" charset="0"/>
              </a:rPr>
              <a:t>Në vitin 2024</a:t>
            </a:r>
            <a:r>
              <a:rPr lang="en-US" sz="1600" dirty="0">
                <a:latin typeface="Aptos" panose="020B0004020202020204" pitchFamily="34" charset="0"/>
              </a:rPr>
              <a:t>, pothuajse të gjithë të anketuarit (97%) besojnë se këto veprime janë të gabuara; 95% në 2022 dhe 96% në 2020. Megjithëse rritja është modeste, ajo reflekton një konsensus të qëndrueshëm dhe të fortë kundër shkeljeve të trafikut gjatë viteve të fundit.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8946038-7D69-4FF9-AFA5-5AF746F76DD4}"/>
              </a:ext>
            </a:extLst>
          </p:cNvPr>
          <p:cNvSpPr/>
          <p:nvPr/>
        </p:nvSpPr>
        <p:spPr>
          <a:xfrm>
            <a:off x="7400657" y="107493"/>
            <a:ext cx="4650665" cy="919401"/>
          </a:xfrm>
          <a:prstGeom prst="roundRect">
            <a:avLst/>
          </a:prstGeom>
          <a:solidFill>
            <a:srgbClr val="6A93A5"/>
          </a:solidFill>
        </p:spPr>
        <p:txBody>
          <a:bodyPr wrap="square">
            <a:spAutoFit/>
          </a:bodyPr>
          <a:lstStyle/>
          <a:p>
            <a:pPr marL="117475"/>
            <a:r>
              <a:rPr lang="en-US" sz="1600" i="1" dirty="0">
                <a:solidFill>
                  <a:schemeClr val="bg1"/>
                </a:solidFill>
                <a:latin typeface="Aptos" panose="020B0004020202020204" pitchFamily="34" charset="0"/>
              </a:rPr>
              <a:t>Sa </a:t>
            </a:r>
            <a:r>
              <a:rPr lang="sq-AL" sz="1600" i="1" dirty="0">
                <a:solidFill>
                  <a:schemeClr val="bg1"/>
                </a:solidFill>
                <a:latin typeface="Aptos" panose="020B0004020202020204" pitchFamily="34" charset="0"/>
              </a:rPr>
              <a:t>gabim</a:t>
            </a:r>
            <a:r>
              <a:rPr lang="en-US" sz="1600" i="1" dirty="0">
                <a:solidFill>
                  <a:schemeClr val="bg1"/>
                </a:solidFill>
                <a:latin typeface="Aptos" panose="020B0004020202020204" pitchFamily="34" charset="0"/>
              </a:rPr>
              <a:t> është të bësh një shkelje të rregullave të qarkullimit rrugor si tejkalim shpejtësie apo kalim me</a:t>
            </a:r>
            <a:r>
              <a:rPr lang="sq-AL" sz="1600" i="1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en-US" sz="1600" i="1" dirty="0">
                <a:solidFill>
                  <a:schemeClr val="bg1"/>
                </a:solidFill>
                <a:latin typeface="Aptos" panose="020B0004020202020204" pitchFamily="34" charset="0"/>
              </a:rPr>
              <a:t>semafor te kuq? (D3)</a:t>
            </a:r>
          </a:p>
        </p:txBody>
      </p:sp>
      <p:graphicFrame>
        <p:nvGraphicFramePr>
          <p:cNvPr id="5" name="Chart Placeholder 4">
            <a:extLst>
              <a:ext uri="{FF2B5EF4-FFF2-40B4-BE49-F238E27FC236}">
                <a16:creationId xmlns:a16="http://schemas.microsoft.com/office/drawing/2014/main" id="{088B0C15-57B2-D309-5E0C-184111662394}"/>
              </a:ext>
            </a:extLst>
          </p:cNvPr>
          <p:cNvGraphicFramePr>
            <a:graphicFrameLocks noGrp="1"/>
          </p:cNvGraphicFramePr>
          <p:nvPr>
            <p:ph type="chart" sz="quarter" idx="15"/>
            <p:extLst>
              <p:ext uri="{D42A27DB-BD31-4B8C-83A1-F6EECF244321}">
                <p14:modId xmlns:p14="http://schemas.microsoft.com/office/powerpoint/2010/main" val="3218359131"/>
              </p:ext>
            </p:extLst>
          </p:nvPr>
        </p:nvGraphicFramePr>
        <p:xfrm>
          <a:off x="339725" y="1101634"/>
          <a:ext cx="8270875" cy="53413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FDFB098-13CD-A06C-4EA0-CA5AED0A6F80}"/>
              </a:ext>
            </a:extLst>
          </p:cNvPr>
          <p:cNvCxnSpPr>
            <a:cxnSpLocks/>
          </p:cNvCxnSpPr>
          <p:nvPr/>
        </p:nvCxnSpPr>
        <p:spPr>
          <a:xfrm>
            <a:off x="1384663" y="1279071"/>
            <a:ext cx="0" cy="4651466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E29AF92-2961-5DC0-4200-7F22241CB4F6}"/>
              </a:ext>
            </a:extLst>
          </p:cNvPr>
          <p:cNvCxnSpPr>
            <a:cxnSpLocks/>
          </p:cNvCxnSpPr>
          <p:nvPr/>
        </p:nvCxnSpPr>
        <p:spPr>
          <a:xfrm>
            <a:off x="2555965" y="1279071"/>
            <a:ext cx="0" cy="4651466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086C33C-CA7A-6E59-C6CC-780011E532BC}"/>
              </a:ext>
            </a:extLst>
          </p:cNvPr>
          <p:cNvCxnSpPr>
            <a:cxnSpLocks/>
          </p:cNvCxnSpPr>
          <p:nvPr/>
        </p:nvCxnSpPr>
        <p:spPr>
          <a:xfrm>
            <a:off x="3679632" y="1279071"/>
            <a:ext cx="0" cy="4725489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951102A-87E1-0050-E8B3-FE6DBE56880F}"/>
              </a:ext>
            </a:extLst>
          </p:cNvPr>
          <p:cNvCxnSpPr>
            <a:cxnSpLocks/>
          </p:cNvCxnSpPr>
          <p:nvPr/>
        </p:nvCxnSpPr>
        <p:spPr>
          <a:xfrm>
            <a:off x="4820193" y="1279071"/>
            <a:ext cx="0" cy="4664529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C9A452E-8640-8F16-1AA8-BF34D89AC0DC}"/>
              </a:ext>
            </a:extLst>
          </p:cNvPr>
          <p:cNvCxnSpPr>
            <a:cxnSpLocks/>
          </p:cNvCxnSpPr>
          <p:nvPr/>
        </p:nvCxnSpPr>
        <p:spPr>
          <a:xfrm>
            <a:off x="5956661" y="1266008"/>
            <a:ext cx="0" cy="4664529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20A5013-A53F-7F67-9F98-53F785FBB469}"/>
              </a:ext>
            </a:extLst>
          </p:cNvPr>
          <p:cNvCxnSpPr>
            <a:cxnSpLocks/>
          </p:cNvCxnSpPr>
          <p:nvPr/>
        </p:nvCxnSpPr>
        <p:spPr>
          <a:xfrm>
            <a:off x="7067443" y="1266008"/>
            <a:ext cx="0" cy="4738552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54238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1A3257-4AF9-2020-2BA4-C4460F82CF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6C5654C-62D6-6B34-961C-8EA5FA1AD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938" y="99308"/>
            <a:ext cx="6714224" cy="862226"/>
          </a:xfrm>
        </p:spPr>
        <p:txBody>
          <a:bodyPr>
            <a:noAutofit/>
          </a:bodyPr>
          <a:lstStyle/>
          <a:p>
            <a:r>
              <a:rPr kumimoji="0" lang="sq-AL" sz="2800" b="1" i="0" u="none" strike="noStrike" kern="1200" cap="none" spc="0" normalizeH="0" baseline="0" noProof="0" dirty="0">
                <a:ln>
                  <a:noFill/>
                </a:ln>
                <a:solidFill>
                  <a:srgbClr val="49687C"/>
                </a:solidFill>
                <a:effectLst/>
                <a:uLnTx/>
                <a:uFillTx/>
                <a:latin typeface="Aptos (body)"/>
                <a:ea typeface="+mj-ea"/>
                <a:cs typeface="+mj-cs"/>
              </a:rPr>
              <a:t>Ndërgjegjësimi për shkeljet e ligjit</a:t>
            </a:r>
            <a:br>
              <a:rPr kumimoji="0" lang="sq-AL" sz="2800" b="1" i="0" u="none" strike="noStrike" kern="1200" cap="none" spc="0" normalizeH="0" baseline="0" noProof="0" dirty="0">
                <a:ln>
                  <a:noFill/>
                </a:ln>
                <a:solidFill>
                  <a:srgbClr val="49687C"/>
                </a:solidFill>
                <a:effectLst/>
                <a:uLnTx/>
                <a:uFillTx/>
                <a:latin typeface="Aptos (body)"/>
                <a:ea typeface="+mj-ea"/>
                <a:cs typeface="+mj-cs"/>
              </a:rPr>
            </a:br>
            <a:r>
              <a:rPr kumimoji="0" lang="sq-AL" sz="1800" b="0" i="1" u="none" strike="noStrike" kern="1200" cap="none" spc="0" normalizeH="0" baseline="0" noProof="0" dirty="0">
                <a:ln>
                  <a:noFill/>
                </a:ln>
                <a:solidFill>
                  <a:srgbClr val="49687C"/>
                </a:solidFill>
                <a:effectLst/>
                <a:uLnTx/>
                <a:uFillTx/>
                <a:latin typeface="Aptos (body)"/>
                <a:ea typeface="+mj-ea"/>
                <a:cs typeface="+mj-cs"/>
              </a:rPr>
              <a:t>Tregohen vetëm ato që janë përgjigjur 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49687C"/>
                </a:solidFill>
                <a:effectLst/>
                <a:uLnTx/>
                <a:uFillTx/>
                <a:latin typeface="Aptos (body)"/>
                <a:ea typeface="+mj-ea"/>
                <a:cs typeface="+mj-cs"/>
              </a:rPr>
              <a:t>“</a:t>
            </a:r>
            <a:r>
              <a:rPr lang="sq-AL" sz="1800" b="0" i="1" dirty="0">
                <a:solidFill>
                  <a:srgbClr val="ED6F35"/>
                </a:solidFill>
                <a:latin typeface="Aptos (body)"/>
              </a:rPr>
              <a:t>ka shumë mundësi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49687C"/>
                </a:solidFill>
                <a:effectLst/>
                <a:uLnTx/>
                <a:uFillTx/>
                <a:latin typeface="Aptos (body)"/>
                <a:ea typeface="+mj-ea"/>
                <a:cs typeface="+mj-cs"/>
              </a:rPr>
              <a:t>”</a:t>
            </a:r>
            <a:endParaRPr lang="en-US" sz="2800" b="0" i="1" dirty="0">
              <a:latin typeface="Aptos (body)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B869588-B618-424C-3C1B-FC3A40F32BC2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905461" y="1106557"/>
            <a:ext cx="2847423" cy="5474804"/>
          </a:xfrm>
        </p:spPr>
        <p:txBody>
          <a:bodyPr>
            <a:normAutofit/>
          </a:bodyPr>
          <a:lstStyle/>
          <a:p>
            <a:r>
              <a:rPr lang="sq-AL" sz="1600" dirty="0">
                <a:latin typeface="Aptos" panose="020B0004020202020204" pitchFamily="34" charset="0"/>
              </a:rPr>
              <a:t>Rezultatet tregojnë </a:t>
            </a:r>
            <a:r>
              <a:rPr lang="en-US" sz="1600" dirty="0">
                <a:latin typeface="Aptos" panose="020B0004020202020204" pitchFamily="34" charset="0"/>
              </a:rPr>
              <a:t>se vetëm 39%</a:t>
            </a:r>
            <a:r>
              <a:rPr lang="sq-AL" sz="1600" dirty="0">
                <a:latin typeface="Aptos" panose="020B0004020202020204" pitchFamily="34" charset="0"/>
              </a:rPr>
              <a:t> e të anketuarve</a:t>
            </a:r>
            <a:r>
              <a:rPr lang="en-US" sz="1600" dirty="0">
                <a:latin typeface="Aptos" panose="020B0004020202020204" pitchFamily="34" charset="0"/>
              </a:rPr>
              <a:t> besojnë se ka shumë </a:t>
            </a:r>
            <a:r>
              <a:rPr lang="sq-AL" sz="1600" dirty="0">
                <a:latin typeface="Aptos" panose="020B0004020202020204" pitchFamily="34" charset="0"/>
              </a:rPr>
              <a:t>mundësi</a:t>
            </a:r>
            <a:r>
              <a:rPr lang="en-US" sz="1600" dirty="0">
                <a:latin typeface="Aptos" panose="020B0004020202020204" pitchFamily="34" charset="0"/>
              </a:rPr>
              <a:t> të kape</a:t>
            </a:r>
            <a:r>
              <a:rPr lang="sq-AL" sz="1600" dirty="0">
                <a:latin typeface="Aptos" panose="020B0004020202020204" pitchFamily="34" charset="0"/>
              </a:rPr>
              <a:t>n </a:t>
            </a:r>
            <a:r>
              <a:rPr lang="en-US" sz="1600" dirty="0">
                <a:latin typeface="Aptos" panose="020B0004020202020204" pitchFamily="34" charset="0"/>
              </a:rPr>
              <a:t>dhe të penalizoh</a:t>
            </a:r>
            <a:r>
              <a:rPr lang="sq-AL" sz="1600" dirty="0">
                <a:latin typeface="Aptos" panose="020B0004020202020204" pitchFamily="34" charset="0"/>
              </a:rPr>
              <a:t>en</a:t>
            </a:r>
            <a:r>
              <a:rPr lang="en-US" sz="1600" dirty="0">
                <a:latin typeface="Aptos" panose="020B0004020202020204" pitchFamily="34" charset="0"/>
              </a:rPr>
              <a:t> për kryerjen e një shkeljeje rrugore, të till</a:t>
            </a:r>
            <a:r>
              <a:rPr lang="sq-AL" sz="1600" dirty="0">
                <a:latin typeface="Aptos" panose="020B0004020202020204" pitchFamily="34" charset="0"/>
              </a:rPr>
              <a:t>ë</a:t>
            </a:r>
            <a:r>
              <a:rPr lang="en-US" sz="1600" dirty="0">
                <a:latin typeface="Aptos" panose="020B0004020202020204" pitchFamily="34" charset="0"/>
              </a:rPr>
              <a:t> si</a:t>
            </a:r>
            <a:r>
              <a:rPr lang="sq-AL" sz="1600" dirty="0">
                <a:latin typeface="Aptos" panose="020B0004020202020204" pitchFamily="34" charset="0"/>
              </a:rPr>
              <a:t> tejkalimi i</a:t>
            </a:r>
            <a:r>
              <a:rPr lang="en-US" sz="1600" dirty="0">
                <a:latin typeface="Aptos" panose="020B0004020202020204" pitchFamily="34" charset="0"/>
              </a:rPr>
              <a:t> shpejtësi</a:t>
            </a:r>
            <a:r>
              <a:rPr lang="sq-AL" sz="1600" dirty="0">
                <a:latin typeface="Aptos" panose="020B0004020202020204" pitchFamily="34" charset="0"/>
              </a:rPr>
              <a:t>së</a:t>
            </a:r>
            <a:r>
              <a:rPr lang="en-US" sz="1600" dirty="0">
                <a:latin typeface="Aptos" panose="020B0004020202020204" pitchFamily="34" charset="0"/>
              </a:rPr>
              <a:t> ose </a:t>
            </a:r>
            <a:r>
              <a:rPr lang="sq-AL" sz="1600" dirty="0">
                <a:latin typeface="Aptos" panose="020B0004020202020204" pitchFamily="34" charset="0"/>
              </a:rPr>
              <a:t>kalimi me </a:t>
            </a:r>
            <a:r>
              <a:rPr lang="en-US" sz="1600" dirty="0">
                <a:latin typeface="Aptos" panose="020B0004020202020204" pitchFamily="34" charset="0"/>
              </a:rPr>
              <a:t>semafor të kuq.</a:t>
            </a:r>
            <a:endParaRPr lang="sq-AL" sz="1600" dirty="0">
              <a:latin typeface="Aptos" panose="020B0004020202020204" pitchFamily="34" charset="0"/>
            </a:endParaRPr>
          </a:p>
          <a:p>
            <a:r>
              <a:rPr lang="en-US" sz="1600" dirty="0">
                <a:latin typeface="Aptos" panose="020B0004020202020204" pitchFamily="34" charset="0"/>
              </a:rPr>
              <a:t>Në mënyrë të ngjashme, vetëm 26% mendojnë se ka shumë të </a:t>
            </a:r>
            <a:r>
              <a:rPr lang="sq-AL" sz="1600" dirty="0">
                <a:latin typeface="Aptos" panose="020B0004020202020204" pitchFamily="34" charset="0"/>
              </a:rPr>
              <a:t>mundësi</a:t>
            </a:r>
            <a:r>
              <a:rPr lang="en-US" sz="1600" dirty="0">
                <a:latin typeface="Aptos" panose="020B0004020202020204" pitchFamily="34" charset="0"/>
              </a:rPr>
              <a:t> që ata të përballen me ndëshkim për </a:t>
            </a:r>
            <a:r>
              <a:rPr lang="sq-AL" sz="1600" dirty="0">
                <a:latin typeface="Aptos" panose="020B0004020202020204" pitchFamily="34" charset="0"/>
              </a:rPr>
              <a:t>bërjen e </a:t>
            </a:r>
            <a:r>
              <a:rPr lang="en-US" sz="1600" dirty="0">
                <a:latin typeface="Aptos" panose="020B0004020202020204" pitchFamily="34" charset="0"/>
              </a:rPr>
              <a:t>një </a:t>
            </a:r>
            <a:r>
              <a:rPr lang="sq-AL" sz="1600" dirty="0">
                <a:latin typeface="Aptos" panose="020B0004020202020204" pitchFamily="34" charset="0"/>
              </a:rPr>
              <a:t>kërkese</a:t>
            </a:r>
            <a:r>
              <a:rPr lang="en-US" sz="1600" dirty="0">
                <a:latin typeface="Aptos" panose="020B0004020202020204" pitchFamily="34" charset="0"/>
              </a:rPr>
              <a:t> të rremë sigurimi, dhe vetëm 22% besojnë se do të </a:t>
            </a:r>
            <a:r>
              <a:rPr lang="sq-AL" sz="1600" dirty="0">
                <a:latin typeface="Aptos" panose="020B0004020202020204" pitchFamily="34" charset="0"/>
              </a:rPr>
              <a:t>mbeten</a:t>
            </a:r>
            <a:r>
              <a:rPr lang="en-US" sz="1600" dirty="0">
                <a:latin typeface="Aptos" panose="020B0004020202020204" pitchFamily="34" charset="0"/>
              </a:rPr>
              <a:t> përgjegjës për blerjen e sendeve të vjedhura.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1A2CC788-7166-0D7D-205A-27217D8BC260}"/>
              </a:ext>
            </a:extLst>
          </p:cNvPr>
          <p:cNvSpPr/>
          <p:nvPr/>
        </p:nvSpPr>
        <p:spPr>
          <a:xfrm>
            <a:off x="6777872" y="107493"/>
            <a:ext cx="5273450" cy="646986"/>
          </a:xfrm>
          <a:prstGeom prst="roundRect">
            <a:avLst/>
          </a:prstGeom>
          <a:solidFill>
            <a:srgbClr val="6A93A5"/>
          </a:solidFill>
        </p:spPr>
        <p:txBody>
          <a:bodyPr wrap="square">
            <a:spAutoFit/>
          </a:bodyPr>
          <a:lstStyle/>
          <a:p>
            <a:pPr marL="117475"/>
            <a:r>
              <a:rPr lang="en-US" sz="1600" i="1" dirty="0">
                <a:solidFill>
                  <a:schemeClr val="bg1"/>
                </a:solidFill>
                <a:latin typeface="Aptos" panose="020B0004020202020204" pitchFamily="34" charset="0"/>
              </a:rPr>
              <a:t>Sa mundësi ka që ju mund të kapeni dhe të dënoheni nëse </a:t>
            </a:r>
            <a:r>
              <a:rPr lang="sq-AL" sz="1600" i="1" dirty="0">
                <a:solidFill>
                  <a:schemeClr val="bg1"/>
                </a:solidFill>
                <a:latin typeface="Aptos" panose="020B0004020202020204" pitchFamily="34" charset="0"/>
              </a:rPr>
              <a:t>kryeni një nga veprimet e mëposhtme </a:t>
            </a:r>
            <a:r>
              <a:rPr lang="en-US" sz="1600" i="1" dirty="0">
                <a:solidFill>
                  <a:schemeClr val="bg1"/>
                </a:solidFill>
                <a:latin typeface="Aptos" panose="020B0004020202020204" pitchFamily="34" charset="0"/>
              </a:rPr>
              <a:t>(D4-D6)</a:t>
            </a:r>
          </a:p>
        </p:txBody>
      </p:sp>
      <p:graphicFrame>
        <p:nvGraphicFramePr>
          <p:cNvPr id="5" name="Chart Placeholder 4">
            <a:extLst>
              <a:ext uri="{FF2B5EF4-FFF2-40B4-BE49-F238E27FC236}">
                <a16:creationId xmlns:a16="http://schemas.microsoft.com/office/drawing/2014/main" id="{A979DE47-6396-DE64-ED87-CB204B3B2B45}"/>
              </a:ext>
            </a:extLst>
          </p:cNvPr>
          <p:cNvGraphicFramePr>
            <a:graphicFrameLocks noGrp="1"/>
          </p:cNvGraphicFramePr>
          <p:nvPr>
            <p:ph type="chart" sz="quarter" idx="15"/>
            <p:extLst>
              <p:ext uri="{D42A27DB-BD31-4B8C-83A1-F6EECF244321}">
                <p14:modId xmlns:p14="http://schemas.microsoft.com/office/powerpoint/2010/main" val="384018212"/>
              </p:ext>
            </p:extLst>
          </p:nvPr>
        </p:nvGraphicFramePr>
        <p:xfrm>
          <a:off x="339725" y="1104900"/>
          <a:ext cx="8270875" cy="5124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892344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2FD9CAB-A1A5-494C-A4D4-858DC46A3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938" y="99308"/>
            <a:ext cx="6208908" cy="716071"/>
          </a:xfrm>
        </p:spPr>
        <p:txBody>
          <a:bodyPr>
            <a:noAutofit/>
          </a:bodyPr>
          <a:lstStyle/>
          <a:p>
            <a:r>
              <a:rPr kumimoji="0" lang="sq-AL" sz="2800" b="1" i="0" u="none" strike="noStrike" kern="1200" cap="none" spc="0" normalizeH="0" baseline="0" noProof="0" dirty="0">
                <a:ln>
                  <a:noFill/>
                </a:ln>
                <a:solidFill>
                  <a:srgbClr val="49687C"/>
                </a:solidFill>
                <a:effectLst/>
                <a:uLnTx/>
                <a:uFillTx/>
                <a:latin typeface="Aptos (body)"/>
                <a:ea typeface="+mj-ea"/>
                <a:cs typeface="+mj-cs"/>
              </a:rPr>
              <a:t>Ndërgjegjësimi për shkeljet e ligjit</a:t>
            </a:r>
            <a:endParaRPr lang="en-US" sz="2800" dirty="0">
              <a:latin typeface="Aptos (body)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A0CAAC-F849-9C0C-92D6-52CB63E54410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835011" y="1322732"/>
            <a:ext cx="3082717" cy="4212535"/>
          </a:xfrm>
        </p:spPr>
        <p:txBody>
          <a:bodyPr>
            <a:normAutofit/>
          </a:bodyPr>
          <a:lstStyle/>
          <a:p>
            <a:r>
              <a:rPr lang="en-US" sz="1600" dirty="0">
                <a:latin typeface="Aptos" panose="020B0004020202020204" pitchFamily="34" charset="0"/>
              </a:rPr>
              <a:t>Një analizë më e </a:t>
            </a:r>
            <a:r>
              <a:rPr lang="sq-AL" sz="1600" dirty="0">
                <a:latin typeface="Aptos" panose="020B0004020202020204" pitchFamily="34" charset="0"/>
              </a:rPr>
              <a:t>thellë e</a:t>
            </a:r>
            <a:r>
              <a:rPr lang="en-US" sz="1600" dirty="0">
                <a:latin typeface="Aptos" panose="020B0004020202020204" pitchFamily="34" charset="0"/>
              </a:rPr>
              <a:t> deklaratave zbulon një përmirësim të lehtë në vitin 2024, me 74% të</a:t>
            </a:r>
            <a:r>
              <a:rPr lang="sq-AL" sz="1600" dirty="0">
                <a:latin typeface="Aptos" panose="020B0004020202020204" pitchFamily="34" charset="0"/>
              </a:rPr>
              <a:t> të</a:t>
            </a:r>
            <a:r>
              <a:rPr lang="en-US" sz="1600" dirty="0">
                <a:latin typeface="Aptos" panose="020B0004020202020204" pitchFamily="34" charset="0"/>
              </a:rPr>
              <a:t> anketuarve që besojnë se ka të ngjarë (</a:t>
            </a:r>
            <a:r>
              <a:rPr lang="sq-AL" sz="1600" dirty="0">
                <a:latin typeface="Aptos" panose="020B0004020202020204" pitchFamily="34" charset="0"/>
              </a:rPr>
              <a:t>ka shumë mundësi ose ka mundësi</a:t>
            </a:r>
            <a:r>
              <a:rPr lang="en-US" sz="1600" dirty="0">
                <a:latin typeface="Aptos" panose="020B0004020202020204" pitchFamily="34" charset="0"/>
              </a:rPr>
              <a:t>) që ata të kapen dhe të ndëshkohen nëse b</a:t>
            </a:r>
            <a:r>
              <a:rPr lang="sq-AL" sz="1600" dirty="0">
                <a:latin typeface="Aptos" panose="020B0004020202020204" pitchFamily="34" charset="0"/>
              </a:rPr>
              <a:t>ëjnë</a:t>
            </a:r>
            <a:r>
              <a:rPr lang="en-US" sz="1600" dirty="0">
                <a:latin typeface="Aptos" panose="020B0004020202020204" pitchFamily="34" charset="0"/>
              </a:rPr>
              <a:t> një </a:t>
            </a:r>
            <a:r>
              <a:rPr lang="sq-AL" sz="1600" dirty="0">
                <a:latin typeface="Aptos" panose="020B0004020202020204" pitchFamily="34" charset="0"/>
              </a:rPr>
              <a:t>kërkesë </a:t>
            </a:r>
            <a:r>
              <a:rPr lang="en-US" sz="1600" dirty="0">
                <a:latin typeface="Aptos" panose="020B0004020202020204" pitchFamily="34" charset="0"/>
              </a:rPr>
              <a:t>të ekzagjeruar/ekstreme apo të rreme për dëmshpërblim nga siguracioni</a:t>
            </a:r>
            <a:r>
              <a:rPr lang="sq-AL" sz="1600" dirty="0">
                <a:latin typeface="Aptos" panose="020B0004020202020204" pitchFamily="34" charset="0"/>
              </a:rPr>
              <a:t>.</a:t>
            </a:r>
          </a:p>
          <a:p>
            <a:r>
              <a:rPr lang="en-US" sz="1600" dirty="0">
                <a:latin typeface="Aptos" panose="020B0004020202020204" pitchFamily="34" charset="0"/>
              </a:rPr>
              <a:t>Kjo shënon një rritje nga 61% në 2022 dhe 60% në 2020, duke treguar një ndërgjegjësim në rritje për pasojat e mundshme të veprimeve të tilla.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8946038-7D69-4FF9-AFA5-5AF746F76DD4}"/>
              </a:ext>
            </a:extLst>
          </p:cNvPr>
          <p:cNvSpPr/>
          <p:nvPr/>
        </p:nvSpPr>
        <p:spPr>
          <a:xfrm>
            <a:off x="6548846" y="107493"/>
            <a:ext cx="5502477" cy="919401"/>
          </a:xfrm>
          <a:prstGeom prst="roundRect">
            <a:avLst/>
          </a:prstGeom>
          <a:solidFill>
            <a:srgbClr val="6A93A5"/>
          </a:solidFill>
        </p:spPr>
        <p:txBody>
          <a:bodyPr wrap="square">
            <a:spAutoFit/>
          </a:bodyPr>
          <a:lstStyle/>
          <a:p>
            <a:pPr marL="117475"/>
            <a:r>
              <a:rPr lang="sq-AL" sz="1600" i="1" dirty="0">
                <a:solidFill>
                  <a:schemeClr val="bg1"/>
                </a:solidFill>
                <a:latin typeface="Aptos" panose="020B0004020202020204" pitchFamily="34" charset="0"/>
              </a:rPr>
              <a:t>Sa mundësi ka që ju mund të kapeni dhe të dënoheni nëse bëni një kërkesë të ekzagjeruar/ekstreme apo të rreme për dëmshpërblim nga siguracioni? (D4)</a:t>
            </a:r>
          </a:p>
        </p:txBody>
      </p:sp>
      <p:graphicFrame>
        <p:nvGraphicFramePr>
          <p:cNvPr id="5" name="Chart Placeholder 4">
            <a:extLst>
              <a:ext uri="{FF2B5EF4-FFF2-40B4-BE49-F238E27FC236}">
                <a16:creationId xmlns:a16="http://schemas.microsoft.com/office/drawing/2014/main" id="{101548E0-F6A4-83F8-0C4F-49744F07BB4D}"/>
              </a:ext>
            </a:extLst>
          </p:cNvPr>
          <p:cNvGraphicFramePr>
            <a:graphicFrameLocks noGrp="1"/>
          </p:cNvGraphicFramePr>
          <p:nvPr>
            <p:ph type="chart" sz="quarter" idx="15"/>
            <p:extLst>
              <p:ext uri="{D42A27DB-BD31-4B8C-83A1-F6EECF244321}">
                <p14:modId xmlns:p14="http://schemas.microsoft.com/office/powerpoint/2010/main" val="1225746170"/>
              </p:ext>
            </p:extLst>
          </p:nvPr>
        </p:nvGraphicFramePr>
        <p:xfrm>
          <a:off x="339725" y="1104900"/>
          <a:ext cx="8270875" cy="5124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30C1640-CAD7-1DA7-42D3-CE3B85F76F74}"/>
              </a:ext>
            </a:extLst>
          </p:cNvPr>
          <p:cNvCxnSpPr>
            <a:cxnSpLocks/>
          </p:cNvCxnSpPr>
          <p:nvPr/>
        </p:nvCxnSpPr>
        <p:spPr>
          <a:xfrm>
            <a:off x="6837935" y="1322732"/>
            <a:ext cx="0" cy="3408294"/>
          </a:xfrm>
          <a:prstGeom prst="line">
            <a:avLst/>
          </a:prstGeom>
          <a:ln>
            <a:solidFill>
              <a:srgbClr val="678F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E1857E0-F2C2-AAEC-8FAE-EE3892BF665B}"/>
              </a:ext>
            </a:extLst>
          </p:cNvPr>
          <p:cNvCxnSpPr>
            <a:cxnSpLocks/>
          </p:cNvCxnSpPr>
          <p:nvPr/>
        </p:nvCxnSpPr>
        <p:spPr>
          <a:xfrm>
            <a:off x="5734661" y="1384552"/>
            <a:ext cx="0" cy="2788755"/>
          </a:xfrm>
          <a:prstGeom prst="line">
            <a:avLst/>
          </a:prstGeom>
          <a:ln>
            <a:solidFill>
              <a:srgbClr val="678F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A34DB9D-05B0-699B-609C-0244511CA053}"/>
              </a:ext>
            </a:extLst>
          </p:cNvPr>
          <p:cNvCxnSpPr>
            <a:cxnSpLocks/>
          </p:cNvCxnSpPr>
          <p:nvPr/>
        </p:nvCxnSpPr>
        <p:spPr>
          <a:xfrm>
            <a:off x="4627765" y="1384551"/>
            <a:ext cx="0" cy="2788755"/>
          </a:xfrm>
          <a:prstGeom prst="line">
            <a:avLst/>
          </a:prstGeom>
          <a:ln>
            <a:solidFill>
              <a:srgbClr val="678F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6CB7F4C-F3B7-3CD7-EA24-938230EAF69F}"/>
              </a:ext>
            </a:extLst>
          </p:cNvPr>
          <p:cNvCxnSpPr>
            <a:cxnSpLocks/>
          </p:cNvCxnSpPr>
          <p:nvPr/>
        </p:nvCxnSpPr>
        <p:spPr>
          <a:xfrm>
            <a:off x="3530806" y="1395619"/>
            <a:ext cx="0" cy="2788755"/>
          </a:xfrm>
          <a:prstGeom prst="line">
            <a:avLst/>
          </a:prstGeom>
          <a:ln>
            <a:solidFill>
              <a:srgbClr val="678F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BA447FB-B9D3-0734-8519-4E5534B75F46}"/>
              </a:ext>
            </a:extLst>
          </p:cNvPr>
          <p:cNvCxnSpPr>
            <a:cxnSpLocks/>
          </p:cNvCxnSpPr>
          <p:nvPr/>
        </p:nvCxnSpPr>
        <p:spPr>
          <a:xfrm>
            <a:off x="2440445" y="1448296"/>
            <a:ext cx="9939" cy="2661263"/>
          </a:xfrm>
          <a:prstGeom prst="line">
            <a:avLst/>
          </a:prstGeom>
          <a:ln>
            <a:solidFill>
              <a:srgbClr val="678F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16C64160-BA5C-522F-C6F4-DB7C17FE7DDA}"/>
              </a:ext>
            </a:extLst>
          </p:cNvPr>
          <p:cNvSpPr txBox="1"/>
          <p:nvPr/>
        </p:nvSpPr>
        <p:spPr>
          <a:xfrm>
            <a:off x="1317851" y="1327604"/>
            <a:ext cx="6228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6A93A5"/>
                </a:solidFill>
                <a:latin typeface="Aptos" panose="020B0004020202020204" pitchFamily="34" charset="0"/>
              </a:rPr>
              <a:t>50%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339AC5F-C4D2-D80D-46A1-454D33B53FBC}"/>
              </a:ext>
            </a:extLst>
          </p:cNvPr>
          <p:cNvSpPr txBox="1"/>
          <p:nvPr/>
        </p:nvSpPr>
        <p:spPr>
          <a:xfrm>
            <a:off x="2413012" y="1384551"/>
            <a:ext cx="6228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6A93A5"/>
                </a:solidFill>
                <a:latin typeface="Aptos" panose="020B0004020202020204" pitchFamily="34" charset="0"/>
              </a:rPr>
              <a:t>57%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27E6B84-BED6-B5E7-1EAC-88653574DCB4}"/>
              </a:ext>
            </a:extLst>
          </p:cNvPr>
          <p:cNvSpPr txBox="1"/>
          <p:nvPr/>
        </p:nvSpPr>
        <p:spPr>
          <a:xfrm>
            <a:off x="3475760" y="1384551"/>
            <a:ext cx="6228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6A93A5"/>
                </a:solidFill>
                <a:latin typeface="Aptos" panose="020B0004020202020204" pitchFamily="34" charset="0"/>
              </a:rPr>
              <a:t>61%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A2FEFB5-187C-C48D-D643-3FA32724BED7}"/>
              </a:ext>
            </a:extLst>
          </p:cNvPr>
          <p:cNvSpPr txBox="1"/>
          <p:nvPr/>
        </p:nvSpPr>
        <p:spPr>
          <a:xfrm>
            <a:off x="4593900" y="1384551"/>
            <a:ext cx="6228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6A93A5"/>
                </a:solidFill>
                <a:latin typeface="Aptos" panose="020B0004020202020204" pitchFamily="34" charset="0"/>
              </a:rPr>
              <a:t>60%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069696F-0796-55B9-5B76-2C0ED874A791}"/>
              </a:ext>
            </a:extLst>
          </p:cNvPr>
          <p:cNvSpPr txBox="1"/>
          <p:nvPr/>
        </p:nvSpPr>
        <p:spPr>
          <a:xfrm>
            <a:off x="5708188" y="1384552"/>
            <a:ext cx="6228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6A93A5"/>
                </a:solidFill>
                <a:latin typeface="Aptos" panose="020B0004020202020204" pitchFamily="34" charset="0"/>
              </a:rPr>
              <a:t>61%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1FD64AC-3630-BE50-2762-8662F70A9B94}"/>
              </a:ext>
            </a:extLst>
          </p:cNvPr>
          <p:cNvSpPr txBox="1"/>
          <p:nvPr/>
        </p:nvSpPr>
        <p:spPr>
          <a:xfrm>
            <a:off x="6837935" y="1395619"/>
            <a:ext cx="6228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6A93A5"/>
                </a:solidFill>
                <a:latin typeface="Aptos" panose="020B0004020202020204" pitchFamily="34" charset="0"/>
              </a:rPr>
              <a:t>74%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CD085521-FE9C-CED4-A4FE-ACFB20E2C9BA}"/>
              </a:ext>
            </a:extLst>
          </p:cNvPr>
          <p:cNvCxnSpPr>
            <a:cxnSpLocks/>
          </p:cNvCxnSpPr>
          <p:nvPr/>
        </p:nvCxnSpPr>
        <p:spPr>
          <a:xfrm flipH="1">
            <a:off x="1343487" y="1322732"/>
            <a:ext cx="6432" cy="2344393"/>
          </a:xfrm>
          <a:prstGeom prst="line">
            <a:avLst/>
          </a:prstGeom>
          <a:ln>
            <a:solidFill>
              <a:srgbClr val="678F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09607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2FD9CAB-A1A5-494C-A4D4-858DC46A3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kumimoji="0" lang="sq-AL" sz="2800" b="1" i="0" u="none" strike="noStrike" kern="1200" cap="none" spc="0" normalizeH="0" baseline="0" noProof="0" dirty="0">
                <a:ln>
                  <a:noFill/>
                </a:ln>
                <a:solidFill>
                  <a:srgbClr val="49687C"/>
                </a:solidFill>
                <a:effectLst/>
                <a:uLnTx/>
                <a:uFillTx/>
                <a:latin typeface="Aptos (body)"/>
                <a:ea typeface="+mj-ea"/>
                <a:cs typeface="+mj-cs"/>
              </a:rPr>
              <a:t>Ndërgjegjësimi për shkeljet e ligjit</a:t>
            </a:r>
            <a:endParaRPr lang="en-US" sz="2800" dirty="0">
              <a:latin typeface="Aptos (body)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1F4EA7-478F-EAF0-19EA-BB1FE0BF3577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875643" y="1323561"/>
            <a:ext cx="2534478" cy="3964057"/>
          </a:xfrm>
        </p:spPr>
        <p:txBody>
          <a:bodyPr>
            <a:normAutofit/>
          </a:bodyPr>
          <a:lstStyle/>
          <a:p>
            <a:r>
              <a:rPr lang="en-US" sz="1600" dirty="0">
                <a:latin typeface="Aptos" panose="020B0004020202020204" pitchFamily="34" charset="0"/>
              </a:rPr>
              <a:t>E njëjta tendencë vërehet kur bëhet fjalë për gjasat për t'u kapur ose ndëshkuar për blerjen e mallrave të vjedhura.</a:t>
            </a:r>
            <a:endParaRPr lang="sq-AL" sz="1600" dirty="0">
              <a:latin typeface="Aptos" panose="020B0004020202020204" pitchFamily="34" charset="0"/>
            </a:endParaRPr>
          </a:p>
          <a:p>
            <a:r>
              <a:rPr lang="en-US" sz="1600" dirty="0">
                <a:latin typeface="Aptos" panose="020B0004020202020204" pitchFamily="34" charset="0"/>
              </a:rPr>
              <a:t>Në vitin 2024, 67% e të anketuarve besojnë se ka shumë </a:t>
            </a:r>
            <a:r>
              <a:rPr lang="sq-AL" sz="1600" dirty="0">
                <a:latin typeface="Aptos" panose="020B0004020202020204" pitchFamily="34" charset="0"/>
              </a:rPr>
              <a:t>mundësi</a:t>
            </a:r>
            <a:r>
              <a:rPr lang="en-US" sz="1600" dirty="0">
                <a:latin typeface="Aptos" panose="020B0004020202020204" pitchFamily="34" charset="0"/>
              </a:rPr>
              <a:t> ose </a:t>
            </a:r>
            <a:r>
              <a:rPr lang="sq-AL" sz="1600" dirty="0">
                <a:latin typeface="Aptos" panose="020B0004020202020204" pitchFamily="34" charset="0"/>
              </a:rPr>
              <a:t>ka mundësi </a:t>
            </a:r>
            <a:r>
              <a:rPr lang="en-US" sz="1600" dirty="0">
                <a:latin typeface="Aptos" panose="020B0004020202020204" pitchFamily="34" charset="0"/>
              </a:rPr>
              <a:t>që ata të kap</a:t>
            </a:r>
            <a:r>
              <a:rPr lang="sq-AL" sz="1600" dirty="0">
                <a:latin typeface="Aptos" panose="020B0004020202020204" pitchFamily="34" charset="0"/>
              </a:rPr>
              <a:t>e</a:t>
            </a:r>
            <a:r>
              <a:rPr lang="en-US" sz="1600" dirty="0">
                <a:latin typeface="Aptos" panose="020B0004020202020204" pitchFamily="34" charset="0"/>
              </a:rPr>
              <a:t>n, krahasuar me 53% në 2022 dhe 56% në 2020. Kjo sugjeron një perceptim në rritje të rreziqeve që lidhen me blerjen e sendeve të vjedhura.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8946038-7D69-4FF9-AFA5-5AF746F76DD4}"/>
              </a:ext>
            </a:extLst>
          </p:cNvPr>
          <p:cNvSpPr/>
          <p:nvPr/>
        </p:nvSpPr>
        <p:spPr>
          <a:xfrm>
            <a:off x="6096001" y="107493"/>
            <a:ext cx="5955322" cy="646986"/>
          </a:xfrm>
          <a:prstGeom prst="roundRect">
            <a:avLst/>
          </a:prstGeom>
          <a:solidFill>
            <a:srgbClr val="6A93A5"/>
          </a:solidFill>
        </p:spPr>
        <p:txBody>
          <a:bodyPr wrap="square">
            <a:spAutoFit/>
          </a:bodyPr>
          <a:lstStyle/>
          <a:p>
            <a:pPr marL="117475"/>
            <a:r>
              <a:rPr lang="en-US" sz="1600" i="1" dirty="0">
                <a:solidFill>
                  <a:schemeClr val="bg1"/>
                </a:solidFill>
                <a:latin typeface="Aptos" panose="020B0004020202020204" pitchFamily="34" charset="0"/>
              </a:rPr>
              <a:t>Sa </a:t>
            </a:r>
            <a:r>
              <a:rPr lang="sq-AL" sz="1600" i="1" dirty="0">
                <a:solidFill>
                  <a:schemeClr val="bg1"/>
                </a:solidFill>
                <a:latin typeface="Aptos" panose="020B0004020202020204" pitchFamily="34" charset="0"/>
              </a:rPr>
              <a:t>mundësi</a:t>
            </a:r>
            <a:r>
              <a:rPr lang="en-US" sz="1600" i="1" dirty="0">
                <a:solidFill>
                  <a:schemeClr val="bg1"/>
                </a:solidFill>
                <a:latin typeface="Aptos" panose="020B0004020202020204" pitchFamily="34" charset="0"/>
              </a:rPr>
              <a:t> ka </a:t>
            </a:r>
            <a:r>
              <a:rPr lang="sq-AL" sz="1600" i="1" dirty="0">
                <a:solidFill>
                  <a:schemeClr val="bg1"/>
                </a:solidFill>
                <a:latin typeface="Aptos" panose="020B0004020202020204" pitchFamily="34" charset="0"/>
              </a:rPr>
              <a:t>që</a:t>
            </a:r>
            <a:r>
              <a:rPr lang="en-US" sz="1600" i="1" dirty="0">
                <a:solidFill>
                  <a:schemeClr val="bg1"/>
                </a:solidFill>
                <a:latin typeface="Aptos" panose="020B0004020202020204" pitchFamily="34" charset="0"/>
              </a:rPr>
              <a:t> ju mund të kapeni dhe të dënoheni nëse </a:t>
            </a:r>
            <a:r>
              <a:rPr lang="sv-SE" sz="1600" i="1" dirty="0">
                <a:solidFill>
                  <a:schemeClr val="bg1"/>
                </a:solidFill>
                <a:latin typeface="Aptos" panose="020B0004020202020204" pitchFamily="34" charset="0"/>
              </a:rPr>
              <a:t>bleni diçka që ju mendoni se mund të jete vjedhur? </a:t>
            </a:r>
            <a:r>
              <a:rPr lang="en-US" sz="1600" i="1" dirty="0">
                <a:solidFill>
                  <a:schemeClr val="bg1"/>
                </a:solidFill>
                <a:latin typeface="Aptos" panose="020B0004020202020204" pitchFamily="34" charset="0"/>
              </a:rPr>
              <a:t>(D5)</a:t>
            </a:r>
          </a:p>
        </p:txBody>
      </p:sp>
      <p:graphicFrame>
        <p:nvGraphicFramePr>
          <p:cNvPr id="5" name="Chart Placeholder 4">
            <a:extLst>
              <a:ext uri="{FF2B5EF4-FFF2-40B4-BE49-F238E27FC236}">
                <a16:creationId xmlns:a16="http://schemas.microsoft.com/office/drawing/2014/main" id="{AD526282-8330-EC08-98E1-7D2A8D2698A0}"/>
              </a:ext>
            </a:extLst>
          </p:cNvPr>
          <p:cNvGraphicFramePr>
            <a:graphicFrameLocks noGrp="1"/>
          </p:cNvGraphicFramePr>
          <p:nvPr>
            <p:ph type="chart" sz="quarter" idx="15"/>
            <p:extLst>
              <p:ext uri="{D42A27DB-BD31-4B8C-83A1-F6EECF244321}">
                <p14:modId xmlns:p14="http://schemas.microsoft.com/office/powerpoint/2010/main" val="1036969569"/>
              </p:ext>
            </p:extLst>
          </p:nvPr>
        </p:nvGraphicFramePr>
        <p:xfrm>
          <a:off x="339725" y="1104900"/>
          <a:ext cx="8270875" cy="5124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19217D-7310-2D7D-311C-4CE1221AC12C}"/>
              </a:ext>
            </a:extLst>
          </p:cNvPr>
          <p:cNvCxnSpPr>
            <a:cxnSpLocks/>
          </p:cNvCxnSpPr>
          <p:nvPr/>
        </p:nvCxnSpPr>
        <p:spPr>
          <a:xfrm>
            <a:off x="6757847" y="1323561"/>
            <a:ext cx="0" cy="3079474"/>
          </a:xfrm>
          <a:prstGeom prst="line">
            <a:avLst/>
          </a:prstGeom>
          <a:ln>
            <a:solidFill>
              <a:srgbClr val="678F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E04739C-F916-BAC7-7E6C-C913634B2695}"/>
              </a:ext>
            </a:extLst>
          </p:cNvPr>
          <p:cNvCxnSpPr>
            <a:cxnSpLocks/>
          </p:cNvCxnSpPr>
          <p:nvPr/>
        </p:nvCxnSpPr>
        <p:spPr>
          <a:xfrm>
            <a:off x="5696026" y="1345755"/>
            <a:ext cx="0" cy="2463248"/>
          </a:xfrm>
          <a:prstGeom prst="line">
            <a:avLst/>
          </a:prstGeom>
          <a:ln>
            <a:solidFill>
              <a:srgbClr val="678F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CD9B60D-8395-211C-CBA5-8CF99B08ADD1}"/>
              </a:ext>
            </a:extLst>
          </p:cNvPr>
          <p:cNvCxnSpPr>
            <a:cxnSpLocks/>
          </p:cNvCxnSpPr>
          <p:nvPr/>
        </p:nvCxnSpPr>
        <p:spPr>
          <a:xfrm flipH="1">
            <a:off x="4583802" y="1299264"/>
            <a:ext cx="17871" cy="2556230"/>
          </a:xfrm>
          <a:prstGeom prst="line">
            <a:avLst/>
          </a:prstGeom>
          <a:ln>
            <a:solidFill>
              <a:srgbClr val="678F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2561E90-3E94-FD75-57F9-60E026B20CC2}"/>
              </a:ext>
            </a:extLst>
          </p:cNvPr>
          <p:cNvCxnSpPr>
            <a:cxnSpLocks/>
          </p:cNvCxnSpPr>
          <p:nvPr/>
        </p:nvCxnSpPr>
        <p:spPr>
          <a:xfrm>
            <a:off x="2431107" y="1401417"/>
            <a:ext cx="0" cy="2265708"/>
          </a:xfrm>
          <a:prstGeom prst="line">
            <a:avLst/>
          </a:prstGeom>
          <a:ln>
            <a:solidFill>
              <a:srgbClr val="678F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6016061-E186-6EE1-FC20-102EA35504D8}"/>
              </a:ext>
            </a:extLst>
          </p:cNvPr>
          <p:cNvCxnSpPr>
            <a:cxnSpLocks/>
          </p:cNvCxnSpPr>
          <p:nvPr/>
        </p:nvCxnSpPr>
        <p:spPr>
          <a:xfrm>
            <a:off x="1361119" y="1323561"/>
            <a:ext cx="0" cy="1856961"/>
          </a:xfrm>
          <a:prstGeom prst="line">
            <a:avLst/>
          </a:prstGeom>
          <a:ln>
            <a:solidFill>
              <a:srgbClr val="678F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BB8B1958-69F1-2667-F9C3-ED515A72C5DA}"/>
              </a:ext>
            </a:extLst>
          </p:cNvPr>
          <p:cNvSpPr txBox="1"/>
          <p:nvPr/>
        </p:nvSpPr>
        <p:spPr>
          <a:xfrm>
            <a:off x="1309233" y="1345755"/>
            <a:ext cx="5650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6A93A5"/>
                </a:solidFill>
                <a:latin typeface="Aptos" panose="020B0004020202020204" pitchFamily="34" charset="0"/>
              </a:rPr>
              <a:t>40%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C7B7546-3BEA-5901-ABB1-320FBE5D5BCB}"/>
              </a:ext>
            </a:extLst>
          </p:cNvPr>
          <p:cNvSpPr txBox="1"/>
          <p:nvPr/>
        </p:nvSpPr>
        <p:spPr>
          <a:xfrm>
            <a:off x="2379186" y="1392778"/>
            <a:ext cx="5650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6A93A5"/>
                </a:solidFill>
                <a:latin typeface="Aptos" panose="020B0004020202020204" pitchFamily="34" charset="0"/>
              </a:rPr>
              <a:t>50%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F4F7AA2-24BD-7601-2D6D-BE4BF242B300}"/>
              </a:ext>
            </a:extLst>
          </p:cNvPr>
          <p:cNvSpPr txBox="1"/>
          <p:nvPr/>
        </p:nvSpPr>
        <p:spPr>
          <a:xfrm>
            <a:off x="3486499" y="1345755"/>
            <a:ext cx="5650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6A93A5"/>
                </a:solidFill>
                <a:latin typeface="Aptos" panose="020B0004020202020204" pitchFamily="34" charset="0"/>
              </a:rPr>
              <a:t>50%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7B36F3D-D153-843D-3AF9-34BE5A2F14B9}"/>
              </a:ext>
            </a:extLst>
          </p:cNvPr>
          <p:cNvSpPr txBox="1"/>
          <p:nvPr/>
        </p:nvSpPr>
        <p:spPr>
          <a:xfrm>
            <a:off x="4558144" y="1345755"/>
            <a:ext cx="5650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6A93A5"/>
                </a:solidFill>
                <a:latin typeface="Aptos" panose="020B0004020202020204" pitchFamily="34" charset="0"/>
              </a:rPr>
              <a:t>56%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167C0A1-25F9-37A5-1ACB-27A64C1933DE}"/>
              </a:ext>
            </a:extLst>
          </p:cNvPr>
          <p:cNvSpPr txBox="1"/>
          <p:nvPr/>
        </p:nvSpPr>
        <p:spPr>
          <a:xfrm>
            <a:off x="5670414" y="1323561"/>
            <a:ext cx="5650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6A93A5"/>
                </a:solidFill>
                <a:latin typeface="Aptos" panose="020B0004020202020204" pitchFamily="34" charset="0"/>
              </a:rPr>
              <a:t>53%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01F2795-7B83-CAC4-7D36-242CB97F9596}"/>
              </a:ext>
            </a:extLst>
          </p:cNvPr>
          <p:cNvSpPr txBox="1"/>
          <p:nvPr/>
        </p:nvSpPr>
        <p:spPr>
          <a:xfrm>
            <a:off x="6740367" y="1323561"/>
            <a:ext cx="5650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6A93A5"/>
                </a:solidFill>
                <a:latin typeface="Aptos" panose="020B0004020202020204" pitchFamily="34" charset="0"/>
              </a:rPr>
              <a:t>67%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9C1D612-8731-CD18-959D-94EF66344529}"/>
              </a:ext>
            </a:extLst>
          </p:cNvPr>
          <p:cNvCxnSpPr>
            <a:cxnSpLocks/>
          </p:cNvCxnSpPr>
          <p:nvPr/>
        </p:nvCxnSpPr>
        <p:spPr>
          <a:xfrm>
            <a:off x="3514195" y="1345755"/>
            <a:ext cx="0" cy="2321370"/>
          </a:xfrm>
          <a:prstGeom prst="line">
            <a:avLst/>
          </a:prstGeom>
          <a:ln>
            <a:solidFill>
              <a:srgbClr val="678F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47850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2FD9CAB-A1A5-494C-A4D4-858DC46A3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938" y="99308"/>
            <a:ext cx="6129421" cy="716071"/>
          </a:xfrm>
        </p:spPr>
        <p:txBody>
          <a:bodyPr>
            <a:noAutofit/>
          </a:bodyPr>
          <a:lstStyle/>
          <a:p>
            <a:r>
              <a:rPr kumimoji="0" lang="sq-AL" sz="2800" b="1" i="0" u="none" strike="noStrike" kern="1200" cap="none" spc="0" normalizeH="0" baseline="0" noProof="0" dirty="0">
                <a:ln>
                  <a:noFill/>
                </a:ln>
                <a:solidFill>
                  <a:srgbClr val="49687C"/>
                </a:solidFill>
                <a:effectLst/>
                <a:uLnTx/>
                <a:uFillTx/>
                <a:latin typeface="Aptos (body)"/>
                <a:ea typeface="+mj-ea"/>
                <a:cs typeface="+mj-cs"/>
              </a:rPr>
              <a:t>Ndërgjegjësimi për shkeljet e ligjit</a:t>
            </a:r>
            <a:endParaRPr lang="en-US" sz="2800" dirty="0">
              <a:latin typeface="Aptos (body)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180704-C16A-F4AA-9D5A-4149B6AEE559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844950" y="1401239"/>
            <a:ext cx="2828421" cy="4264065"/>
          </a:xfrm>
        </p:spPr>
        <p:txBody>
          <a:bodyPr>
            <a:normAutofit lnSpcReduction="10000"/>
          </a:bodyPr>
          <a:lstStyle/>
          <a:p>
            <a:r>
              <a:rPr lang="en-US" sz="1600" dirty="0">
                <a:latin typeface="Aptos" panose="020B0004020202020204" pitchFamily="34" charset="0"/>
              </a:rPr>
              <a:t>Perceptimi për tu ndëshkuar për kryerjen e një kundërvajtjeje rrugore, si </a:t>
            </a:r>
            <a:r>
              <a:rPr lang="sq-AL" sz="1600" dirty="0">
                <a:latin typeface="Aptos" panose="020B0004020202020204" pitchFamily="34" charset="0"/>
              </a:rPr>
              <a:t>tejkalim </a:t>
            </a:r>
            <a:r>
              <a:rPr lang="en-US" sz="1600" dirty="0">
                <a:latin typeface="Aptos" panose="020B0004020202020204" pitchFamily="34" charset="0"/>
              </a:rPr>
              <a:t>shpejtësia ose </a:t>
            </a:r>
            <a:r>
              <a:rPr lang="sq-AL" sz="1600" dirty="0">
                <a:latin typeface="Aptos" panose="020B0004020202020204" pitchFamily="34" charset="0"/>
              </a:rPr>
              <a:t>kalim me </a:t>
            </a:r>
            <a:r>
              <a:rPr lang="en-US" sz="1600" dirty="0">
                <a:latin typeface="Aptos" panose="020B0004020202020204" pitchFamily="34" charset="0"/>
              </a:rPr>
              <a:t>semafor të kuq, është përmirësuar në krahasim me 2022 dhe 2020.</a:t>
            </a:r>
            <a:endParaRPr lang="sq-AL" sz="1600" dirty="0">
              <a:latin typeface="Aptos" panose="020B0004020202020204" pitchFamily="34" charset="0"/>
            </a:endParaRPr>
          </a:p>
          <a:p>
            <a:r>
              <a:rPr lang="en-US" sz="1600" dirty="0">
                <a:latin typeface="Aptos" panose="020B0004020202020204" pitchFamily="34" charset="0"/>
              </a:rPr>
              <a:t>Në vitin 2024, 81% e shqiptarëve besojnë se ka shumë </a:t>
            </a:r>
            <a:r>
              <a:rPr lang="sq-AL" sz="1600" dirty="0">
                <a:latin typeface="Aptos" panose="020B0004020202020204" pitchFamily="34" charset="0"/>
              </a:rPr>
              <a:t>mundësi </a:t>
            </a:r>
            <a:r>
              <a:rPr lang="en-US" sz="1600" dirty="0">
                <a:latin typeface="Aptos" panose="020B0004020202020204" pitchFamily="34" charset="0"/>
              </a:rPr>
              <a:t>ose ka </a:t>
            </a:r>
            <a:r>
              <a:rPr lang="sq-AL" sz="1600" dirty="0">
                <a:latin typeface="Aptos" panose="020B0004020202020204" pitchFamily="34" charset="0"/>
              </a:rPr>
              <a:t>mundësi që </a:t>
            </a:r>
            <a:r>
              <a:rPr lang="en-US" sz="1600" dirty="0">
                <a:latin typeface="Aptos" panose="020B0004020202020204" pitchFamily="34" charset="0"/>
              </a:rPr>
              <a:t>të përballen me pasoja për shkelje të tilla, nga 72% në 2022 dhe 68% në 2020. Kjo tregon një ndjenjë më të fortë llogaridhënieje dhe ndërgjegjësimi për dënimet e mundshme për shkeljet e trafikut. 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8946038-7D69-4FF9-AFA5-5AF746F76DD4}"/>
              </a:ext>
            </a:extLst>
          </p:cNvPr>
          <p:cNvSpPr/>
          <p:nvPr/>
        </p:nvSpPr>
        <p:spPr>
          <a:xfrm>
            <a:off x="6469359" y="107493"/>
            <a:ext cx="5581965" cy="919401"/>
          </a:xfrm>
          <a:prstGeom prst="roundRect">
            <a:avLst/>
          </a:prstGeom>
          <a:solidFill>
            <a:srgbClr val="6A93A5"/>
          </a:solidFill>
        </p:spPr>
        <p:txBody>
          <a:bodyPr wrap="square">
            <a:spAutoFit/>
          </a:bodyPr>
          <a:lstStyle/>
          <a:p>
            <a:pPr marL="117475"/>
            <a:r>
              <a:rPr lang="en-US" sz="1600" i="1" dirty="0">
                <a:solidFill>
                  <a:schemeClr val="bg1"/>
                </a:solidFill>
                <a:latin typeface="Aptos" panose="020B0004020202020204" pitchFamily="34" charset="0"/>
              </a:rPr>
              <a:t>Sa </a:t>
            </a:r>
            <a:r>
              <a:rPr lang="sq-AL" sz="1600" i="1" dirty="0">
                <a:solidFill>
                  <a:schemeClr val="bg1"/>
                </a:solidFill>
                <a:latin typeface="Aptos" panose="020B0004020202020204" pitchFamily="34" charset="0"/>
              </a:rPr>
              <a:t>mundësi</a:t>
            </a:r>
            <a:r>
              <a:rPr lang="en-US" sz="1600" i="1" dirty="0">
                <a:solidFill>
                  <a:schemeClr val="bg1"/>
                </a:solidFill>
                <a:latin typeface="Aptos" panose="020B0004020202020204" pitchFamily="34" charset="0"/>
              </a:rPr>
              <a:t> ka </a:t>
            </a:r>
            <a:r>
              <a:rPr lang="sq-AL" sz="1600" i="1" dirty="0">
                <a:solidFill>
                  <a:schemeClr val="bg1"/>
                </a:solidFill>
                <a:latin typeface="Aptos" panose="020B0004020202020204" pitchFamily="34" charset="0"/>
              </a:rPr>
              <a:t>që</a:t>
            </a:r>
            <a:r>
              <a:rPr lang="en-US" sz="1600" i="1" dirty="0">
                <a:solidFill>
                  <a:schemeClr val="bg1"/>
                </a:solidFill>
                <a:latin typeface="Aptos" panose="020B0004020202020204" pitchFamily="34" charset="0"/>
              </a:rPr>
              <a:t> ju mund të kapeni dhe të dënoheni nëse shkelni rregullat e qarkullimit rrugor si tejkalim shpejtësie apo kalim me</a:t>
            </a:r>
            <a:r>
              <a:rPr lang="sq-AL" sz="1600" i="1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en-US" sz="1600" i="1" dirty="0">
                <a:solidFill>
                  <a:schemeClr val="bg1"/>
                </a:solidFill>
                <a:latin typeface="Aptos" panose="020B0004020202020204" pitchFamily="34" charset="0"/>
              </a:rPr>
              <a:t>semafor të kuq? (D6)</a:t>
            </a:r>
          </a:p>
        </p:txBody>
      </p:sp>
      <p:graphicFrame>
        <p:nvGraphicFramePr>
          <p:cNvPr id="5" name="Chart Placeholder 4">
            <a:extLst>
              <a:ext uri="{FF2B5EF4-FFF2-40B4-BE49-F238E27FC236}">
                <a16:creationId xmlns:a16="http://schemas.microsoft.com/office/drawing/2014/main" id="{FCCA52C8-94FB-E9E8-BE6B-62A8A301EC28}"/>
              </a:ext>
            </a:extLst>
          </p:cNvPr>
          <p:cNvGraphicFramePr>
            <a:graphicFrameLocks noGrp="1"/>
          </p:cNvGraphicFramePr>
          <p:nvPr>
            <p:ph type="chart" sz="quarter" idx="15"/>
            <p:extLst>
              <p:ext uri="{D42A27DB-BD31-4B8C-83A1-F6EECF244321}">
                <p14:modId xmlns:p14="http://schemas.microsoft.com/office/powerpoint/2010/main" val="780612716"/>
              </p:ext>
            </p:extLst>
          </p:nvPr>
        </p:nvGraphicFramePr>
        <p:xfrm>
          <a:off x="339725" y="1252538"/>
          <a:ext cx="8270875" cy="5124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465681B-1DC9-59A2-4725-0CA575C92BFA}"/>
              </a:ext>
            </a:extLst>
          </p:cNvPr>
          <p:cNvCxnSpPr>
            <a:cxnSpLocks/>
          </p:cNvCxnSpPr>
          <p:nvPr/>
        </p:nvCxnSpPr>
        <p:spPr>
          <a:xfrm>
            <a:off x="6775103" y="1470812"/>
            <a:ext cx="0" cy="3717413"/>
          </a:xfrm>
          <a:prstGeom prst="line">
            <a:avLst/>
          </a:prstGeom>
          <a:ln>
            <a:solidFill>
              <a:srgbClr val="678F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3A71A10-5833-26F5-DA04-F6789FD67148}"/>
              </a:ext>
            </a:extLst>
          </p:cNvPr>
          <p:cNvCxnSpPr>
            <a:cxnSpLocks/>
          </p:cNvCxnSpPr>
          <p:nvPr/>
        </p:nvCxnSpPr>
        <p:spPr>
          <a:xfrm>
            <a:off x="5674163" y="1463912"/>
            <a:ext cx="0" cy="3309910"/>
          </a:xfrm>
          <a:prstGeom prst="line">
            <a:avLst/>
          </a:prstGeom>
          <a:ln>
            <a:solidFill>
              <a:srgbClr val="678F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C692216-D463-C021-243B-40C5875B1D5E}"/>
              </a:ext>
            </a:extLst>
          </p:cNvPr>
          <p:cNvCxnSpPr>
            <a:cxnSpLocks/>
          </p:cNvCxnSpPr>
          <p:nvPr/>
        </p:nvCxnSpPr>
        <p:spPr>
          <a:xfrm>
            <a:off x="4595690" y="1401239"/>
            <a:ext cx="0" cy="3150883"/>
          </a:xfrm>
          <a:prstGeom prst="line">
            <a:avLst/>
          </a:prstGeom>
          <a:ln>
            <a:solidFill>
              <a:srgbClr val="678F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6E3A672-1E01-80FE-FAE7-73DEA23397B2}"/>
              </a:ext>
            </a:extLst>
          </p:cNvPr>
          <p:cNvCxnSpPr>
            <a:cxnSpLocks/>
          </p:cNvCxnSpPr>
          <p:nvPr/>
        </p:nvCxnSpPr>
        <p:spPr>
          <a:xfrm>
            <a:off x="3515517" y="1450575"/>
            <a:ext cx="0" cy="3200579"/>
          </a:xfrm>
          <a:prstGeom prst="line">
            <a:avLst/>
          </a:prstGeom>
          <a:ln>
            <a:solidFill>
              <a:srgbClr val="678F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E2D42EC-C23D-FBAE-4B68-43731F85A514}"/>
              </a:ext>
            </a:extLst>
          </p:cNvPr>
          <p:cNvCxnSpPr>
            <a:cxnSpLocks/>
          </p:cNvCxnSpPr>
          <p:nvPr/>
        </p:nvCxnSpPr>
        <p:spPr>
          <a:xfrm>
            <a:off x="2424318" y="1463912"/>
            <a:ext cx="0" cy="3200579"/>
          </a:xfrm>
          <a:prstGeom prst="line">
            <a:avLst/>
          </a:prstGeom>
          <a:ln>
            <a:solidFill>
              <a:srgbClr val="678F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A0E6F4C-3F12-2BBF-56F5-EE63327FCAEB}"/>
              </a:ext>
            </a:extLst>
          </p:cNvPr>
          <p:cNvCxnSpPr>
            <a:cxnSpLocks/>
          </p:cNvCxnSpPr>
          <p:nvPr/>
        </p:nvCxnSpPr>
        <p:spPr>
          <a:xfrm>
            <a:off x="1330321" y="1488944"/>
            <a:ext cx="0" cy="2536404"/>
          </a:xfrm>
          <a:prstGeom prst="line">
            <a:avLst/>
          </a:prstGeom>
          <a:ln>
            <a:solidFill>
              <a:srgbClr val="678F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16590229-9EBA-A0A2-CBE7-8CCDFF630834}"/>
              </a:ext>
            </a:extLst>
          </p:cNvPr>
          <p:cNvSpPr txBox="1"/>
          <p:nvPr/>
        </p:nvSpPr>
        <p:spPr>
          <a:xfrm>
            <a:off x="1288383" y="1470812"/>
            <a:ext cx="57688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6A93A5"/>
                </a:solidFill>
                <a:latin typeface="Aptos" panose="020B0004020202020204" pitchFamily="34" charset="0"/>
              </a:rPr>
              <a:t>55%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37D3B32-A119-95FA-A8A4-13A6CAF808AB}"/>
              </a:ext>
            </a:extLst>
          </p:cNvPr>
          <p:cNvSpPr txBox="1"/>
          <p:nvPr/>
        </p:nvSpPr>
        <p:spPr>
          <a:xfrm>
            <a:off x="2426596" y="1463912"/>
            <a:ext cx="57688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6A93A5"/>
                </a:solidFill>
                <a:latin typeface="Aptos" panose="020B0004020202020204" pitchFamily="34" charset="0"/>
              </a:rPr>
              <a:t>69%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6246F45-1E7D-FB22-BDC4-D9CA36D6037F}"/>
              </a:ext>
            </a:extLst>
          </p:cNvPr>
          <p:cNvSpPr txBox="1"/>
          <p:nvPr/>
        </p:nvSpPr>
        <p:spPr>
          <a:xfrm>
            <a:off x="3465449" y="1463912"/>
            <a:ext cx="57688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6A93A5"/>
                </a:solidFill>
                <a:latin typeface="Aptos" panose="020B0004020202020204" pitchFamily="34" charset="0"/>
              </a:rPr>
              <a:t>70%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9128F0D-985D-BDD4-6B5F-6191CD850285}"/>
              </a:ext>
            </a:extLst>
          </p:cNvPr>
          <p:cNvSpPr txBox="1"/>
          <p:nvPr/>
        </p:nvSpPr>
        <p:spPr>
          <a:xfrm>
            <a:off x="4556070" y="1463912"/>
            <a:ext cx="57688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6A93A5"/>
                </a:solidFill>
                <a:latin typeface="Aptos" panose="020B0004020202020204" pitchFamily="34" charset="0"/>
              </a:rPr>
              <a:t>68%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58FB7A3-E244-710B-61DA-E3D84977F528}"/>
              </a:ext>
            </a:extLst>
          </p:cNvPr>
          <p:cNvSpPr txBox="1"/>
          <p:nvPr/>
        </p:nvSpPr>
        <p:spPr>
          <a:xfrm>
            <a:off x="5627041" y="1463912"/>
            <a:ext cx="57688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6A93A5"/>
                </a:solidFill>
                <a:latin typeface="Aptos" panose="020B0004020202020204" pitchFamily="34" charset="0"/>
              </a:rPr>
              <a:t>72%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2F91EFD-5969-10FD-6A8F-41111AF873B3}"/>
              </a:ext>
            </a:extLst>
          </p:cNvPr>
          <p:cNvSpPr txBox="1"/>
          <p:nvPr/>
        </p:nvSpPr>
        <p:spPr>
          <a:xfrm>
            <a:off x="6764785" y="1463912"/>
            <a:ext cx="57688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6A93A5"/>
                </a:solidFill>
                <a:latin typeface="Aptos" panose="020B0004020202020204" pitchFamily="34" charset="0"/>
              </a:rPr>
              <a:t>81%</a:t>
            </a:r>
          </a:p>
        </p:txBody>
      </p:sp>
    </p:spTree>
    <p:extLst>
      <p:ext uri="{BB962C8B-B14F-4D97-AF65-F5344CB8AC3E}">
        <p14:creationId xmlns:p14="http://schemas.microsoft.com/office/powerpoint/2010/main" val="31342907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6D7C4C-DD58-93DD-8BBF-818711582A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ABAF541-3118-CE1E-8F4B-8F00AADE9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938" y="99308"/>
            <a:ext cx="5756062" cy="919401"/>
          </a:xfrm>
        </p:spPr>
        <p:txBody>
          <a:bodyPr>
            <a:normAutofit fontScale="90000"/>
          </a:bodyPr>
          <a:lstStyle/>
          <a:p>
            <a:r>
              <a:rPr lang="sq-AL" sz="3200" dirty="0">
                <a:latin typeface="Aptos" panose="020B0004020202020204" pitchFamily="34" charset="0"/>
              </a:rPr>
              <a:t>Detyrat dhe përgjegjësitë e Policisë së Shtetit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C3DB6F-8890-4149-C9CA-656BAA154B84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920325" y="1750801"/>
            <a:ext cx="2828421" cy="4682995"/>
          </a:xfrm>
        </p:spPr>
        <p:txBody>
          <a:bodyPr>
            <a:normAutofit fontScale="92500"/>
          </a:bodyPr>
          <a:lstStyle/>
          <a:p>
            <a:r>
              <a:rPr lang="en-US" sz="1400" dirty="0">
                <a:latin typeface="Aptos" panose="020B0004020202020204" pitchFamily="34" charset="0"/>
              </a:rPr>
              <a:t>Pothuajse të gjithë </a:t>
            </a:r>
            <a:r>
              <a:rPr lang="sq-AL" sz="1400" dirty="0">
                <a:latin typeface="Aptos" panose="020B0004020202020204" pitchFamily="34" charset="0"/>
              </a:rPr>
              <a:t>të anketuari</a:t>
            </a:r>
            <a:r>
              <a:rPr lang="en-US" sz="1400" dirty="0">
                <a:latin typeface="Aptos" panose="020B0004020202020204" pitchFamily="34" charset="0"/>
              </a:rPr>
              <a:t>t (98%) besojnë se është detyrë e Policisë së Shtetit të ndërhyjë në rastet e vjedhjeve apo shkeljeve të </a:t>
            </a:r>
            <a:r>
              <a:rPr lang="sq-AL" sz="1400" dirty="0">
                <a:latin typeface="Aptos" panose="020B0004020202020204" pitchFamily="34" charset="0"/>
              </a:rPr>
              <a:t>të </a:t>
            </a:r>
            <a:r>
              <a:rPr lang="en-US" sz="1400" dirty="0">
                <a:latin typeface="Aptos" panose="020B0004020202020204" pitchFamily="34" charset="0"/>
              </a:rPr>
              <a:t>drejtave të qytetarëve. Gjithashtu, një shumicë e konsiderueshme (89%) janë dakord që Policia e Shtetit duhet të adresojë shqetësimet për</a:t>
            </a:r>
            <a:r>
              <a:rPr lang="sq-AL" sz="1400" dirty="0">
                <a:latin typeface="Aptos" panose="020B0004020202020204" pitchFamily="34" charset="0"/>
              </a:rPr>
              <a:t> shkak të</a:t>
            </a:r>
            <a:r>
              <a:rPr lang="en-US" sz="1400" dirty="0">
                <a:latin typeface="Aptos" panose="020B0004020202020204" pitchFamily="34" charset="0"/>
              </a:rPr>
              <a:t> zhurma</a:t>
            </a:r>
            <a:r>
              <a:rPr lang="sq-AL" sz="1400" dirty="0">
                <a:latin typeface="Aptos" panose="020B0004020202020204" pitchFamily="34" charset="0"/>
              </a:rPr>
              <a:t>ve</a:t>
            </a:r>
            <a:r>
              <a:rPr lang="en-US" sz="1400" dirty="0">
                <a:latin typeface="Aptos" panose="020B0004020202020204" pitchFamily="34" charset="0"/>
              </a:rPr>
              <a:t> nga klubet e natës.</a:t>
            </a:r>
            <a:r>
              <a:rPr lang="sq-AL" sz="1400" dirty="0">
                <a:latin typeface="Aptos" panose="020B0004020202020204" pitchFamily="34" charset="0"/>
              </a:rPr>
              <a:t> </a:t>
            </a:r>
            <a:r>
              <a:rPr lang="en-US" sz="1400" dirty="0">
                <a:latin typeface="Aptos" panose="020B0004020202020204" pitchFamily="34" charset="0"/>
              </a:rPr>
              <a:t>Rënia</a:t>
            </a:r>
            <a:r>
              <a:rPr lang="sq-AL" sz="1400" dirty="0">
                <a:latin typeface="Aptos" panose="020B0004020202020204" pitchFamily="34" charset="0"/>
              </a:rPr>
              <a:t> në përqindje</a:t>
            </a:r>
            <a:r>
              <a:rPr lang="en-US" sz="1400" dirty="0">
                <a:latin typeface="Aptos" panose="020B0004020202020204" pitchFamily="34" charset="0"/>
              </a:rPr>
              <a:t> e </a:t>
            </a:r>
            <a:r>
              <a:rPr lang="sq-AL" sz="1400" dirty="0">
                <a:latin typeface="Aptos" panose="020B0004020202020204" pitchFamily="34" charset="0"/>
              </a:rPr>
              <a:t>atyre</a:t>
            </a:r>
            <a:r>
              <a:rPr lang="en-US" sz="1400" dirty="0">
                <a:latin typeface="Aptos" panose="020B0004020202020204" pitchFamily="34" charset="0"/>
              </a:rPr>
              <a:t> që lidhin përgjegjësi të tjera me Policinë e Shtetit, si zaptimi i paligjshëm i trotuareve (65%), ndërtimet pa leje (64%) dhe çështjet që lidhen me taksat (54%) - reflekton rritjen e ndërgjegjësimit të publikut për rolet institucionale. </a:t>
            </a:r>
            <a:endParaRPr lang="sq-AL" sz="1400" dirty="0">
              <a:latin typeface="Aptos" panose="020B0004020202020204" pitchFamily="34" charset="0"/>
            </a:endParaRPr>
          </a:p>
          <a:p>
            <a:r>
              <a:rPr lang="en-US" sz="1400" dirty="0">
                <a:latin typeface="Aptos" panose="020B0004020202020204" pitchFamily="34" charset="0"/>
              </a:rPr>
              <a:t>Tashmë qytetarët i lidhin këto çështje me policinë bashkiake, IKMT dhe Drejtorinë e Tatimeve, duke treguar një kuptim më të qartë të ndarjes së përgjegjësive.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A74F8B3E-2ADC-2FEA-8FAF-7DC4C37B4ACD}"/>
              </a:ext>
            </a:extLst>
          </p:cNvPr>
          <p:cNvSpPr/>
          <p:nvPr/>
        </p:nvSpPr>
        <p:spPr>
          <a:xfrm>
            <a:off x="7298108" y="107493"/>
            <a:ext cx="4753215" cy="646986"/>
          </a:xfrm>
          <a:prstGeom prst="roundRect">
            <a:avLst/>
          </a:prstGeom>
          <a:solidFill>
            <a:srgbClr val="6A93A5"/>
          </a:solidFill>
        </p:spPr>
        <p:txBody>
          <a:bodyPr wrap="square">
            <a:spAutoFit/>
          </a:bodyPr>
          <a:lstStyle/>
          <a:p>
            <a:pPr marL="117475"/>
            <a:r>
              <a:rPr lang="en-US" sz="1600" i="1" dirty="0">
                <a:solidFill>
                  <a:schemeClr val="bg1"/>
                </a:solidFill>
                <a:latin typeface="Aptos" panose="020B0004020202020204" pitchFamily="34" charset="0"/>
              </a:rPr>
              <a:t>A është detyra e Policisë së Shtetit të ndërhyjë në rastet e …..</a:t>
            </a:r>
            <a:r>
              <a:rPr lang="sq-AL" sz="1600" i="1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en-US" sz="1600" i="1" dirty="0">
                <a:solidFill>
                  <a:schemeClr val="bg1"/>
                </a:solidFill>
                <a:latin typeface="Aptos" panose="020B0004020202020204" pitchFamily="34" charset="0"/>
              </a:rPr>
              <a:t>(PS1_a, PS1_b, PS1_c, PS1_d, PS1_e)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DC2E4E6-E72B-68D4-4AA4-B0C725FD5C85}"/>
              </a:ext>
            </a:extLst>
          </p:cNvPr>
          <p:cNvSpPr txBox="1"/>
          <p:nvPr/>
        </p:nvSpPr>
        <p:spPr>
          <a:xfrm>
            <a:off x="339937" y="1026894"/>
            <a:ext cx="32834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Aptos (body)"/>
              </a:rPr>
              <a:t>*</a:t>
            </a:r>
            <a:r>
              <a:rPr lang="sq-AL" sz="1600" i="1" dirty="0">
                <a:latin typeface="Aptos (body)"/>
              </a:rPr>
              <a:t>Vetëm ata që janë përgjigjur </a:t>
            </a:r>
            <a:r>
              <a:rPr lang="en-US" sz="1600" i="1" dirty="0">
                <a:latin typeface="Aptos (body)"/>
              </a:rPr>
              <a:t>“</a:t>
            </a:r>
            <a:r>
              <a:rPr lang="sq-AL" sz="1600" i="1" dirty="0">
                <a:latin typeface="Aptos (body)"/>
              </a:rPr>
              <a:t>Po</a:t>
            </a:r>
            <a:r>
              <a:rPr lang="en-US" sz="1600" i="1" dirty="0">
                <a:latin typeface="Aptos (body)"/>
              </a:rPr>
              <a:t>”</a:t>
            </a:r>
          </a:p>
        </p:txBody>
      </p:sp>
      <p:graphicFrame>
        <p:nvGraphicFramePr>
          <p:cNvPr id="9" name="Chart Placeholder 8">
            <a:extLst>
              <a:ext uri="{FF2B5EF4-FFF2-40B4-BE49-F238E27FC236}">
                <a16:creationId xmlns:a16="http://schemas.microsoft.com/office/drawing/2014/main" id="{C32F2507-F52C-FADD-3F5E-4D6BAC5D99C2}"/>
              </a:ext>
            </a:extLst>
          </p:cNvPr>
          <p:cNvGraphicFramePr>
            <a:graphicFrameLocks noGrp="1"/>
          </p:cNvGraphicFramePr>
          <p:nvPr>
            <p:ph type="chart" sz="quarter" idx="15"/>
            <p:extLst>
              <p:ext uri="{D42A27DB-BD31-4B8C-83A1-F6EECF244321}">
                <p14:modId xmlns:p14="http://schemas.microsoft.com/office/powerpoint/2010/main" val="2111821353"/>
              </p:ext>
            </p:extLst>
          </p:nvPr>
        </p:nvGraphicFramePr>
        <p:xfrm>
          <a:off x="339938" y="1529798"/>
          <a:ext cx="8462317" cy="51250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585159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2FD9CAB-A1A5-494C-A4D4-858DC46A3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938" y="99308"/>
            <a:ext cx="5756062" cy="716071"/>
          </a:xfrm>
        </p:spPr>
        <p:txBody>
          <a:bodyPr>
            <a:normAutofit fontScale="90000"/>
          </a:bodyPr>
          <a:lstStyle/>
          <a:p>
            <a:r>
              <a:rPr lang="sq-AL" sz="3200" dirty="0">
                <a:latin typeface="Aptos" panose="020B0004020202020204" pitchFamily="34" charset="0"/>
              </a:rPr>
              <a:t>Detyrat dhe përgjegjësitë e Policisë së Shtetit</a:t>
            </a:r>
            <a:endParaRPr lang="en-US" sz="3200" dirty="0">
              <a:latin typeface="Aptos (body)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D9EF43-AA9D-2AD6-24E6-1B1FCF914409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895522" y="1392963"/>
            <a:ext cx="3155800" cy="4718299"/>
          </a:xfrm>
        </p:spPr>
        <p:txBody>
          <a:bodyPr/>
          <a:lstStyle/>
          <a:p>
            <a:r>
              <a:rPr lang="en-US" sz="1600" dirty="0">
                <a:latin typeface="Aptos (body)"/>
              </a:rPr>
              <a:t>Në vitin 2024, 65% e të anketuarve besojnë se Policia e Shtetit po bën një punë</a:t>
            </a:r>
            <a:r>
              <a:rPr lang="sq-AL" sz="1600" dirty="0">
                <a:latin typeface="Aptos (body)"/>
              </a:rPr>
              <a:t> të</a:t>
            </a:r>
            <a:r>
              <a:rPr lang="en-US" sz="1600" dirty="0">
                <a:latin typeface="Aptos (body)"/>
              </a:rPr>
              <a:t> “mirë”/ “shumë</a:t>
            </a:r>
            <a:r>
              <a:rPr lang="sq-AL" sz="1600" dirty="0">
                <a:latin typeface="Aptos (body)"/>
              </a:rPr>
              <a:t> të</a:t>
            </a:r>
            <a:r>
              <a:rPr lang="en-US" sz="1600" dirty="0">
                <a:latin typeface="Aptos (body)"/>
              </a:rPr>
              <a:t> mirë”, krahasuar me 8% që mendojnë se po bë</a:t>
            </a:r>
            <a:r>
              <a:rPr lang="sq-AL" sz="1600" dirty="0">
                <a:latin typeface="Aptos (body)"/>
              </a:rPr>
              <a:t>n</a:t>
            </a:r>
            <a:r>
              <a:rPr lang="en-US" sz="1600" dirty="0">
                <a:latin typeface="Aptos (body)"/>
              </a:rPr>
              <a:t> një punë</a:t>
            </a:r>
            <a:r>
              <a:rPr lang="sq-AL" sz="1600" dirty="0">
                <a:latin typeface="Aptos (body)"/>
              </a:rPr>
              <a:t> të</a:t>
            </a:r>
            <a:r>
              <a:rPr lang="en-US" sz="1600" dirty="0">
                <a:latin typeface="Aptos (body)"/>
              </a:rPr>
              <a:t> “keq</a:t>
            </a:r>
            <a:r>
              <a:rPr lang="sq-AL" sz="1600" dirty="0">
                <a:latin typeface="Aptos (body)"/>
              </a:rPr>
              <a:t>e</a:t>
            </a:r>
            <a:r>
              <a:rPr lang="en-US" sz="1600" dirty="0">
                <a:latin typeface="Aptos (body)"/>
              </a:rPr>
              <a:t>”/ “shumë</a:t>
            </a:r>
            <a:r>
              <a:rPr lang="sq-AL" sz="1600" dirty="0">
                <a:latin typeface="Aptos (body)"/>
              </a:rPr>
              <a:t> të</a:t>
            </a:r>
            <a:r>
              <a:rPr lang="en-US" sz="1600" dirty="0">
                <a:latin typeface="Aptos (body)"/>
              </a:rPr>
              <a:t> keq”.</a:t>
            </a:r>
            <a:endParaRPr lang="sq-AL" sz="1600" dirty="0">
              <a:latin typeface="Aptos (body)"/>
            </a:endParaRPr>
          </a:p>
          <a:p>
            <a:r>
              <a:rPr lang="en-US" sz="1600" dirty="0">
                <a:latin typeface="Aptos (body)"/>
              </a:rPr>
              <a:t>Krahasuar me studimin e vitit 2022, ka një rritje prej 6 pp në vlerësimet pozitive, duke u rritur nga 59% në 2022 në 65% në 2024. Vlerësimet negative u ulën me 3 pp, nga 11% në 2022 në 8% në 2024.</a:t>
            </a:r>
            <a:endParaRPr lang="en-US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8946038-7D69-4FF9-AFA5-5AF746F76DD4}"/>
              </a:ext>
            </a:extLst>
          </p:cNvPr>
          <p:cNvSpPr/>
          <p:nvPr/>
        </p:nvSpPr>
        <p:spPr>
          <a:xfrm>
            <a:off x="7127193" y="107493"/>
            <a:ext cx="4924129" cy="919401"/>
          </a:xfrm>
          <a:prstGeom prst="roundRect">
            <a:avLst/>
          </a:prstGeom>
          <a:solidFill>
            <a:srgbClr val="6A93A5"/>
          </a:solidFill>
        </p:spPr>
        <p:txBody>
          <a:bodyPr wrap="square">
            <a:spAutoFit/>
          </a:bodyPr>
          <a:lstStyle/>
          <a:p>
            <a:pPr marL="117475"/>
            <a:r>
              <a:rPr lang="sq-AL" sz="1600" i="1" dirty="0">
                <a:solidFill>
                  <a:schemeClr val="bg1"/>
                </a:solidFill>
                <a:latin typeface="Aptos" panose="020B0004020202020204" pitchFamily="34" charset="0"/>
              </a:rPr>
              <a:t>Duke pasur parasysh të gjitha detyrat që Policia e Shtetit pritet të kryejë,  do të thoni se ata janë duke bërë një punë të mirë apo një punë të keqe? (D7)</a:t>
            </a:r>
          </a:p>
        </p:txBody>
      </p:sp>
      <p:graphicFrame>
        <p:nvGraphicFramePr>
          <p:cNvPr id="5" name="Chart Placeholder 4">
            <a:extLst>
              <a:ext uri="{FF2B5EF4-FFF2-40B4-BE49-F238E27FC236}">
                <a16:creationId xmlns:a16="http://schemas.microsoft.com/office/drawing/2014/main" id="{F87ADF12-2911-A0B7-0074-55106DCC9BF9}"/>
              </a:ext>
            </a:extLst>
          </p:cNvPr>
          <p:cNvGraphicFramePr>
            <a:graphicFrameLocks noGrp="1"/>
          </p:cNvGraphicFramePr>
          <p:nvPr>
            <p:ph type="chart" sz="quarter" idx="15"/>
            <p:extLst>
              <p:ext uri="{D42A27DB-BD31-4B8C-83A1-F6EECF244321}">
                <p14:modId xmlns:p14="http://schemas.microsoft.com/office/powerpoint/2010/main" val="3189002135"/>
              </p:ext>
            </p:extLst>
          </p:nvPr>
        </p:nvGraphicFramePr>
        <p:xfrm>
          <a:off x="339725" y="1104900"/>
          <a:ext cx="8270875" cy="5124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651916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2FD9CAB-A1A5-494C-A4D4-858DC46A3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938" y="99308"/>
            <a:ext cx="5864167" cy="716071"/>
          </a:xfrm>
        </p:spPr>
        <p:txBody>
          <a:bodyPr>
            <a:normAutofit fontScale="90000"/>
          </a:bodyPr>
          <a:lstStyle/>
          <a:p>
            <a:r>
              <a:rPr lang="sq-AL" sz="3200" dirty="0">
                <a:latin typeface="Aptos" panose="020B0004020202020204" pitchFamily="34" charset="0"/>
              </a:rPr>
              <a:t>Detyrat dhe përgjegjësitë e Policisë së Shtetit</a:t>
            </a:r>
            <a:endParaRPr lang="en-US" sz="3200" dirty="0">
              <a:latin typeface="Aptos (body)"/>
            </a:endParaRPr>
          </a:p>
        </p:txBody>
      </p:sp>
      <p:graphicFrame>
        <p:nvGraphicFramePr>
          <p:cNvPr id="5" name="Chart Placeholder 4">
            <a:extLst>
              <a:ext uri="{FF2B5EF4-FFF2-40B4-BE49-F238E27FC236}">
                <a16:creationId xmlns:a16="http://schemas.microsoft.com/office/drawing/2014/main" id="{37BCA1DD-0572-8D9E-2E27-F33A63C51FF0}"/>
              </a:ext>
            </a:extLst>
          </p:cNvPr>
          <p:cNvGraphicFramePr>
            <a:graphicFrameLocks noGrp="1"/>
          </p:cNvGraphicFramePr>
          <p:nvPr>
            <p:ph type="chart" sz="quarter" idx="14"/>
            <p:extLst>
              <p:ext uri="{D42A27DB-BD31-4B8C-83A1-F6EECF244321}">
                <p14:modId xmlns:p14="http://schemas.microsoft.com/office/powerpoint/2010/main" val="457340220"/>
              </p:ext>
            </p:extLst>
          </p:nvPr>
        </p:nvGraphicFramePr>
        <p:xfrm>
          <a:off x="339938" y="1162729"/>
          <a:ext cx="6001041" cy="52276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8946038-7D69-4FF9-AFA5-5AF746F76DD4}"/>
              </a:ext>
            </a:extLst>
          </p:cNvPr>
          <p:cNvSpPr/>
          <p:nvPr/>
        </p:nvSpPr>
        <p:spPr>
          <a:xfrm>
            <a:off x="6204105" y="107493"/>
            <a:ext cx="5847217" cy="646986"/>
          </a:xfrm>
          <a:prstGeom prst="roundRect">
            <a:avLst/>
          </a:prstGeom>
          <a:solidFill>
            <a:srgbClr val="6A93A5"/>
          </a:solidFill>
        </p:spPr>
        <p:txBody>
          <a:bodyPr wrap="square">
            <a:spAutoFit/>
          </a:bodyPr>
          <a:lstStyle/>
          <a:p>
            <a:pPr marL="117475"/>
            <a:r>
              <a:rPr lang="it-IT" sz="1600" i="1" dirty="0">
                <a:solidFill>
                  <a:schemeClr val="bg1"/>
                </a:solidFill>
                <a:latin typeface="Aptos" panose="020B0004020202020204" pitchFamily="34" charset="0"/>
              </a:rPr>
              <a:t>N</a:t>
            </a:r>
            <a:r>
              <a:rPr lang="sq-AL" sz="1600" i="1" dirty="0">
                <a:solidFill>
                  <a:schemeClr val="bg1"/>
                </a:solidFill>
                <a:latin typeface="Aptos" panose="020B0004020202020204" pitchFamily="34" charset="0"/>
              </a:rPr>
              <a:t>ë</a:t>
            </a:r>
            <a:r>
              <a:rPr lang="it-IT" sz="1600" i="1" dirty="0">
                <a:solidFill>
                  <a:schemeClr val="bg1"/>
                </a:solidFill>
                <a:latin typeface="Aptos" panose="020B0004020202020204" pitchFamily="34" charset="0"/>
              </a:rPr>
              <a:t> 2 vitet e fundit, a keni pasur kontakte me Policinë e Shtetit a ju ka ndaluar ose a ju ka kontaktuar për ndonjë arsye</a:t>
            </a:r>
            <a:r>
              <a:rPr lang="en-US" sz="1600" i="1" dirty="0">
                <a:solidFill>
                  <a:schemeClr val="bg1"/>
                </a:solidFill>
                <a:latin typeface="Aptos" panose="020B0004020202020204" pitchFamily="34" charset="0"/>
              </a:rPr>
              <a:t>? (D8)</a:t>
            </a:r>
          </a:p>
        </p:txBody>
      </p:sp>
      <p:graphicFrame>
        <p:nvGraphicFramePr>
          <p:cNvPr id="2" name="Chart Placeholder 1">
            <a:extLst>
              <a:ext uri="{FF2B5EF4-FFF2-40B4-BE49-F238E27FC236}">
                <a16:creationId xmlns:a16="http://schemas.microsoft.com/office/drawing/2014/main" id="{D1544D3F-1B1F-523B-B38A-0416E3E99618}"/>
              </a:ext>
            </a:extLst>
          </p:cNvPr>
          <p:cNvGraphicFramePr>
            <a:graphicFrameLocks noGrp="1"/>
          </p:cNvGraphicFramePr>
          <p:nvPr>
            <p:ph type="chart" sz="quarter" idx="15"/>
            <p:extLst>
              <p:ext uri="{D42A27DB-BD31-4B8C-83A1-F6EECF244321}">
                <p14:modId xmlns:p14="http://schemas.microsoft.com/office/powerpoint/2010/main" val="3401744664"/>
              </p:ext>
            </p:extLst>
          </p:nvPr>
        </p:nvGraphicFramePr>
        <p:xfrm>
          <a:off x="7834998" y="1327828"/>
          <a:ext cx="4152301" cy="4897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90" name="Group 89">
            <a:extLst>
              <a:ext uri="{FF2B5EF4-FFF2-40B4-BE49-F238E27FC236}">
                <a16:creationId xmlns:a16="http://schemas.microsoft.com/office/drawing/2014/main" id="{CE8537ED-09B4-2EAF-6E13-AB51554C7D61}"/>
              </a:ext>
            </a:extLst>
          </p:cNvPr>
          <p:cNvGrpSpPr/>
          <p:nvPr/>
        </p:nvGrpSpPr>
        <p:grpSpPr>
          <a:xfrm>
            <a:off x="5226028" y="1320625"/>
            <a:ext cx="2730702" cy="4897439"/>
            <a:chOff x="4969058" y="1317047"/>
            <a:chExt cx="2730702" cy="4897439"/>
          </a:xfrm>
        </p:grpSpPr>
        <p:sp>
          <p:nvSpPr>
            <p:cNvPr id="48" name="Right Brace 47">
              <a:extLst>
                <a:ext uri="{FF2B5EF4-FFF2-40B4-BE49-F238E27FC236}">
                  <a16:creationId xmlns:a16="http://schemas.microsoft.com/office/drawing/2014/main" id="{0008C81A-9C19-5162-742E-1588CC76A6EF}"/>
                </a:ext>
              </a:extLst>
            </p:cNvPr>
            <p:cNvSpPr/>
            <p:nvPr/>
          </p:nvSpPr>
          <p:spPr>
            <a:xfrm>
              <a:off x="4969058" y="5699617"/>
              <a:ext cx="211081" cy="342687"/>
            </a:xfrm>
            <a:prstGeom prst="rightBrace">
              <a:avLst/>
            </a:prstGeom>
            <a:ln>
              <a:solidFill>
                <a:srgbClr val="FFCE9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ED6F35"/>
                </a:solidFill>
              </a:endParaRPr>
            </a:p>
          </p:txBody>
        </p: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2475C878-E1E3-C7E8-9B1F-C44AEFACACD0}"/>
                </a:ext>
              </a:extLst>
            </p:cNvPr>
            <p:cNvGrpSpPr/>
            <p:nvPr/>
          </p:nvGrpSpPr>
          <p:grpSpPr>
            <a:xfrm>
              <a:off x="5180140" y="3862697"/>
              <a:ext cx="2230773" cy="2008264"/>
              <a:chOff x="5260467" y="3986612"/>
              <a:chExt cx="2150446" cy="1880002"/>
            </a:xfrm>
          </p:grpSpPr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432E9FD6-14AF-9D8E-3107-8E64E39026D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862273" y="3986612"/>
                <a:ext cx="548640" cy="0"/>
              </a:xfrm>
              <a:prstGeom prst="line">
                <a:avLst/>
              </a:prstGeom>
              <a:ln w="6350">
                <a:solidFill>
                  <a:srgbClr val="FFCE94"/>
                </a:solidFill>
                <a:prstDash val="solid"/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C8A0010F-6969-694D-9223-CBF855C59FA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862273" y="3986613"/>
                <a:ext cx="0" cy="1880001"/>
              </a:xfrm>
              <a:prstGeom prst="line">
                <a:avLst/>
              </a:prstGeom>
              <a:ln w="6350">
                <a:solidFill>
                  <a:srgbClr val="FFCE94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5F809CAB-D6DD-D98F-DB97-860F982D75F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60467" y="5866614"/>
                <a:ext cx="1601806" cy="0"/>
              </a:xfrm>
              <a:prstGeom prst="line">
                <a:avLst/>
              </a:prstGeom>
              <a:ln w="6350">
                <a:solidFill>
                  <a:srgbClr val="FFCE94"/>
                </a:solidFill>
                <a:prstDash val="solid"/>
                <a:head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6" name="Left Bracket 85">
              <a:extLst>
                <a:ext uri="{FF2B5EF4-FFF2-40B4-BE49-F238E27FC236}">
                  <a16:creationId xmlns:a16="http://schemas.microsoft.com/office/drawing/2014/main" id="{D3B3B4A2-2CB5-0E4C-DE73-BC37EAA71A85}"/>
                </a:ext>
              </a:extLst>
            </p:cNvPr>
            <p:cNvSpPr/>
            <p:nvPr/>
          </p:nvSpPr>
          <p:spPr>
            <a:xfrm>
              <a:off x="7446378" y="1317047"/>
              <a:ext cx="253382" cy="4897439"/>
            </a:xfrm>
            <a:prstGeom prst="leftBracket">
              <a:avLst/>
            </a:prstGeom>
            <a:ln>
              <a:solidFill>
                <a:srgbClr val="FFCE9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1" name="TextBox 90">
            <a:extLst>
              <a:ext uri="{FF2B5EF4-FFF2-40B4-BE49-F238E27FC236}">
                <a16:creationId xmlns:a16="http://schemas.microsoft.com/office/drawing/2014/main" id="{203B8C55-5D47-06C4-AB74-DF37BD4C99BE}"/>
              </a:ext>
            </a:extLst>
          </p:cNvPr>
          <p:cNvSpPr txBox="1"/>
          <p:nvPr/>
        </p:nvSpPr>
        <p:spPr>
          <a:xfrm>
            <a:off x="5468578" y="4979085"/>
            <a:ext cx="166163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q-AL" sz="1000" i="1" dirty="0">
                <a:solidFill>
                  <a:srgbClr val="ED6F35"/>
                </a:solidFill>
                <a:latin typeface="Aptos (body)"/>
              </a:rPr>
              <a:t>Atyre që kanë pasur kontakt u është </a:t>
            </a:r>
            <a:r>
              <a:rPr lang="en-US" sz="1000" i="1" dirty="0">
                <a:solidFill>
                  <a:srgbClr val="ED6F35"/>
                </a:solidFill>
                <a:latin typeface="Aptos (body)"/>
              </a:rPr>
              <a:t>kërkua</a:t>
            </a:r>
            <a:r>
              <a:rPr lang="sq-AL" sz="1000" i="1" dirty="0">
                <a:solidFill>
                  <a:srgbClr val="ED6F35"/>
                </a:solidFill>
                <a:latin typeface="Aptos (body)"/>
              </a:rPr>
              <a:t>r</a:t>
            </a:r>
            <a:r>
              <a:rPr lang="en-US" sz="1000" i="1" dirty="0">
                <a:solidFill>
                  <a:srgbClr val="ED6F35"/>
                </a:solidFill>
                <a:latin typeface="Aptos (body)"/>
              </a:rPr>
              <a:t> të përshkrua</a:t>
            </a:r>
            <a:r>
              <a:rPr lang="sq-AL" sz="1000" i="1" dirty="0">
                <a:solidFill>
                  <a:srgbClr val="ED6F35"/>
                </a:solidFill>
                <a:latin typeface="Aptos (body)"/>
              </a:rPr>
              <a:t>jnë</a:t>
            </a:r>
            <a:r>
              <a:rPr lang="en-US" sz="1000" i="1" dirty="0">
                <a:solidFill>
                  <a:srgbClr val="ED6F35"/>
                </a:solidFill>
                <a:latin typeface="Aptos (body)"/>
              </a:rPr>
              <a:t> arsyen e kontaktit të tyre të fundit me </a:t>
            </a:r>
            <a:r>
              <a:rPr lang="sq-AL" sz="1000" i="1" dirty="0">
                <a:solidFill>
                  <a:srgbClr val="ED6F35"/>
                </a:solidFill>
                <a:latin typeface="Aptos (body)"/>
              </a:rPr>
              <a:t>policinë.</a:t>
            </a:r>
            <a:endParaRPr lang="en-US" sz="1000" i="1" dirty="0">
              <a:solidFill>
                <a:srgbClr val="ED6F35"/>
              </a:solidFill>
              <a:latin typeface="Aptos (body)"/>
            </a:endParaRPr>
          </a:p>
        </p:txBody>
      </p:sp>
    </p:spTree>
    <p:extLst>
      <p:ext uri="{BB962C8B-B14F-4D97-AF65-F5344CB8AC3E}">
        <p14:creationId xmlns:p14="http://schemas.microsoft.com/office/powerpoint/2010/main" val="692947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10C5DBC-E86C-749A-F37B-1D933E66EDB0}"/>
              </a:ext>
            </a:extLst>
          </p:cNvPr>
          <p:cNvSpPr/>
          <p:nvPr/>
        </p:nvSpPr>
        <p:spPr>
          <a:xfrm>
            <a:off x="-2835" y="0"/>
            <a:ext cx="6657975" cy="6858000"/>
          </a:xfrm>
          <a:prstGeom prst="rect">
            <a:avLst/>
          </a:prstGeom>
          <a:solidFill>
            <a:schemeClr val="bg1">
              <a:lumMod val="8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1736" y="117657"/>
            <a:ext cx="10961783" cy="936433"/>
          </a:xfrm>
        </p:spPr>
        <p:txBody>
          <a:bodyPr>
            <a:normAutofit/>
          </a:bodyPr>
          <a:lstStyle/>
          <a:p>
            <a:r>
              <a:rPr lang="sq-AL" dirty="0">
                <a:latin typeface="Aptos (body)"/>
              </a:rPr>
              <a:t>Metodologjia</a:t>
            </a:r>
            <a:endParaRPr lang="en-US" sz="2800" b="1" i="1" dirty="0">
              <a:latin typeface="Aptos (body)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985A1605-BD5C-0266-1673-5B7685358B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9434903"/>
              </p:ext>
            </p:extLst>
          </p:nvPr>
        </p:nvGraphicFramePr>
        <p:xfrm>
          <a:off x="7259223" y="1111911"/>
          <a:ext cx="4437092" cy="52846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09273">
                  <a:extLst>
                    <a:ext uri="{9D8B030D-6E8A-4147-A177-3AD203B41FA5}">
                      <a16:colId xmlns:a16="http://schemas.microsoft.com/office/drawing/2014/main" val="475672265"/>
                    </a:ext>
                  </a:extLst>
                </a:gridCol>
                <a:gridCol w="1109273">
                  <a:extLst>
                    <a:ext uri="{9D8B030D-6E8A-4147-A177-3AD203B41FA5}">
                      <a16:colId xmlns:a16="http://schemas.microsoft.com/office/drawing/2014/main" val="2217326831"/>
                    </a:ext>
                  </a:extLst>
                </a:gridCol>
                <a:gridCol w="1109273">
                  <a:extLst>
                    <a:ext uri="{9D8B030D-6E8A-4147-A177-3AD203B41FA5}">
                      <a16:colId xmlns:a16="http://schemas.microsoft.com/office/drawing/2014/main" val="1668789728"/>
                    </a:ext>
                  </a:extLst>
                </a:gridCol>
                <a:gridCol w="1109273">
                  <a:extLst>
                    <a:ext uri="{9D8B030D-6E8A-4147-A177-3AD203B41FA5}">
                      <a16:colId xmlns:a16="http://schemas.microsoft.com/office/drawing/2014/main" val="2753731526"/>
                    </a:ext>
                  </a:extLst>
                </a:gridCol>
              </a:tblGrid>
              <a:tr h="389722">
                <a:tc>
                  <a:txBody>
                    <a:bodyPr/>
                    <a:lstStyle/>
                    <a:p>
                      <a:pPr algn="ctr" fontAlgn="b"/>
                      <a:r>
                        <a:rPr lang="sq-AL" sz="12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Qarku</a:t>
                      </a:r>
                      <a:endParaRPr lang="en-US" sz="1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C4E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Urban</a:t>
                      </a:r>
                      <a:endParaRPr lang="en-US" sz="1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C4E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Rural</a:t>
                      </a:r>
                      <a:endParaRPr lang="en-US" sz="1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C4E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Total</a:t>
                      </a:r>
                      <a:endParaRPr lang="en-US" sz="1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C4E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6410464"/>
                  </a:ext>
                </a:extLst>
              </a:tr>
              <a:tr h="389722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 dirty="0">
                          <a:effectLst/>
                        </a:rPr>
                        <a:t>Berat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q-A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q-A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q-A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4997721"/>
                  </a:ext>
                </a:extLst>
              </a:tr>
              <a:tr h="37413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 noProof="0" dirty="0">
                          <a:effectLst/>
                        </a:rPr>
                        <a:t>Dib</a:t>
                      </a:r>
                      <a:r>
                        <a:rPr lang="sq-AL" sz="1200" u="none" strike="noStrike" noProof="0" dirty="0">
                          <a:effectLst/>
                        </a:rPr>
                        <a:t>ë</a:t>
                      </a:r>
                      <a:r>
                        <a:rPr lang="en-US" sz="1200" u="none" strike="noStrike" noProof="0" dirty="0">
                          <a:effectLst/>
                        </a:rPr>
                        <a:t>r</a:t>
                      </a:r>
                      <a:endParaRPr lang="en-US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q-A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q-A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q-A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3544967"/>
                  </a:ext>
                </a:extLst>
              </a:tr>
              <a:tr h="37413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 dirty="0">
                          <a:effectLst/>
                        </a:rPr>
                        <a:t>Durr</a:t>
                      </a:r>
                      <a:r>
                        <a:rPr lang="sq-AL" sz="1200" u="none" strike="noStrike" dirty="0">
                          <a:effectLst/>
                        </a:rPr>
                        <a:t>ë</a:t>
                      </a:r>
                      <a:r>
                        <a:rPr lang="en-US" sz="1200" u="none" strike="noStrike" dirty="0">
                          <a:effectLst/>
                        </a:rPr>
                        <a:t>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q-A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q-A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q-A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7647000"/>
                  </a:ext>
                </a:extLst>
              </a:tr>
              <a:tr h="37413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 dirty="0">
                          <a:effectLst/>
                        </a:rPr>
                        <a:t>Elbasan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q-A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q-A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sq-A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1757202"/>
                  </a:ext>
                </a:extLst>
              </a:tr>
              <a:tr h="374133">
                <a:tc>
                  <a:txBody>
                    <a:bodyPr/>
                    <a:lstStyle/>
                    <a:p>
                      <a:pPr algn="ctr" fontAlgn="t"/>
                      <a:r>
                        <a:rPr lang="sq-AL" sz="1200" u="none" strike="noStrike" noProof="0" dirty="0">
                          <a:effectLst/>
                        </a:rPr>
                        <a:t>Fier</a:t>
                      </a:r>
                      <a:endParaRPr lang="sq-AL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q-A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q-A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sq-A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0889486"/>
                  </a:ext>
                </a:extLst>
              </a:tr>
              <a:tr h="37413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 dirty="0">
                          <a:effectLst/>
                        </a:rPr>
                        <a:t>Gjirokast</a:t>
                      </a:r>
                      <a:r>
                        <a:rPr lang="sq-AL" sz="1200" u="none" strike="noStrike" dirty="0">
                          <a:effectLst/>
                        </a:rPr>
                        <a:t>ë</a:t>
                      </a:r>
                      <a:r>
                        <a:rPr lang="en-US" sz="1200" u="none" strike="noStrike" dirty="0">
                          <a:effectLst/>
                        </a:rPr>
                        <a:t>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q-A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q-A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q-A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5158271"/>
                  </a:ext>
                </a:extLst>
              </a:tr>
              <a:tr h="37413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 dirty="0">
                          <a:effectLst/>
                        </a:rPr>
                        <a:t>Kor</a:t>
                      </a:r>
                      <a:r>
                        <a:rPr lang="sq-AL" sz="1200" u="none" strike="noStrike" dirty="0">
                          <a:effectLst/>
                        </a:rPr>
                        <a:t>çë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q-A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q-A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q-A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1192580"/>
                  </a:ext>
                </a:extLst>
              </a:tr>
              <a:tr h="37413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 dirty="0">
                          <a:effectLst/>
                        </a:rPr>
                        <a:t>Kuk</a:t>
                      </a:r>
                      <a:r>
                        <a:rPr lang="sq-AL" sz="1200" u="none" strike="noStrike" dirty="0">
                          <a:effectLst/>
                        </a:rPr>
                        <a:t>ë</a:t>
                      </a:r>
                      <a:r>
                        <a:rPr lang="en-US" sz="1200" u="none" strike="noStrike" dirty="0">
                          <a:effectLst/>
                        </a:rPr>
                        <a:t>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q-A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sq-A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q-A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3434190"/>
                  </a:ext>
                </a:extLst>
              </a:tr>
              <a:tr h="37413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 dirty="0">
                          <a:effectLst/>
                        </a:rPr>
                        <a:t>Lezh</a:t>
                      </a:r>
                      <a:r>
                        <a:rPr lang="sq-AL" sz="1200" u="none" strike="noStrike" dirty="0">
                          <a:effectLst/>
                        </a:rPr>
                        <a:t>ë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q-A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q-A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q-A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0289590"/>
                  </a:ext>
                </a:extLst>
              </a:tr>
              <a:tr h="37413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 dirty="0">
                          <a:effectLst/>
                        </a:rPr>
                        <a:t>Shkod</a:t>
                      </a:r>
                      <a:r>
                        <a:rPr lang="sq-AL" sz="1200" u="none" strike="noStrike" dirty="0">
                          <a:effectLst/>
                        </a:rPr>
                        <a:t>ë</a:t>
                      </a:r>
                      <a:r>
                        <a:rPr lang="en-US" sz="1200" u="none" strike="noStrike" dirty="0">
                          <a:effectLst/>
                        </a:rPr>
                        <a:t>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q-A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q-A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q-A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0617916"/>
                  </a:ext>
                </a:extLst>
              </a:tr>
              <a:tr h="37413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 dirty="0">
                          <a:effectLst/>
                        </a:rPr>
                        <a:t>Tiran</a:t>
                      </a:r>
                      <a:r>
                        <a:rPr lang="sq-AL" sz="1200" u="none" strike="noStrike" dirty="0">
                          <a:effectLst/>
                        </a:rPr>
                        <a:t>ë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q-A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q-A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sq-A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0705266"/>
                  </a:ext>
                </a:extLst>
              </a:tr>
              <a:tr h="37413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 dirty="0">
                          <a:effectLst/>
                        </a:rPr>
                        <a:t>Vlor</a:t>
                      </a:r>
                      <a:r>
                        <a:rPr lang="sq-AL" sz="1200" u="none" strike="noStrike" dirty="0">
                          <a:effectLst/>
                        </a:rPr>
                        <a:t>ë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q-A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q-A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q-A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4154789"/>
                  </a:ext>
                </a:extLst>
              </a:tr>
              <a:tr h="389722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 dirty="0">
                          <a:effectLst/>
                        </a:rPr>
                        <a:t>Total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q-A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890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q-A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1,010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q-A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1,900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608991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A4201279-FF54-4ACE-8282-8C0A533D7108}"/>
              </a:ext>
            </a:extLst>
          </p:cNvPr>
          <p:cNvSpPr txBox="1"/>
          <p:nvPr/>
        </p:nvSpPr>
        <p:spPr>
          <a:xfrm>
            <a:off x="7161980" y="359751"/>
            <a:ext cx="29049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q-AL" dirty="0">
                <a:solidFill>
                  <a:schemeClr val="tx1">
                    <a:lumMod val="75000"/>
                    <a:lumOff val="25000"/>
                  </a:schemeClr>
                </a:solidFill>
                <a:latin typeface="Aptos (body)"/>
              </a:rPr>
              <a:t>Shpërndarja e intervistave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Aptos (body)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26DBC22-6166-92B3-2718-9EE76AAF255B}"/>
              </a:ext>
            </a:extLst>
          </p:cNvPr>
          <p:cNvSpPr txBox="1"/>
          <p:nvPr/>
        </p:nvSpPr>
        <p:spPr>
          <a:xfrm>
            <a:off x="381484" y="1111911"/>
            <a:ext cx="5740400" cy="5339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49687C"/>
              </a:buClr>
              <a:buFont typeface="Arial" panose="020B0604020202020204" pitchFamily="34" charset="0"/>
              <a:buChar char="•"/>
            </a:pPr>
            <a:r>
              <a:rPr lang="en-US" sz="1550" dirty="0">
                <a:solidFill>
                  <a:schemeClr val="tx1">
                    <a:lumMod val="85000"/>
                    <a:lumOff val="15000"/>
                  </a:schemeClr>
                </a:solidFill>
                <a:latin typeface="Aptos (body)"/>
              </a:rPr>
              <a:t>Ky studim bazohet </a:t>
            </a:r>
            <a:r>
              <a:rPr lang="en-US" sz="15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ptos (body)"/>
              </a:rPr>
              <a:t>në</a:t>
            </a:r>
            <a:r>
              <a:rPr lang="en-US" sz="1550" dirty="0">
                <a:solidFill>
                  <a:schemeClr val="tx1">
                    <a:lumMod val="85000"/>
                    <a:lumOff val="15000"/>
                  </a:schemeClr>
                </a:solidFill>
                <a:latin typeface="Aptos (body)"/>
              </a:rPr>
              <a:t> 1</a:t>
            </a:r>
            <a:r>
              <a:rPr lang="sq-AL" sz="1550" dirty="0">
                <a:solidFill>
                  <a:schemeClr val="tx1">
                    <a:lumMod val="85000"/>
                    <a:lumOff val="15000"/>
                  </a:schemeClr>
                </a:solidFill>
                <a:latin typeface="Aptos (body)"/>
              </a:rPr>
              <a:t>,</a:t>
            </a:r>
            <a:r>
              <a:rPr lang="en-US" sz="1550" dirty="0">
                <a:solidFill>
                  <a:schemeClr val="tx1">
                    <a:lumMod val="85000"/>
                    <a:lumOff val="15000"/>
                  </a:schemeClr>
                </a:solidFill>
                <a:latin typeface="Aptos (body)"/>
              </a:rPr>
              <a:t>900 </a:t>
            </a:r>
            <a:r>
              <a:rPr lang="en-US" sz="15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ptos (body)"/>
              </a:rPr>
              <a:t>intervista</a:t>
            </a:r>
            <a:r>
              <a:rPr lang="en-US" sz="1550" dirty="0">
                <a:solidFill>
                  <a:schemeClr val="tx1">
                    <a:lumMod val="85000"/>
                    <a:lumOff val="15000"/>
                  </a:schemeClr>
                </a:solidFill>
                <a:latin typeface="Aptos (body)"/>
              </a:rPr>
              <a:t> </a:t>
            </a:r>
            <a:r>
              <a:rPr lang="sq-AL" sz="1550" dirty="0">
                <a:solidFill>
                  <a:schemeClr val="tx1">
                    <a:lumMod val="85000"/>
                    <a:lumOff val="15000"/>
                  </a:schemeClr>
                </a:solidFill>
                <a:latin typeface="Aptos (body)"/>
              </a:rPr>
              <a:t>të zhvilluara </a:t>
            </a:r>
            <a:r>
              <a:rPr lang="en-US" sz="1550" dirty="0">
                <a:solidFill>
                  <a:schemeClr val="tx1">
                    <a:lumMod val="85000"/>
                    <a:lumOff val="15000"/>
                  </a:schemeClr>
                </a:solidFill>
                <a:latin typeface="Aptos (body)"/>
              </a:rPr>
              <a:t>me </a:t>
            </a:r>
            <a:r>
              <a:rPr lang="sq-AL" sz="1550" dirty="0">
                <a:solidFill>
                  <a:schemeClr val="tx1">
                    <a:lumMod val="85000"/>
                    <a:lumOff val="15000"/>
                  </a:schemeClr>
                </a:solidFill>
                <a:latin typeface="Aptos (body)"/>
              </a:rPr>
              <a:t>të anketuar</a:t>
            </a:r>
            <a:r>
              <a:rPr lang="en-US" sz="1550" dirty="0">
                <a:solidFill>
                  <a:schemeClr val="tx1">
                    <a:lumMod val="85000"/>
                    <a:lumOff val="15000"/>
                  </a:schemeClr>
                </a:solidFill>
                <a:latin typeface="Aptos (body)"/>
              </a:rPr>
              <a:t> të moshës </a:t>
            </a:r>
            <a:r>
              <a:rPr lang="sq-AL" sz="1550" dirty="0">
                <a:solidFill>
                  <a:schemeClr val="tx1">
                    <a:lumMod val="85000"/>
                    <a:lumOff val="15000"/>
                  </a:schemeClr>
                </a:solidFill>
                <a:latin typeface="Aptos (body)"/>
              </a:rPr>
              <a:t>mbi </a:t>
            </a:r>
            <a:r>
              <a:rPr lang="en-US" sz="1550" dirty="0">
                <a:solidFill>
                  <a:schemeClr val="tx1">
                    <a:lumMod val="85000"/>
                    <a:lumOff val="15000"/>
                  </a:schemeClr>
                </a:solidFill>
                <a:latin typeface="Aptos (body)"/>
              </a:rPr>
              <a:t>18 vjeç, të mbledhura nga e gjithë Shqipëria nëpërmjet kampionimit të </a:t>
            </a:r>
            <a:r>
              <a:rPr lang="sq-AL" sz="1550" dirty="0">
                <a:solidFill>
                  <a:schemeClr val="tx1">
                    <a:lumMod val="85000"/>
                    <a:lumOff val="15000"/>
                  </a:schemeClr>
                </a:solidFill>
                <a:latin typeface="Aptos (body)"/>
              </a:rPr>
              <a:t>kuotave</a:t>
            </a:r>
            <a:r>
              <a:rPr lang="en-US" sz="1550" dirty="0">
                <a:solidFill>
                  <a:schemeClr val="tx1">
                    <a:lumMod val="85000"/>
                    <a:lumOff val="15000"/>
                  </a:schemeClr>
                </a:solidFill>
                <a:latin typeface="Aptos (body)"/>
              </a:rPr>
              <a:t>.</a:t>
            </a:r>
            <a:endParaRPr lang="sq-AL" sz="1550" dirty="0">
              <a:solidFill>
                <a:schemeClr val="tx1">
                  <a:lumMod val="85000"/>
                  <a:lumOff val="15000"/>
                </a:schemeClr>
              </a:solidFill>
              <a:latin typeface="Aptos (body)"/>
            </a:endParaRPr>
          </a:p>
          <a:p>
            <a:pPr marL="285750" indent="-285750">
              <a:buClr>
                <a:srgbClr val="49687C"/>
              </a:buClr>
              <a:buFont typeface="Arial" panose="020B0604020202020204" pitchFamily="34" charset="0"/>
              <a:buChar char="•"/>
            </a:pPr>
            <a:endParaRPr lang="en-US" sz="1550" dirty="0">
              <a:solidFill>
                <a:schemeClr val="tx1">
                  <a:lumMod val="85000"/>
                  <a:lumOff val="15000"/>
                </a:schemeClr>
              </a:solidFill>
              <a:latin typeface="Aptos (body)"/>
            </a:endParaRPr>
          </a:p>
          <a:p>
            <a:pPr marL="285750" indent="-285750">
              <a:buClr>
                <a:srgbClr val="49687C"/>
              </a:buClr>
              <a:buFont typeface="Arial" panose="020B0604020202020204" pitchFamily="34" charset="0"/>
              <a:buChar char="•"/>
            </a:pPr>
            <a:r>
              <a:rPr lang="en-US" sz="1550" dirty="0">
                <a:solidFill>
                  <a:schemeClr val="tx1">
                    <a:lumMod val="85000"/>
                    <a:lumOff val="15000"/>
                  </a:schemeClr>
                </a:solidFill>
                <a:latin typeface="Aptos (body)"/>
              </a:rPr>
              <a:t>Pyetësori përbëhe</a:t>
            </a:r>
            <a:r>
              <a:rPr lang="sq-AL" sz="1550" dirty="0">
                <a:solidFill>
                  <a:schemeClr val="tx1">
                    <a:lumMod val="85000"/>
                    <a:lumOff val="15000"/>
                  </a:schemeClr>
                </a:solidFill>
                <a:latin typeface="Aptos (body)"/>
              </a:rPr>
              <a:t>j</a:t>
            </a:r>
            <a:r>
              <a:rPr lang="en-US" sz="1550" dirty="0">
                <a:solidFill>
                  <a:schemeClr val="tx1">
                    <a:lumMod val="85000"/>
                    <a:lumOff val="15000"/>
                  </a:schemeClr>
                </a:solidFill>
                <a:latin typeface="Aptos (body)"/>
              </a:rPr>
              <a:t> nga gjashtë seksione kryesore, secil</a:t>
            </a:r>
            <a:r>
              <a:rPr lang="sq-AL" sz="1550" dirty="0">
                <a:solidFill>
                  <a:schemeClr val="tx1">
                    <a:lumMod val="85000"/>
                    <a:lumOff val="15000"/>
                  </a:schemeClr>
                </a:solidFill>
                <a:latin typeface="Aptos (body)"/>
              </a:rPr>
              <a:t>i i</a:t>
            </a:r>
            <a:r>
              <a:rPr lang="en-US" sz="1550" dirty="0">
                <a:solidFill>
                  <a:schemeClr val="tx1">
                    <a:lumMod val="85000"/>
                    <a:lumOff val="15000"/>
                  </a:schemeClr>
                </a:solidFill>
                <a:latin typeface="Aptos (body)"/>
              </a:rPr>
              <a:t> krijuar për të trajtuar aspekte të veçanta të objektivave të studimit.</a:t>
            </a:r>
            <a:endParaRPr lang="sq-AL" sz="1550" dirty="0">
              <a:solidFill>
                <a:schemeClr val="tx1">
                  <a:lumMod val="85000"/>
                  <a:lumOff val="15000"/>
                </a:schemeClr>
              </a:solidFill>
              <a:latin typeface="Aptos (body)"/>
            </a:endParaRPr>
          </a:p>
          <a:p>
            <a:pPr marL="285750" indent="-285750">
              <a:buClr>
                <a:srgbClr val="49687C"/>
              </a:buClr>
              <a:buFont typeface="Arial" panose="020B0604020202020204" pitchFamily="34" charset="0"/>
              <a:buChar char="•"/>
            </a:pPr>
            <a:endParaRPr lang="en-US" sz="1550" dirty="0">
              <a:solidFill>
                <a:schemeClr val="tx1">
                  <a:lumMod val="85000"/>
                  <a:lumOff val="15000"/>
                </a:schemeClr>
              </a:solidFill>
              <a:latin typeface="Aptos (body)"/>
            </a:endParaRPr>
          </a:p>
          <a:p>
            <a:pPr marL="285750" indent="-285750">
              <a:buClr>
                <a:srgbClr val="49687C"/>
              </a:buClr>
              <a:buFont typeface="Arial" panose="020B0604020202020204" pitchFamily="34" charset="0"/>
              <a:buChar char="•"/>
            </a:pPr>
            <a:r>
              <a:rPr lang="en-US" sz="1550" dirty="0">
                <a:solidFill>
                  <a:schemeClr val="tx1">
                    <a:lumMod val="85000"/>
                    <a:lumOff val="15000"/>
                  </a:schemeClr>
                </a:solidFill>
                <a:latin typeface="Aptos (body)"/>
              </a:rPr>
              <a:t>Anketa është përfaqësuese</a:t>
            </a:r>
            <a:r>
              <a:rPr lang="sq-AL" sz="1550" dirty="0">
                <a:solidFill>
                  <a:schemeClr val="tx1">
                    <a:lumMod val="85000"/>
                    <a:lumOff val="15000"/>
                  </a:schemeClr>
                </a:solidFill>
                <a:latin typeface="Aptos (body)"/>
              </a:rPr>
              <a:t>,</a:t>
            </a:r>
            <a:r>
              <a:rPr lang="en-US" sz="1550" dirty="0">
                <a:solidFill>
                  <a:schemeClr val="tx1">
                    <a:lumMod val="85000"/>
                    <a:lumOff val="15000"/>
                  </a:schemeClr>
                </a:solidFill>
                <a:latin typeface="Aptos (body)"/>
              </a:rPr>
              <a:t> pasi në përzgjedhjen e zonës është </a:t>
            </a:r>
            <a:r>
              <a:rPr lang="sq-AL" sz="1550" dirty="0">
                <a:solidFill>
                  <a:schemeClr val="tx1">
                    <a:lumMod val="85000"/>
                    <a:lumOff val="15000"/>
                  </a:schemeClr>
                </a:solidFill>
                <a:latin typeface="Aptos (body)"/>
              </a:rPr>
              <a:t>përdorur</a:t>
            </a:r>
            <a:r>
              <a:rPr lang="en-US" sz="1550" dirty="0">
                <a:solidFill>
                  <a:schemeClr val="tx1">
                    <a:lumMod val="85000"/>
                    <a:lumOff val="15000"/>
                  </a:schemeClr>
                </a:solidFill>
                <a:latin typeface="Aptos (body)"/>
              </a:rPr>
              <a:t> </a:t>
            </a:r>
            <a:r>
              <a:rPr lang="sq-AL" sz="1550" dirty="0">
                <a:solidFill>
                  <a:schemeClr val="tx1">
                    <a:lumMod val="85000"/>
                    <a:lumOff val="15000"/>
                  </a:schemeClr>
                </a:solidFill>
                <a:latin typeface="Aptos (body)"/>
              </a:rPr>
              <a:t>shtresëzimi</a:t>
            </a:r>
            <a:r>
              <a:rPr lang="en-US" sz="1550" dirty="0">
                <a:solidFill>
                  <a:schemeClr val="tx1">
                    <a:lumMod val="85000"/>
                    <a:lumOff val="15000"/>
                  </a:schemeClr>
                </a:solidFill>
                <a:latin typeface="Aptos (body)"/>
              </a:rPr>
              <a:t> sipas rajoneve dhe zonës së banimit (urban apo rural)</a:t>
            </a:r>
            <a:r>
              <a:rPr lang="sq-AL" sz="1550" dirty="0">
                <a:solidFill>
                  <a:schemeClr val="tx1">
                    <a:lumMod val="85000"/>
                    <a:lumOff val="15000"/>
                  </a:schemeClr>
                </a:solidFill>
                <a:latin typeface="Aptos (body)"/>
              </a:rPr>
              <a:t>.</a:t>
            </a:r>
          </a:p>
          <a:p>
            <a:pPr marL="285750" indent="-285750">
              <a:buClr>
                <a:srgbClr val="49687C"/>
              </a:buClr>
              <a:buFont typeface="Arial" panose="020B0604020202020204" pitchFamily="34" charset="0"/>
              <a:buChar char="•"/>
            </a:pPr>
            <a:endParaRPr lang="en-US" sz="1550" dirty="0">
              <a:latin typeface="Aptos (body)"/>
            </a:endParaRPr>
          </a:p>
          <a:p>
            <a:pPr marL="285750" indent="-285750">
              <a:buClr>
                <a:srgbClr val="49687C"/>
              </a:buClr>
              <a:buFont typeface="Arial" panose="020B0604020202020204" pitchFamily="34" charset="0"/>
              <a:buChar char="•"/>
            </a:pPr>
            <a:r>
              <a:rPr lang="sq-AL" sz="1550" dirty="0">
                <a:solidFill>
                  <a:schemeClr val="tx1">
                    <a:lumMod val="85000"/>
                    <a:lumOff val="15000"/>
                  </a:schemeClr>
                </a:solidFill>
                <a:latin typeface="Aptos (body)"/>
              </a:rPr>
              <a:t>Përzgjedhja e të anketuarve</a:t>
            </a:r>
            <a:r>
              <a:rPr lang="en-US" sz="1550" dirty="0">
                <a:solidFill>
                  <a:schemeClr val="tx1">
                    <a:lumMod val="85000"/>
                    <a:lumOff val="15000"/>
                  </a:schemeClr>
                </a:solidFill>
                <a:latin typeface="Aptos (body)"/>
              </a:rPr>
              <a:t> </a:t>
            </a:r>
            <a:r>
              <a:rPr lang="sq-AL" sz="1550" dirty="0">
                <a:solidFill>
                  <a:schemeClr val="tx1">
                    <a:lumMod val="85000"/>
                    <a:lumOff val="15000"/>
                  </a:schemeClr>
                </a:solidFill>
                <a:latin typeface="Aptos (body)"/>
              </a:rPr>
              <a:t>është e rastit dhe intervistat janë zhvilluar ballë për ballë me anë të tabletave.</a:t>
            </a:r>
          </a:p>
          <a:p>
            <a:pPr marL="285750" indent="-285750">
              <a:buClr>
                <a:srgbClr val="49687C"/>
              </a:buClr>
              <a:buFont typeface="Arial" panose="020B0604020202020204" pitchFamily="34" charset="0"/>
              <a:buChar char="•"/>
            </a:pPr>
            <a:endParaRPr lang="en-US" sz="1550" dirty="0">
              <a:solidFill>
                <a:schemeClr val="tx1">
                  <a:lumMod val="85000"/>
                  <a:lumOff val="15000"/>
                </a:schemeClr>
              </a:solidFill>
              <a:latin typeface="Aptos (body)"/>
            </a:endParaRPr>
          </a:p>
          <a:p>
            <a:pPr marL="285750" indent="-285750">
              <a:buClr>
                <a:srgbClr val="49687C"/>
              </a:buClr>
              <a:buFont typeface="Arial" panose="020B0604020202020204" pitchFamily="34" charset="0"/>
              <a:buChar char="•"/>
            </a:pPr>
            <a:r>
              <a:rPr lang="en-US" sz="1550" dirty="0">
                <a:solidFill>
                  <a:schemeClr val="tx1">
                    <a:lumMod val="85000"/>
                    <a:lumOff val="15000"/>
                  </a:schemeClr>
                </a:solidFill>
                <a:latin typeface="Aptos (body)"/>
              </a:rPr>
              <a:t>Të anketuarit janë përzgjedhur duke përdorur metodologjinë e ditëlindjes së fundit.</a:t>
            </a:r>
            <a:endParaRPr lang="sq-AL" sz="1550" dirty="0">
              <a:solidFill>
                <a:schemeClr val="tx1">
                  <a:lumMod val="85000"/>
                  <a:lumOff val="15000"/>
                </a:schemeClr>
              </a:solidFill>
              <a:latin typeface="Aptos (body)"/>
            </a:endParaRPr>
          </a:p>
          <a:p>
            <a:pPr marL="285750" indent="-285750">
              <a:buClr>
                <a:srgbClr val="49687C"/>
              </a:buClr>
              <a:buFont typeface="Arial" panose="020B0604020202020204" pitchFamily="34" charset="0"/>
              <a:buChar char="•"/>
            </a:pPr>
            <a:endParaRPr lang="en-US" sz="15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285750" indent="-285750">
              <a:buClr>
                <a:srgbClr val="49687C"/>
              </a:buClr>
              <a:buFont typeface="Arial" panose="020B0604020202020204" pitchFamily="34" charset="0"/>
              <a:buChar char="•"/>
            </a:pPr>
            <a:r>
              <a:rPr lang="pt-BR" sz="1550" dirty="0">
                <a:solidFill>
                  <a:schemeClr val="tx1">
                    <a:lumMod val="85000"/>
                    <a:lumOff val="15000"/>
                  </a:schemeClr>
                </a:solidFill>
                <a:latin typeface="Aptos (body)"/>
              </a:rPr>
              <a:t>Afati kohor i punës në terren</a:t>
            </a:r>
            <a:r>
              <a:rPr lang="en-US" sz="1550" dirty="0">
                <a:solidFill>
                  <a:schemeClr val="tx1">
                    <a:lumMod val="85000"/>
                    <a:lumOff val="15000"/>
                  </a:schemeClr>
                </a:solidFill>
                <a:latin typeface="Aptos (body)"/>
              </a:rPr>
              <a:t>:</a:t>
            </a:r>
          </a:p>
          <a:p>
            <a:pPr>
              <a:buClr>
                <a:srgbClr val="49687C"/>
              </a:buClr>
            </a:pPr>
            <a:r>
              <a:rPr lang="en-US" sz="1550" dirty="0">
                <a:latin typeface="Aptos (body)"/>
              </a:rPr>
              <a:t>       </a:t>
            </a:r>
            <a:r>
              <a:rPr lang="en-US" sz="1550" b="1" dirty="0">
                <a:latin typeface="Aptos (body)"/>
              </a:rPr>
              <a:t> </a:t>
            </a:r>
            <a:r>
              <a:rPr lang="sq-AL" sz="1550" b="1" dirty="0">
                <a:latin typeface="Aptos (body)"/>
              </a:rPr>
              <a:t>6 </a:t>
            </a:r>
            <a:r>
              <a:rPr lang="sq-AL" sz="155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ptos (body)"/>
              </a:rPr>
              <a:t>tetor – 5 nëntor</a:t>
            </a:r>
            <a:r>
              <a:rPr lang="en-US" sz="155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ptos (body)"/>
              </a:rPr>
              <a:t> 2024</a:t>
            </a:r>
          </a:p>
          <a:p>
            <a:pPr marL="285750" indent="-285750">
              <a:buClr>
                <a:srgbClr val="49687C"/>
              </a:buClr>
              <a:buFont typeface="Arial" panose="020B0604020202020204" pitchFamily="34" charset="0"/>
              <a:buChar char="•"/>
            </a:pPr>
            <a:endParaRPr lang="en-US" sz="1550" b="1" dirty="0">
              <a:latin typeface="Aptos (body)"/>
            </a:endParaRPr>
          </a:p>
          <a:p>
            <a:pPr marL="285750" indent="-285750">
              <a:buClr>
                <a:srgbClr val="49687C"/>
              </a:buClr>
              <a:buFont typeface="Arial" panose="020B0604020202020204" pitchFamily="34" charset="0"/>
              <a:buChar char="•"/>
            </a:pPr>
            <a:r>
              <a:rPr lang="sq-AL" sz="1550" dirty="0">
                <a:solidFill>
                  <a:schemeClr val="tx1">
                    <a:lumMod val="85000"/>
                    <a:lumOff val="15000"/>
                  </a:schemeClr>
                </a:solidFill>
                <a:latin typeface="Aptos (body)"/>
              </a:rPr>
              <a:t>Marzhi i gabimit</a:t>
            </a:r>
            <a:r>
              <a:rPr lang="en-US" sz="1550" dirty="0">
                <a:solidFill>
                  <a:schemeClr val="tx1">
                    <a:lumMod val="85000"/>
                    <a:lumOff val="15000"/>
                  </a:schemeClr>
                </a:solidFill>
                <a:latin typeface="Aptos (body)"/>
              </a:rPr>
              <a:t>, ±</a:t>
            </a:r>
            <a:r>
              <a:rPr lang="sq-AL" sz="1550" dirty="0">
                <a:solidFill>
                  <a:schemeClr val="tx1">
                    <a:lumMod val="85000"/>
                    <a:lumOff val="15000"/>
                  </a:schemeClr>
                </a:solidFill>
                <a:latin typeface="Aptos (body)"/>
              </a:rPr>
              <a:t>2.2</a:t>
            </a:r>
            <a:r>
              <a:rPr lang="en-US" sz="1550" dirty="0">
                <a:solidFill>
                  <a:schemeClr val="tx1">
                    <a:lumMod val="85000"/>
                    <a:lumOff val="15000"/>
                  </a:schemeClr>
                </a:solidFill>
                <a:latin typeface="Aptos (body)"/>
              </a:rPr>
              <a:t>% </a:t>
            </a:r>
            <a:r>
              <a:rPr lang="sq-AL" sz="1550" dirty="0">
                <a:solidFill>
                  <a:schemeClr val="tx1">
                    <a:lumMod val="85000"/>
                    <a:lumOff val="15000"/>
                  </a:schemeClr>
                </a:solidFill>
                <a:latin typeface="Aptos (body)"/>
              </a:rPr>
              <a:t>me 95% të nivelit të besimit</a:t>
            </a:r>
            <a:r>
              <a:rPr lang="en-US" sz="1550" dirty="0">
                <a:solidFill>
                  <a:schemeClr val="tx1">
                    <a:lumMod val="85000"/>
                    <a:lumOff val="15000"/>
                  </a:schemeClr>
                </a:solidFill>
                <a:latin typeface="Aptos (body)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604590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2FD9CAB-A1A5-494C-A4D4-858DC46A3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938" y="107493"/>
            <a:ext cx="6402694" cy="892004"/>
          </a:xfrm>
        </p:spPr>
        <p:txBody>
          <a:bodyPr>
            <a:normAutofit fontScale="90000"/>
          </a:bodyPr>
          <a:lstStyle/>
          <a:p>
            <a:r>
              <a:rPr lang="sq-AL" sz="3200" dirty="0">
                <a:latin typeface="Aptos" panose="020B0004020202020204" pitchFamily="34" charset="0"/>
              </a:rPr>
              <a:t>Detyrat dhe përgjegjësitë e Policisë së Shtetit</a:t>
            </a:r>
            <a:br>
              <a:rPr lang="en-US" sz="3200" dirty="0">
                <a:latin typeface="Aptos (body)"/>
              </a:rPr>
            </a:br>
            <a:r>
              <a:rPr lang="en-US" sz="1200" b="0" i="1" dirty="0">
                <a:latin typeface="Aptos (body)"/>
              </a:rPr>
              <a:t>*</a:t>
            </a:r>
            <a:r>
              <a:rPr lang="sq-AL" sz="1200" b="0" i="1" dirty="0">
                <a:latin typeface="Aptos (body)"/>
              </a:rPr>
              <a:t>vetëm ata që kanë pasur kontakt me policinë</a:t>
            </a:r>
            <a:endParaRPr lang="sq-AL" sz="3200" b="0" i="1" dirty="0">
              <a:latin typeface="Aptos (body)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FDF5CD-4657-566C-CB4D-A168CCE63687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781516" y="1298961"/>
            <a:ext cx="2990286" cy="4147682"/>
          </a:xfrm>
        </p:spPr>
        <p:txBody>
          <a:bodyPr>
            <a:normAutofit/>
          </a:bodyPr>
          <a:lstStyle/>
          <a:p>
            <a:r>
              <a:rPr lang="en-US" sz="1600" dirty="0">
                <a:latin typeface="Aptos" panose="020B0004020202020204" pitchFamily="34" charset="0"/>
              </a:rPr>
              <a:t>Përafërsisht një në tre </a:t>
            </a:r>
            <a:r>
              <a:rPr lang="sq-AL" sz="1600" dirty="0">
                <a:latin typeface="Aptos" panose="020B0004020202020204" pitchFamily="34" charset="0"/>
              </a:rPr>
              <a:t>të anketuar</a:t>
            </a:r>
            <a:r>
              <a:rPr lang="en-US" sz="1600" dirty="0">
                <a:latin typeface="Aptos" panose="020B0004020202020204" pitchFamily="34" charset="0"/>
              </a:rPr>
              <a:t> shprehin kënaqësi me mënyrën se si u trajtuan nga policia gjatë ndërveprimeve të tyre, duke reflektuar një rënie të lehtë nga viti 2022</a:t>
            </a:r>
            <a:r>
              <a:rPr lang="sq-AL" sz="1600" dirty="0">
                <a:latin typeface="Aptos" panose="020B0004020202020204" pitchFamily="34" charset="0"/>
              </a:rPr>
              <a:t> (47%)</a:t>
            </a:r>
            <a:r>
              <a:rPr lang="en-US" sz="1600" dirty="0">
                <a:latin typeface="Aptos" panose="020B0004020202020204" pitchFamily="34" charset="0"/>
              </a:rPr>
              <a:t>, kur gati gjysma e të anketuarve raportuan se ishin të kënaqur - të ngjashme me nivelet </a:t>
            </a:r>
            <a:r>
              <a:rPr lang="sq-AL" sz="1600" dirty="0">
                <a:latin typeface="Aptos" panose="020B0004020202020204" pitchFamily="34" charset="0"/>
              </a:rPr>
              <a:t>e vitit </a:t>
            </a:r>
            <a:r>
              <a:rPr lang="en-US" sz="1600" dirty="0">
                <a:latin typeface="Aptos" panose="020B0004020202020204" pitchFamily="34" charset="0"/>
              </a:rPr>
              <a:t>2020</a:t>
            </a:r>
            <a:r>
              <a:rPr lang="sq-AL" sz="1600" dirty="0">
                <a:latin typeface="Aptos" panose="020B0004020202020204" pitchFamily="34" charset="0"/>
              </a:rPr>
              <a:t> (42%)</a:t>
            </a:r>
            <a:r>
              <a:rPr lang="en-US" sz="1600" dirty="0">
                <a:latin typeface="Aptos" panose="020B0004020202020204" pitchFamily="34" charset="0"/>
              </a:rPr>
              <a:t>.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8946038-7D69-4FF9-AFA5-5AF746F76DD4}"/>
              </a:ext>
            </a:extLst>
          </p:cNvPr>
          <p:cNvSpPr/>
          <p:nvPr/>
        </p:nvSpPr>
        <p:spPr>
          <a:xfrm>
            <a:off x="6913547" y="107493"/>
            <a:ext cx="5137775" cy="646986"/>
          </a:xfrm>
          <a:prstGeom prst="roundRect">
            <a:avLst/>
          </a:prstGeom>
          <a:solidFill>
            <a:srgbClr val="6A93A5"/>
          </a:solidFill>
        </p:spPr>
        <p:txBody>
          <a:bodyPr wrap="square">
            <a:spAutoFit/>
          </a:bodyPr>
          <a:lstStyle/>
          <a:p>
            <a:pPr marL="117475"/>
            <a:r>
              <a:rPr lang="sq-AL" sz="1600" i="1" dirty="0">
                <a:solidFill>
                  <a:schemeClr val="bg1"/>
                </a:solidFill>
                <a:latin typeface="Aptos" panose="020B0004020202020204" pitchFamily="34" charset="0"/>
              </a:rPr>
              <a:t>Sa të kënaqur jeni ndjerë me mënyrën se si ju ka trajtuar Policia e Shtetit gjatë këtij kontakti? (D9)</a:t>
            </a:r>
          </a:p>
        </p:txBody>
      </p:sp>
      <p:graphicFrame>
        <p:nvGraphicFramePr>
          <p:cNvPr id="5" name="Chart Placeholder 4">
            <a:extLst>
              <a:ext uri="{FF2B5EF4-FFF2-40B4-BE49-F238E27FC236}">
                <a16:creationId xmlns:a16="http://schemas.microsoft.com/office/drawing/2014/main" id="{5F6C85C0-256B-C703-33B6-6ECFDE8AFCE1}"/>
              </a:ext>
            </a:extLst>
          </p:cNvPr>
          <p:cNvGraphicFramePr>
            <a:graphicFrameLocks noGrp="1"/>
          </p:cNvGraphicFramePr>
          <p:nvPr>
            <p:ph type="chart" sz="quarter" idx="15"/>
            <p:extLst>
              <p:ext uri="{D42A27DB-BD31-4B8C-83A1-F6EECF244321}">
                <p14:modId xmlns:p14="http://schemas.microsoft.com/office/powerpoint/2010/main" val="1541982883"/>
              </p:ext>
            </p:extLst>
          </p:nvPr>
        </p:nvGraphicFramePr>
        <p:xfrm>
          <a:off x="339725" y="1104900"/>
          <a:ext cx="8270875" cy="5124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A9B5518-6E24-AAC7-AA39-9C1E045545C6}"/>
              </a:ext>
            </a:extLst>
          </p:cNvPr>
          <p:cNvCxnSpPr/>
          <p:nvPr/>
        </p:nvCxnSpPr>
        <p:spPr>
          <a:xfrm>
            <a:off x="1341690" y="1298961"/>
            <a:ext cx="0" cy="1469876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2931B3F-301A-E2AF-D5F8-550001D2B6A4}"/>
              </a:ext>
            </a:extLst>
          </p:cNvPr>
          <p:cNvCxnSpPr>
            <a:cxnSpLocks/>
          </p:cNvCxnSpPr>
          <p:nvPr/>
        </p:nvCxnSpPr>
        <p:spPr>
          <a:xfrm>
            <a:off x="2425581" y="1298961"/>
            <a:ext cx="0" cy="1965532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4386AFF-ECD2-0790-92E1-873A1B04EE31}"/>
              </a:ext>
            </a:extLst>
          </p:cNvPr>
          <p:cNvCxnSpPr>
            <a:cxnSpLocks/>
          </p:cNvCxnSpPr>
          <p:nvPr/>
        </p:nvCxnSpPr>
        <p:spPr>
          <a:xfrm>
            <a:off x="3500927" y="1284007"/>
            <a:ext cx="0" cy="2074490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5F63E7D-1FCC-7D49-4188-2A0084B096F0}"/>
              </a:ext>
            </a:extLst>
          </p:cNvPr>
          <p:cNvCxnSpPr>
            <a:cxnSpLocks/>
          </p:cNvCxnSpPr>
          <p:nvPr/>
        </p:nvCxnSpPr>
        <p:spPr>
          <a:xfrm>
            <a:off x="4576273" y="1284007"/>
            <a:ext cx="0" cy="1859787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0BAF8EE-1C57-4786-4C3B-DFD73802188C}"/>
              </a:ext>
            </a:extLst>
          </p:cNvPr>
          <p:cNvCxnSpPr>
            <a:cxnSpLocks/>
          </p:cNvCxnSpPr>
          <p:nvPr/>
        </p:nvCxnSpPr>
        <p:spPr>
          <a:xfrm>
            <a:off x="5660165" y="1284007"/>
            <a:ext cx="0" cy="2074490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00411D9-896A-AB9C-B395-4CF8A3C2FB30}"/>
              </a:ext>
            </a:extLst>
          </p:cNvPr>
          <p:cNvCxnSpPr>
            <a:cxnSpLocks/>
          </p:cNvCxnSpPr>
          <p:nvPr/>
        </p:nvCxnSpPr>
        <p:spPr>
          <a:xfrm>
            <a:off x="6742632" y="1284007"/>
            <a:ext cx="0" cy="1484830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893675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2FD9CAB-A1A5-494C-A4D4-858DC46A3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939" y="99308"/>
            <a:ext cx="6035224" cy="716071"/>
          </a:xfrm>
        </p:spPr>
        <p:txBody>
          <a:bodyPr>
            <a:noAutofit/>
          </a:bodyPr>
          <a:lstStyle/>
          <a:p>
            <a:r>
              <a:rPr lang="sq-AL" sz="2800" dirty="0">
                <a:latin typeface="Aptos" panose="020B0004020202020204" pitchFamily="34" charset="0"/>
              </a:rPr>
              <a:t>Policia e Shtetit dhe trajtimi i grupeve sociale</a:t>
            </a:r>
            <a:endParaRPr lang="en-US" sz="2800" dirty="0">
              <a:latin typeface="Aptos" panose="020B0004020202020204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F08B75-3666-1CC3-CD40-CCCD21175A90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854889" y="1382092"/>
            <a:ext cx="2828421" cy="4830702"/>
          </a:xfrm>
        </p:spPr>
        <p:txBody>
          <a:bodyPr>
            <a:normAutofit/>
          </a:bodyPr>
          <a:lstStyle/>
          <a:p>
            <a:r>
              <a:rPr lang="en-US" sz="1600" dirty="0">
                <a:latin typeface="Aptos" panose="020B0004020202020204" pitchFamily="34" charset="0"/>
              </a:rPr>
              <a:t>Kur u pyetën për drejtësinë e trajtimit të policisë ndaj individëve të varfër dhe të pasur, gjysma e të anketuarve besojnë se të varfërit trajtohen më keq</a:t>
            </a:r>
            <a:r>
              <a:rPr lang="sq-AL" sz="1600" dirty="0">
                <a:latin typeface="Aptos" panose="020B0004020202020204" pitchFamily="34" charset="0"/>
              </a:rPr>
              <a:t> (45%)</a:t>
            </a:r>
            <a:r>
              <a:rPr lang="en-US" sz="1600" dirty="0">
                <a:latin typeface="Aptos" panose="020B0004020202020204" pitchFamily="34" charset="0"/>
              </a:rPr>
              <a:t>, ndërsa gjysma tjetër mendojnë se të dy grupet trajtohen në mënyrë të barabartë</a:t>
            </a:r>
            <a:r>
              <a:rPr lang="sq-AL" sz="1600" dirty="0">
                <a:latin typeface="Aptos" panose="020B0004020202020204" pitchFamily="34" charset="0"/>
              </a:rPr>
              <a:t> (47%)</a:t>
            </a:r>
            <a:r>
              <a:rPr lang="en-US" sz="1600" dirty="0">
                <a:latin typeface="Aptos" panose="020B0004020202020204" pitchFamily="34" charset="0"/>
              </a:rPr>
              <a:t>.</a:t>
            </a:r>
            <a:endParaRPr lang="sq-AL" sz="1600" dirty="0">
              <a:latin typeface="Aptos" panose="020B0004020202020204" pitchFamily="34" charset="0"/>
            </a:endParaRPr>
          </a:p>
          <a:p>
            <a:r>
              <a:rPr lang="en-US" sz="1600" dirty="0">
                <a:latin typeface="Aptos" panose="020B0004020202020204" pitchFamily="34" charset="0"/>
              </a:rPr>
              <a:t>Megjithatë, ka pasur një përmirësim që nga viti 2022</a:t>
            </a:r>
            <a:r>
              <a:rPr lang="sq-AL" sz="1600" dirty="0">
                <a:latin typeface="Aptos" panose="020B0004020202020204" pitchFamily="34" charset="0"/>
              </a:rPr>
              <a:t> (36% trajtim njësoj si i të pasurve ashtu edhe të varfërve)</a:t>
            </a:r>
            <a:r>
              <a:rPr lang="en-US" sz="1600" dirty="0">
                <a:latin typeface="Aptos" panose="020B0004020202020204" pitchFamily="34" charset="0"/>
              </a:rPr>
              <a:t>, me një përqindje më të madhe njerëzish që tani besojnë se policia i trajton të pasurit dhe të varfërit në mënyrë të barabartë kur viktimat raportojnë një krim.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8946038-7D69-4FF9-AFA5-5AF746F76DD4}"/>
              </a:ext>
            </a:extLst>
          </p:cNvPr>
          <p:cNvSpPr/>
          <p:nvPr/>
        </p:nvSpPr>
        <p:spPr>
          <a:xfrm>
            <a:off x="6443529" y="107493"/>
            <a:ext cx="5607794" cy="817245"/>
          </a:xfrm>
          <a:prstGeom prst="roundRect">
            <a:avLst/>
          </a:prstGeom>
          <a:solidFill>
            <a:srgbClr val="6A93A5"/>
          </a:solidFill>
        </p:spPr>
        <p:txBody>
          <a:bodyPr wrap="square">
            <a:spAutoFit/>
          </a:bodyPr>
          <a:lstStyle/>
          <a:p>
            <a:pPr marL="117475"/>
            <a:r>
              <a:rPr lang="sq-AL" sz="1400" i="1" dirty="0">
                <a:solidFill>
                  <a:schemeClr val="bg1"/>
                </a:solidFill>
                <a:latin typeface="Aptos" panose="020B0004020202020204" pitchFamily="34" charset="0"/>
              </a:rPr>
              <a:t>Kur viktimat e ndonjë krimi raportojnë te Policia e Shtetit, a mendoni se Policia e Shtetit i trajton më keq të pasurit, më keq të varfrit, apo i trajton njëlloj si të pasurit ashtu edhe të varfrit? (D10)</a:t>
            </a:r>
          </a:p>
        </p:txBody>
      </p:sp>
      <p:graphicFrame>
        <p:nvGraphicFramePr>
          <p:cNvPr id="5" name="Chart Placeholder 4">
            <a:extLst>
              <a:ext uri="{FF2B5EF4-FFF2-40B4-BE49-F238E27FC236}">
                <a16:creationId xmlns:a16="http://schemas.microsoft.com/office/drawing/2014/main" id="{7B6254AC-EBBB-A074-44FF-E1607F9C9E07}"/>
              </a:ext>
            </a:extLst>
          </p:cNvPr>
          <p:cNvGraphicFramePr>
            <a:graphicFrameLocks noGrp="1"/>
          </p:cNvGraphicFramePr>
          <p:nvPr>
            <p:ph type="chart" sz="quarter" idx="15"/>
            <p:extLst>
              <p:ext uri="{D42A27DB-BD31-4B8C-83A1-F6EECF244321}">
                <p14:modId xmlns:p14="http://schemas.microsoft.com/office/powerpoint/2010/main" val="354253053"/>
              </p:ext>
            </p:extLst>
          </p:nvPr>
        </p:nvGraphicFramePr>
        <p:xfrm>
          <a:off x="339725" y="1327150"/>
          <a:ext cx="8270875" cy="5124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5864350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2FD9CAB-A1A5-494C-A4D4-858DC46A3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938" y="99308"/>
            <a:ext cx="5839365" cy="716071"/>
          </a:xfrm>
        </p:spPr>
        <p:txBody>
          <a:bodyPr>
            <a:noAutofit/>
          </a:bodyPr>
          <a:lstStyle/>
          <a:p>
            <a:r>
              <a:rPr lang="sq-AL" sz="2800" dirty="0">
                <a:latin typeface="Aptos" panose="020B0004020202020204" pitchFamily="34" charset="0"/>
              </a:rPr>
              <a:t>Policia e Shtetit dhe trajtimi i grupeve sociale</a:t>
            </a:r>
            <a:endParaRPr lang="en-US" sz="2800" dirty="0">
              <a:latin typeface="Aptos (body)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1613CF-C8AB-851E-428D-BF4F11232E13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904584" y="1418561"/>
            <a:ext cx="2828421" cy="5125244"/>
          </a:xfrm>
        </p:spPr>
        <p:txBody>
          <a:bodyPr>
            <a:normAutofit/>
          </a:bodyPr>
          <a:lstStyle/>
          <a:p>
            <a:r>
              <a:rPr lang="sq-AL" sz="1600" dirty="0">
                <a:latin typeface="Aptos" panose="020B0004020202020204" pitchFamily="34" charset="0"/>
              </a:rPr>
              <a:t>Të anketuarit u pyetën gjithashtu nëse besojnë se policia i trajton individët ndryshe bazuar në racën ose përkatësinë e tyre etnike. Rezultatet tregojnë se 55% mendojnë se të gjithë trajtohen në mënyrë të barabartë, pavarësisht nga prejardhja e tyre, krahasuar me 46% në 2022, duke treguar një ndryshim pozitiv në perceptimin publik</a:t>
            </a:r>
            <a:r>
              <a:rPr lang="en-US" sz="1600" dirty="0">
                <a:latin typeface="Aptos" panose="020B0004020202020204" pitchFamily="34" charset="0"/>
              </a:rPr>
              <a:t>.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8946038-7D69-4FF9-AFA5-5AF746F76DD4}"/>
              </a:ext>
            </a:extLst>
          </p:cNvPr>
          <p:cNvSpPr/>
          <p:nvPr/>
        </p:nvSpPr>
        <p:spPr>
          <a:xfrm>
            <a:off x="6211957" y="107493"/>
            <a:ext cx="5839365" cy="1055608"/>
          </a:xfrm>
          <a:prstGeom prst="roundRect">
            <a:avLst/>
          </a:prstGeom>
          <a:solidFill>
            <a:srgbClr val="6A93A5"/>
          </a:solidFill>
        </p:spPr>
        <p:txBody>
          <a:bodyPr wrap="square">
            <a:spAutoFit/>
          </a:bodyPr>
          <a:lstStyle/>
          <a:p>
            <a:pPr marL="117475"/>
            <a:r>
              <a:rPr lang="sq-AL" sz="1400" i="1" dirty="0">
                <a:solidFill>
                  <a:schemeClr val="bg1"/>
                </a:solidFill>
                <a:latin typeface="Aptos" panose="020B0004020202020204" pitchFamily="34" charset="0"/>
              </a:rPr>
              <a:t>Kur viktimat e ndonjë krimi raportojnë te Policia e Shtetit, a mendoni se në përgjithësi Policia e Shtetit i trajton disa grupe njerëzish më keq për shkak të racës së tyre apo grupit etnik  të cilit i përkasin, apo mendoni se çdokush trajtohet në mënyrë të barabartë? (D11)</a:t>
            </a:r>
          </a:p>
        </p:txBody>
      </p:sp>
      <p:graphicFrame>
        <p:nvGraphicFramePr>
          <p:cNvPr id="5" name="Chart Placeholder 4">
            <a:extLst>
              <a:ext uri="{FF2B5EF4-FFF2-40B4-BE49-F238E27FC236}">
                <a16:creationId xmlns:a16="http://schemas.microsoft.com/office/drawing/2014/main" id="{5881D01A-9ABE-2DD0-0D8F-56CF56C90573}"/>
              </a:ext>
            </a:extLst>
          </p:cNvPr>
          <p:cNvGraphicFramePr>
            <a:graphicFrameLocks noGrp="1"/>
          </p:cNvGraphicFramePr>
          <p:nvPr>
            <p:ph type="chart" sz="quarter" idx="15"/>
            <p:extLst>
              <p:ext uri="{D42A27DB-BD31-4B8C-83A1-F6EECF244321}">
                <p14:modId xmlns:p14="http://schemas.microsoft.com/office/powerpoint/2010/main" val="1644203991"/>
              </p:ext>
            </p:extLst>
          </p:nvPr>
        </p:nvGraphicFramePr>
        <p:xfrm>
          <a:off x="339725" y="1200150"/>
          <a:ext cx="8270875" cy="5124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2732338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2FD9CAB-A1A5-494C-A4D4-858DC46A3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938" y="99308"/>
            <a:ext cx="5646793" cy="716071"/>
          </a:xfrm>
        </p:spPr>
        <p:txBody>
          <a:bodyPr>
            <a:noAutofit/>
          </a:bodyPr>
          <a:lstStyle/>
          <a:p>
            <a:r>
              <a:rPr lang="sq-AL" sz="3200" dirty="0"/>
              <a:t>Reagimi i Policisë ndaj shkeljeve</a:t>
            </a:r>
            <a:endParaRPr lang="en-US" sz="2900" dirty="0">
              <a:latin typeface="Aptos (body)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8946038-7D69-4FF9-AFA5-5AF746F76DD4}"/>
              </a:ext>
            </a:extLst>
          </p:cNvPr>
          <p:cNvSpPr/>
          <p:nvPr/>
        </p:nvSpPr>
        <p:spPr>
          <a:xfrm>
            <a:off x="7101554" y="107493"/>
            <a:ext cx="4949769" cy="919401"/>
          </a:xfrm>
          <a:prstGeom prst="roundRect">
            <a:avLst/>
          </a:prstGeom>
          <a:solidFill>
            <a:srgbClr val="6A93A5"/>
          </a:solidFill>
        </p:spPr>
        <p:txBody>
          <a:bodyPr wrap="square">
            <a:spAutoFit/>
          </a:bodyPr>
          <a:lstStyle/>
          <a:p>
            <a:pPr marL="117475"/>
            <a:r>
              <a:rPr lang="sq-AL" sz="1600" i="1" dirty="0">
                <a:solidFill>
                  <a:schemeClr val="bg1"/>
                </a:solidFill>
                <a:latin typeface="Aptos" panose="020B0004020202020204" pitchFamily="34" charset="0"/>
              </a:rPr>
              <a:t>Sa e suksesshme mendoni se është Policia e Shtetit në Shqipëri në parandalimin e krimeve ku është përdorur dhunë ose ka kërcënim për dhunë? (D12)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205EC5A-4A85-46ED-BE8D-C0B1AAAA959E}"/>
              </a:ext>
            </a:extLst>
          </p:cNvPr>
          <p:cNvSpPr/>
          <p:nvPr/>
        </p:nvSpPr>
        <p:spPr>
          <a:xfrm>
            <a:off x="7804404" y="2048256"/>
            <a:ext cx="4000500" cy="3794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5" name="Chart Placeholder 4">
            <a:extLst>
              <a:ext uri="{FF2B5EF4-FFF2-40B4-BE49-F238E27FC236}">
                <a16:creationId xmlns:a16="http://schemas.microsoft.com/office/drawing/2014/main" id="{60B6EB86-193A-75F8-634D-8BBED693B9BB}"/>
              </a:ext>
            </a:extLst>
          </p:cNvPr>
          <p:cNvGraphicFramePr>
            <a:graphicFrameLocks noGrp="1"/>
          </p:cNvGraphicFramePr>
          <p:nvPr>
            <p:ph type="chart" sz="quarter" idx="14"/>
            <p:extLst>
              <p:ext uri="{D42A27DB-BD31-4B8C-83A1-F6EECF244321}">
                <p14:modId xmlns:p14="http://schemas.microsoft.com/office/powerpoint/2010/main" val="2647038877"/>
              </p:ext>
            </p:extLst>
          </p:nvPr>
        </p:nvGraphicFramePr>
        <p:xfrm>
          <a:off x="387350" y="1331913"/>
          <a:ext cx="7102475" cy="52276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Placeholder 8">
            <a:extLst>
              <a:ext uri="{FF2B5EF4-FFF2-40B4-BE49-F238E27FC236}">
                <a16:creationId xmlns:a16="http://schemas.microsoft.com/office/drawing/2014/main" id="{924415AF-45E2-DEA5-4EAE-A6D1CC3EC6AE}"/>
              </a:ext>
            </a:extLst>
          </p:cNvPr>
          <p:cNvGraphicFramePr>
            <a:graphicFrameLocks noGrp="1"/>
          </p:cNvGraphicFramePr>
          <p:nvPr>
            <p:ph type="chart" sz="quarter" idx="15"/>
            <p:extLst>
              <p:ext uri="{D42A27DB-BD31-4B8C-83A1-F6EECF244321}">
                <p14:modId xmlns:p14="http://schemas.microsoft.com/office/powerpoint/2010/main" val="1129053755"/>
              </p:ext>
            </p:extLst>
          </p:nvPr>
        </p:nvGraphicFramePr>
        <p:xfrm>
          <a:off x="7655973" y="1331914"/>
          <a:ext cx="4297362" cy="5227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F1BE7C7-AF2D-0D28-9DC6-A731475170B5}"/>
              </a:ext>
            </a:extLst>
          </p:cNvPr>
          <p:cNvCxnSpPr>
            <a:cxnSpLocks/>
          </p:cNvCxnSpPr>
          <p:nvPr/>
        </p:nvCxnSpPr>
        <p:spPr>
          <a:xfrm>
            <a:off x="2965391" y="2125510"/>
            <a:ext cx="4375446" cy="0"/>
          </a:xfrm>
          <a:prstGeom prst="line">
            <a:avLst/>
          </a:prstGeom>
          <a:ln>
            <a:solidFill>
              <a:srgbClr val="6891A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161C8130-D8B3-74EE-A6C4-0A457CED1B6C}"/>
              </a:ext>
            </a:extLst>
          </p:cNvPr>
          <p:cNvSpPr txBox="1"/>
          <p:nvPr/>
        </p:nvSpPr>
        <p:spPr>
          <a:xfrm>
            <a:off x="2902418" y="1917451"/>
            <a:ext cx="45607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6891A2"/>
                </a:solidFill>
                <a:latin typeface="Aptos (body)"/>
              </a:rPr>
              <a:t>68%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F9CC17A-26B5-1C92-AE32-A95542EE4AE7}"/>
              </a:ext>
            </a:extLst>
          </p:cNvPr>
          <p:cNvCxnSpPr>
            <a:cxnSpLocks/>
          </p:cNvCxnSpPr>
          <p:nvPr/>
        </p:nvCxnSpPr>
        <p:spPr>
          <a:xfrm>
            <a:off x="3811424" y="2855948"/>
            <a:ext cx="3529413" cy="0"/>
          </a:xfrm>
          <a:prstGeom prst="line">
            <a:avLst/>
          </a:prstGeom>
          <a:ln>
            <a:solidFill>
              <a:srgbClr val="6891A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E9E0B167-1F99-B0A2-32F9-86F6E4E0D6D4}"/>
              </a:ext>
            </a:extLst>
          </p:cNvPr>
          <p:cNvSpPr txBox="1"/>
          <p:nvPr/>
        </p:nvSpPr>
        <p:spPr>
          <a:xfrm>
            <a:off x="3745754" y="2657498"/>
            <a:ext cx="45607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6891A2"/>
                </a:solidFill>
                <a:latin typeface="Aptos (body)"/>
              </a:rPr>
              <a:t>54%</a:t>
            </a:r>
          </a:p>
        </p:txBody>
      </p:sp>
    </p:spTree>
    <p:extLst>
      <p:ext uri="{BB962C8B-B14F-4D97-AF65-F5344CB8AC3E}">
        <p14:creationId xmlns:p14="http://schemas.microsoft.com/office/powerpoint/2010/main" val="377493606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2FD9CAB-A1A5-494C-A4D4-858DC46A3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938" y="115595"/>
            <a:ext cx="5756062" cy="716071"/>
          </a:xfrm>
        </p:spPr>
        <p:txBody>
          <a:bodyPr>
            <a:noAutofit/>
          </a:bodyPr>
          <a:lstStyle/>
          <a:p>
            <a:r>
              <a:rPr lang="sq-AL" sz="3200" dirty="0"/>
              <a:t>Reagimi i Policisë ndaj shkeljeve</a:t>
            </a:r>
            <a:endParaRPr lang="en-US" sz="3200" dirty="0">
              <a:latin typeface="Aptos (body)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8946038-7D69-4FF9-AFA5-5AF746F76DD4}"/>
              </a:ext>
            </a:extLst>
          </p:cNvPr>
          <p:cNvSpPr/>
          <p:nvPr/>
        </p:nvSpPr>
        <p:spPr>
          <a:xfrm>
            <a:off x="6096000" y="107493"/>
            <a:ext cx="5955323" cy="715089"/>
          </a:xfrm>
          <a:prstGeom prst="roundRect">
            <a:avLst/>
          </a:prstGeom>
          <a:solidFill>
            <a:srgbClr val="6A93A5"/>
          </a:solidFill>
        </p:spPr>
        <p:txBody>
          <a:bodyPr wrap="square">
            <a:spAutoFit/>
          </a:bodyPr>
          <a:lstStyle/>
          <a:p>
            <a:pPr marL="117475"/>
            <a:r>
              <a:rPr lang="sq-AL" i="1" dirty="0">
                <a:solidFill>
                  <a:schemeClr val="bg1"/>
                </a:solidFill>
                <a:latin typeface="Aptos" panose="020B0004020202020204" pitchFamily="34" charset="0"/>
              </a:rPr>
              <a:t>Sa e suksesshme është Policia e Shtetit në kapjen e njerëzve që kryejnë vjedhje shtëpish në Shqipëri?  (D13)</a:t>
            </a:r>
          </a:p>
        </p:txBody>
      </p:sp>
      <p:graphicFrame>
        <p:nvGraphicFramePr>
          <p:cNvPr id="8" name="Chart Placeholder 7">
            <a:extLst>
              <a:ext uri="{FF2B5EF4-FFF2-40B4-BE49-F238E27FC236}">
                <a16:creationId xmlns:a16="http://schemas.microsoft.com/office/drawing/2014/main" id="{D1D24924-D2D6-BB02-648E-8111AE6BF37F}"/>
              </a:ext>
            </a:extLst>
          </p:cNvPr>
          <p:cNvGraphicFramePr>
            <a:graphicFrameLocks noGrp="1"/>
          </p:cNvGraphicFramePr>
          <p:nvPr>
            <p:ph type="chart" sz="quarter" idx="14"/>
            <p:extLst>
              <p:ext uri="{D42A27DB-BD31-4B8C-83A1-F6EECF244321}">
                <p14:modId xmlns:p14="http://schemas.microsoft.com/office/powerpoint/2010/main" val="2480928115"/>
              </p:ext>
            </p:extLst>
          </p:nvPr>
        </p:nvGraphicFramePr>
        <p:xfrm>
          <a:off x="245146" y="1285467"/>
          <a:ext cx="7104888" cy="52276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Placeholder 8">
            <a:extLst>
              <a:ext uri="{FF2B5EF4-FFF2-40B4-BE49-F238E27FC236}">
                <a16:creationId xmlns:a16="http://schemas.microsoft.com/office/drawing/2014/main" id="{CCAF5ADB-7DE1-47D2-F6A6-DF151DE79C76}"/>
              </a:ext>
            </a:extLst>
          </p:cNvPr>
          <p:cNvGraphicFramePr>
            <a:graphicFrameLocks noGrp="1"/>
          </p:cNvGraphicFramePr>
          <p:nvPr>
            <p:ph type="chart" sz="quarter" idx="15"/>
            <p:extLst>
              <p:ext uri="{D42A27DB-BD31-4B8C-83A1-F6EECF244321}">
                <p14:modId xmlns:p14="http://schemas.microsoft.com/office/powerpoint/2010/main" val="2117091587"/>
              </p:ext>
            </p:extLst>
          </p:nvPr>
        </p:nvGraphicFramePr>
        <p:xfrm>
          <a:off x="7611290" y="1285467"/>
          <a:ext cx="4180116" cy="52276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5B4B0A2-5D1E-C3AA-2BD4-3747F4778D90}"/>
              </a:ext>
            </a:extLst>
          </p:cNvPr>
          <p:cNvCxnSpPr>
            <a:cxnSpLocks/>
          </p:cNvCxnSpPr>
          <p:nvPr/>
        </p:nvCxnSpPr>
        <p:spPr>
          <a:xfrm>
            <a:off x="3016665" y="2068082"/>
            <a:ext cx="4170347" cy="0"/>
          </a:xfrm>
          <a:prstGeom prst="line">
            <a:avLst/>
          </a:prstGeom>
          <a:ln>
            <a:solidFill>
              <a:srgbClr val="6891A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B2A6721-834C-DB8B-DAE0-77A2E76B04F9}"/>
              </a:ext>
            </a:extLst>
          </p:cNvPr>
          <p:cNvCxnSpPr>
            <a:cxnSpLocks/>
          </p:cNvCxnSpPr>
          <p:nvPr/>
        </p:nvCxnSpPr>
        <p:spPr>
          <a:xfrm>
            <a:off x="3837061" y="2801596"/>
            <a:ext cx="3349951" cy="0"/>
          </a:xfrm>
          <a:prstGeom prst="line">
            <a:avLst/>
          </a:prstGeom>
          <a:ln>
            <a:solidFill>
              <a:srgbClr val="6891A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E375FB32-BF61-B1E9-0832-CD490B150B26}"/>
              </a:ext>
            </a:extLst>
          </p:cNvPr>
          <p:cNvSpPr txBox="1"/>
          <p:nvPr/>
        </p:nvSpPr>
        <p:spPr>
          <a:xfrm>
            <a:off x="7611290" y="1848751"/>
            <a:ext cx="924005" cy="438661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950" b="0" i="1" dirty="0">
                <a:solidFill>
                  <a:schemeClr val="tx1"/>
                </a:solidFill>
                <a:latin typeface="Aptos (body)"/>
              </a:rPr>
              <a:t>(</a:t>
            </a:r>
            <a:r>
              <a:rPr lang="sq-AL" sz="950" i="1" dirty="0">
                <a:solidFill>
                  <a:schemeClr val="tx1"/>
                </a:solidFill>
                <a:latin typeface="Aptos (body)"/>
              </a:rPr>
              <a:t>Shumë </a:t>
            </a:r>
          </a:p>
          <a:p>
            <a:pPr algn="r"/>
            <a:r>
              <a:rPr lang="sq-AL" sz="950" i="1" dirty="0">
                <a:solidFill>
                  <a:schemeClr val="tx1"/>
                </a:solidFill>
                <a:latin typeface="Aptos (body)"/>
              </a:rPr>
              <a:t>e suksesshme</a:t>
            </a:r>
            <a:r>
              <a:rPr lang="en-US" sz="950" b="0" i="1" dirty="0">
                <a:solidFill>
                  <a:schemeClr val="tx1"/>
                </a:solidFill>
                <a:latin typeface="Aptos (body)"/>
              </a:rPr>
              <a:t>)</a:t>
            </a: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D77D723F-FAD4-AE1A-849A-9348E192F856}"/>
              </a:ext>
            </a:extLst>
          </p:cNvPr>
          <p:cNvSpPr txBox="1"/>
          <p:nvPr/>
        </p:nvSpPr>
        <p:spPr>
          <a:xfrm>
            <a:off x="7611290" y="5912375"/>
            <a:ext cx="1035100" cy="500703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950" b="0" i="1" dirty="0">
                <a:solidFill>
                  <a:schemeClr val="tx1"/>
                </a:solidFill>
                <a:latin typeface="Aptos (body)"/>
              </a:rPr>
              <a:t>(</a:t>
            </a:r>
            <a:r>
              <a:rPr lang="sq-AL" sz="950" i="1" dirty="0">
                <a:solidFill>
                  <a:schemeClr val="tx1"/>
                </a:solidFill>
                <a:latin typeface="Aptos (body)"/>
              </a:rPr>
              <a:t>Shumë</a:t>
            </a:r>
          </a:p>
          <a:p>
            <a:pPr algn="r"/>
            <a:r>
              <a:rPr lang="sq-AL" sz="950" i="1" dirty="0">
                <a:solidFill>
                  <a:schemeClr val="tx1"/>
                </a:solidFill>
                <a:latin typeface="Aptos (body)"/>
              </a:rPr>
              <a:t>e pasuksesshme</a:t>
            </a:r>
            <a:r>
              <a:rPr lang="en-US" sz="900" b="0" i="1" dirty="0">
                <a:solidFill>
                  <a:schemeClr val="tx1"/>
                </a:solidFill>
                <a:latin typeface="Aptos (body)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2852058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2FD9CAB-A1A5-494C-A4D4-858DC46A3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938" y="99308"/>
            <a:ext cx="5599389" cy="716071"/>
          </a:xfrm>
        </p:spPr>
        <p:txBody>
          <a:bodyPr>
            <a:noAutofit/>
          </a:bodyPr>
          <a:lstStyle/>
          <a:p>
            <a:r>
              <a:rPr lang="sq-AL" sz="3200" dirty="0"/>
              <a:t>Reagimi i Policisë ndaj shkeljeve</a:t>
            </a:r>
            <a:endParaRPr lang="en-US" sz="3200" dirty="0">
              <a:latin typeface="Aptos (body)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8946038-7D69-4FF9-AFA5-5AF746F76DD4}"/>
              </a:ext>
            </a:extLst>
          </p:cNvPr>
          <p:cNvSpPr/>
          <p:nvPr/>
        </p:nvSpPr>
        <p:spPr>
          <a:xfrm>
            <a:off x="5939327" y="107493"/>
            <a:ext cx="6111996" cy="919401"/>
          </a:xfrm>
          <a:prstGeom prst="roundRect">
            <a:avLst/>
          </a:prstGeom>
          <a:solidFill>
            <a:srgbClr val="6A93A5"/>
          </a:solidFill>
        </p:spPr>
        <p:txBody>
          <a:bodyPr wrap="square">
            <a:spAutoFit/>
          </a:bodyPr>
          <a:lstStyle/>
          <a:p>
            <a:pPr marL="117475"/>
            <a:r>
              <a:rPr lang="sq-AL" sz="1600" i="1" dirty="0">
                <a:solidFill>
                  <a:schemeClr val="bg1"/>
                </a:solidFill>
                <a:latin typeface="Aptos" panose="020B0004020202020204" pitchFamily="34" charset="0"/>
              </a:rPr>
              <a:t>Nëse do te ndodhte  një krim i dhunshëm apo vjedhje shtëpie pranë vendit ku ju banoni dhe thërritet Policia e Shtetit, në mendimin tuaj, sa shpejt  do të arrijë ajo në vendin e krimit? (D14)</a:t>
            </a:r>
          </a:p>
        </p:txBody>
      </p:sp>
      <p:graphicFrame>
        <p:nvGraphicFramePr>
          <p:cNvPr id="2" name="Chart Placeholder 1">
            <a:extLst>
              <a:ext uri="{FF2B5EF4-FFF2-40B4-BE49-F238E27FC236}">
                <a16:creationId xmlns:a16="http://schemas.microsoft.com/office/drawing/2014/main" id="{3B581BA6-9E66-D3E5-82EF-6F0C5278E185}"/>
              </a:ext>
            </a:extLst>
          </p:cNvPr>
          <p:cNvGraphicFramePr>
            <a:graphicFrameLocks noGrp="1"/>
          </p:cNvGraphicFramePr>
          <p:nvPr>
            <p:ph type="chart" sz="quarter" idx="14"/>
            <p:extLst>
              <p:ext uri="{D42A27DB-BD31-4B8C-83A1-F6EECF244321}">
                <p14:modId xmlns:p14="http://schemas.microsoft.com/office/powerpoint/2010/main" val="1308098571"/>
              </p:ext>
            </p:extLst>
          </p:nvPr>
        </p:nvGraphicFramePr>
        <p:xfrm>
          <a:off x="339725" y="1303338"/>
          <a:ext cx="6715125" cy="52276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hart Placeholder 3">
            <a:extLst>
              <a:ext uri="{FF2B5EF4-FFF2-40B4-BE49-F238E27FC236}">
                <a16:creationId xmlns:a16="http://schemas.microsoft.com/office/drawing/2014/main" id="{2DDD8868-BC27-891D-A554-15FF4676320B}"/>
              </a:ext>
            </a:extLst>
          </p:cNvPr>
          <p:cNvGraphicFramePr>
            <a:graphicFrameLocks noGrp="1"/>
          </p:cNvGraphicFramePr>
          <p:nvPr>
            <p:ph type="chart" sz="quarter" idx="15"/>
            <p:extLst>
              <p:ext uri="{D42A27DB-BD31-4B8C-83A1-F6EECF244321}">
                <p14:modId xmlns:p14="http://schemas.microsoft.com/office/powerpoint/2010/main" val="3678514289"/>
              </p:ext>
            </p:extLst>
          </p:nvPr>
        </p:nvGraphicFramePr>
        <p:xfrm>
          <a:off x="7324725" y="1303338"/>
          <a:ext cx="4725988" cy="52276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74C28E2-6487-BEC2-700A-361BE8220ADA}"/>
              </a:ext>
            </a:extLst>
          </p:cNvPr>
          <p:cNvCxnSpPr>
            <a:cxnSpLocks/>
          </p:cNvCxnSpPr>
          <p:nvPr/>
        </p:nvCxnSpPr>
        <p:spPr>
          <a:xfrm>
            <a:off x="2717563" y="2085173"/>
            <a:ext cx="4187439" cy="0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2BC111B-8522-68A2-B27B-8418C92DFD0F}"/>
              </a:ext>
            </a:extLst>
          </p:cNvPr>
          <p:cNvCxnSpPr>
            <a:cxnSpLocks/>
          </p:cNvCxnSpPr>
          <p:nvPr/>
        </p:nvCxnSpPr>
        <p:spPr>
          <a:xfrm>
            <a:off x="3349951" y="2810141"/>
            <a:ext cx="3555051" cy="0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26805797-69CD-6FB5-8979-4C065B854269}"/>
              </a:ext>
            </a:extLst>
          </p:cNvPr>
          <p:cNvSpPr txBox="1"/>
          <p:nvPr/>
        </p:nvSpPr>
        <p:spPr>
          <a:xfrm>
            <a:off x="2644924" y="1891078"/>
            <a:ext cx="48711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6891A2"/>
                </a:solidFill>
                <a:latin typeface="Aptos (body)"/>
              </a:rPr>
              <a:t>70%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B203DBA-2B5C-F303-125A-BE945BD61BFE}"/>
              </a:ext>
            </a:extLst>
          </p:cNvPr>
          <p:cNvSpPr txBox="1"/>
          <p:nvPr/>
        </p:nvSpPr>
        <p:spPr>
          <a:xfrm>
            <a:off x="3302950" y="2613093"/>
            <a:ext cx="48711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6891A2"/>
                </a:solidFill>
                <a:latin typeface="Aptos (body)"/>
              </a:rPr>
              <a:t>59%</a:t>
            </a:r>
          </a:p>
        </p:txBody>
      </p:sp>
    </p:spTree>
    <p:extLst>
      <p:ext uri="{BB962C8B-B14F-4D97-AF65-F5344CB8AC3E}">
        <p14:creationId xmlns:p14="http://schemas.microsoft.com/office/powerpoint/2010/main" val="261175675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2FD9CAB-A1A5-494C-A4D4-858DC46A3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938" y="99308"/>
            <a:ext cx="5756062" cy="716071"/>
          </a:xfrm>
        </p:spPr>
        <p:txBody>
          <a:bodyPr>
            <a:normAutofit fontScale="90000"/>
          </a:bodyPr>
          <a:lstStyle/>
          <a:p>
            <a:r>
              <a:rPr lang="it-IT" sz="3600" dirty="0"/>
              <a:t>Sjellja dhe veprimet e policisë</a:t>
            </a:r>
            <a:endParaRPr lang="en-US" sz="3600" dirty="0">
              <a:latin typeface="Aptos (body)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24DF70-4331-595B-408A-E293CAD49FB5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775813" y="1479539"/>
            <a:ext cx="2828421" cy="5125244"/>
          </a:xfrm>
        </p:spPr>
        <p:txBody>
          <a:bodyPr>
            <a:normAutofit/>
          </a:bodyPr>
          <a:lstStyle/>
          <a:p>
            <a:r>
              <a:rPr lang="en-US" sz="1600" dirty="0">
                <a:latin typeface="Aptos" panose="020B0004020202020204" pitchFamily="34" charset="0"/>
              </a:rPr>
              <a:t>Gjashtëdhjetë e shtatë për qind e të anketuarve raportojnë se policia në Shqipëri i trajton njerëzit me respekt ose shumë shpesh ose shpesh, duke shënuar një përmirësim të ndjeshëm në krahasim me vitin 2022, kur vetëm 57% nd</a:t>
            </a:r>
            <a:r>
              <a:rPr lang="sq-AL" sz="1600" dirty="0">
                <a:latin typeface="Aptos" panose="020B0004020202020204" pitchFamily="34" charset="0"/>
              </a:rPr>
              <a:t>jenin</a:t>
            </a:r>
            <a:r>
              <a:rPr lang="en-US" sz="1600" dirty="0">
                <a:latin typeface="Aptos" panose="020B0004020202020204" pitchFamily="34" charset="0"/>
              </a:rPr>
              <a:t> të njëjtën gjë. Megjithatë, kjo shifër përputhet ngushtë me</a:t>
            </a:r>
            <a:r>
              <a:rPr lang="sq-AL" sz="1600" dirty="0">
                <a:latin typeface="Aptos" panose="020B0004020202020204" pitchFamily="34" charset="0"/>
              </a:rPr>
              <a:t> atë</a:t>
            </a:r>
            <a:r>
              <a:rPr lang="en-US" sz="1600" dirty="0">
                <a:latin typeface="Aptos" panose="020B0004020202020204" pitchFamily="34" charset="0"/>
              </a:rPr>
              <a:t> 65% të regjistruar në vitin 2020.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8946038-7D69-4FF9-AFA5-5AF746F76DD4}"/>
              </a:ext>
            </a:extLst>
          </p:cNvPr>
          <p:cNvSpPr/>
          <p:nvPr/>
        </p:nvSpPr>
        <p:spPr>
          <a:xfrm>
            <a:off x="6096001" y="107493"/>
            <a:ext cx="5955322" cy="1021556"/>
          </a:xfrm>
          <a:prstGeom prst="roundRect">
            <a:avLst/>
          </a:prstGeom>
          <a:solidFill>
            <a:srgbClr val="6A93A5"/>
          </a:solidFill>
        </p:spPr>
        <p:txBody>
          <a:bodyPr wrap="square">
            <a:spAutoFit/>
          </a:bodyPr>
          <a:lstStyle/>
          <a:p>
            <a:pPr marL="117475"/>
            <a:r>
              <a:rPr lang="sq-AL" i="1" dirty="0">
                <a:solidFill>
                  <a:schemeClr val="bg1"/>
                </a:solidFill>
                <a:latin typeface="Aptos" panose="020B0004020202020204" pitchFamily="34" charset="0"/>
              </a:rPr>
              <a:t>Bazuar në atë që ju keni dëgjuar apo përvojën tuaj, sa shpesh do të thoni se Policia e Shtetit i trajton njerëzit me respekt në Shqipëri? (D15)</a:t>
            </a:r>
          </a:p>
        </p:txBody>
      </p:sp>
      <p:graphicFrame>
        <p:nvGraphicFramePr>
          <p:cNvPr id="5" name="Chart Placeholder 4">
            <a:extLst>
              <a:ext uri="{FF2B5EF4-FFF2-40B4-BE49-F238E27FC236}">
                <a16:creationId xmlns:a16="http://schemas.microsoft.com/office/drawing/2014/main" id="{04722913-5D3D-1EE7-76A8-D95DCCD0A472}"/>
              </a:ext>
            </a:extLst>
          </p:cNvPr>
          <p:cNvGraphicFramePr>
            <a:graphicFrameLocks noGrp="1"/>
          </p:cNvGraphicFramePr>
          <p:nvPr>
            <p:ph type="chart" sz="quarter" idx="15"/>
            <p:extLst>
              <p:ext uri="{D42A27DB-BD31-4B8C-83A1-F6EECF244321}">
                <p14:modId xmlns:p14="http://schemas.microsoft.com/office/powerpoint/2010/main" val="1198140046"/>
              </p:ext>
            </p:extLst>
          </p:nvPr>
        </p:nvGraphicFramePr>
        <p:xfrm>
          <a:off x="339938" y="1358781"/>
          <a:ext cx="8270875" cy="51875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27DE3B7-69F9-1C16-7766-F1F75C0E7965}"/>
              </a:ext>
            </a:extLst>
          </p:cNvPr>
          <p:cNvCxnSpPr>
            <a:cxnSpLocks/>
          </p:cNvCxnSpPr>
          <p:nvPr/>
        </p:nvCxnSpPr>
        <p:spPr>
          <a:xfrm>
            <a:off x="1401510" y="1717705"/>
            <a:ext cx="0" cy="1264777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C67BFEF-3915-F97D-B56A-B795503E62A6}"/>
              </a:ext>
            </a:extLst>
          </p:cNvPr>
          <p:cNvCxnSpPr>
            <a:cxnSpLocks/>
          </p:cNvCxnSpPr>
          <p:nvPr/>
        </p:nvCxnSpPr>
        <p:spPr>
          <a:xfrm>
            <a:off x="2536676" y="1717705"/>
            <a:ext cx="0" cy="2324456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EDD6460-11E5-9AD0-8CF8-44D258A5FEE9}"/>
              </a:ext>
            </a:extLst>
          </p:cNvPr>
          <p:cNvCxnSpPr>
            <a:cxnSpLocks/>
          </p:cNvCxnSpPr>
          <p:nvPr/>
        </p:nvCxnSpPr>
        <p:spPr>
          <a:xfrm>
            <a:off x="3680388" y="1640792"/>
            <a:ext cx="0" cy="2700472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8309B7D-14CF-CA5E-BD19-55E48B03BA1D}"/>
              </a:ext>
            </a:extLst>
          </p:cNvPr>
          <p:cNvCxnSpPr>
            <a:cxnSpLocks/>
          </p:cNvCxnSpPr>
          <p:nvPr/>
        </p:nvCxnSpPr>
        <p:spPr>
          <a:xfrm>
            <a:off x="4841191" y="1640792"/>
            <a:ext cx="0" cy="2991029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099B1928-9518-E211-29A9-2F021259BA0A}"/>
              </a:ext>
            </a:extLst>
          </p:cNvPr>
          <p:cNvCxnSpPr>
            <a:cxnSpLocks/>
          </p:cNvCxnSpPr>
          <p:nvPr/>
        </p:nvCxnSpPr>
        <p:spPr>
          <a:xfrm>
            <a:off x="5976358" y="1640792"/>
            <a:ext cx="0" cy="2623559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8842FFA-B7C2-EC57-31E6-5D53C2031B66}"/>
              </a:ext>
            </a:extLst>
          </p:cNvPr>
          <p:cNvCxnSpPr>
            <a:cxnSpLocks/>
          </p:cNvCxnSpPr>
          <p:nvPr/>
        </p:nvCxnSpPr>
        <p:spPr>
          <a:xfrm>
            <a:off x="7102980" y="1640792"/>
            <a:ext cx="0" cy="3127761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571060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2FD9CAB-A1A5-494C-A4D4-858DC46A3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938" y="99308"/>
            <a:ext cx="5756062" cy="716071"/>
          </a:xfrm>
        </p:spPr>
        <p:txBody>
          <a:bodyPr>
            <a:normAutofit/>
          </a:bodyPr>
          <a:lstStyle/>
          <a:p>
            <a:r>
              <a:rPr lang="it-IT" sz="3200" dirty="0"/>
              <a:t>Sjellja dhe veprimet e policisë</a:t>
            </a:r>
            <a:endParaRPr lang="en-US" sz="3200" dirty="0">
              <a:latin typeface="Aptos (body)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F122FC-1FF1-7015-8750-8780743D9B00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896616" y="1413163"/>
            <a:ext cx="2828421" cy="4747491"/>
          </a:xfrm>
        </p:spPr>
        <p:txBody>
          <a:bodyPr>
            <a:normAutofit/>
          </a:bodyPr>
          <a:lstStyle/>
          <a:p>
            <a:r>
              <a:rPr lang="sq-AL" sz="1600" dirty="0">
                <a:latin typeface="Aptos" panose="020B0004020202020204" pitchFamily="34" charset="0"/>
              </a:rPr>
              <a:t>Në përputhje me gjetjet e vitit 2020 nëse policia i trajton njerëzit me respekt në Shqipëri, 61% e të anketuarve besojnë se policia shumë shpesh ose shpesh merr vendime të drejta dhe të paanshme në rastet që trajton. Kjo përfaqëson një përmirësim nga viti 2022, kur vetëm 50% kishin të njëjtën pikëpamje dhe përputhet me shifrën 60% të vitit 2020.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8946038-7D69-4FF9-AFA5-5AF746F76DD4}"/>
              </a:ext>
            </a:extLst>
          </p:cNvPr>
          <p:cNvSpPr/>
          <p:nvPr/>
        </p:nvSpPr>
        <p:spPr>
          <a:xfrm>
            <a:off x="7263925" y="107493"/>
            <a:ext cx="4787398" cy="1021556"/>
          </a:xfrm>
          <a:prstGeom prst="roundRect">
            <a:avLst/>
          </a:prstGeom>
          <a:solidFill>
            <a:srgbClr val="6A93A5"/>
          </a:solidFill>
        </p:spPr>
        <p:txBody>
          <a:bodyPr wrap="square">
            <a:spAutoFit/>
          </a:bodyPr>
          <a:lstStyle/>
          <a:p>
            <a:pPr marL="117475"/>
            <a:r>
              <a:rPr lang="sq-AL" i="1" dirty="0">
                <a:solidFill>
                  <a:schemeClr val="bg1"/>
                </a:solidFill>
                <a:latin typeface="Aptos" panose="020B0004020202020204" pitchFamily="34" charset="0"/>
              </a:rPr>
              <a:t>Sa shpesh do të thoni se  Policia e Shtetit merr vendime  të drejta dhe të paanshme në rastet/ngjarjet me të cilat merren? (D16)</a:t>
            </a:r>
          </a:p>
        </p:txBody>
      </p:sp>
      <p:graphicFrame>
        <p:nvGraphicFramePr>
          <p:cNvPr id="5" name="Chart Placeholder 4">
            <a:extLst>
              <a:ext uri="{FF2B5EF4-FFF2-40B4-BE49-F238E27FC236}">
                <a16:creationId xmlns:a16="http://schemas.microsoft.com/office/drawing/2014/main" id="{603E08C3-339A-A1C0-B1AD-B654DA19F099}"/>
              </a:ext>
            </a:extLst>
          </p:cNvPr>
          <p:cNvGraphicFramePr>
            <a:graphicFrameLocks noGrp="1"/>
          </p:cNvGraphicFramePr>
          <p:nvPr>
            <p:ph type="chart" sz="quarter" idx="15"/>
            <p:extLst>
              <p:ext uri="{D42A27DB-BD31-4B8C-83A1-F6EECF244321}">
                <p14:modId xmlns:p14="http://schemas.microsoft.com/office/powerpoint/2010/main" val="2818060801"/>
              </p:ext>
            </p:extLst>
          </p:nvPr>
        </p:nvGraphicFramePr>
        <p:xfrm>
          <a:off x="339725" y="1413163"/>
          <a:ext cx="7992425" cy="50378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D229ECF-00AD-1568-4AC9-1948566BAFFF}"/>
              </a:ext>
            </a:extLst>
          </p:cNvPr>
          <p:cNvCxnSpPr>
            <a:cxnSpLocks/>
          </p:cNvCxnSpPr>
          <p:nvPr/>
        </p:nvCxnSpPr>
        <p:spPr>
          <a:xfrm>
            <a:off x="1350236" y="1845892"/>
            <a:ext cx="0" cy="1298960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3E74AE2-3F6C-114D-1D82-F4E040E4035E}"/>
              </a:ext>
            </a:extLst>
          </p:cNvPr>
          <p:cNvCxnSpPr>
            <a:cxnSpLocks/>
          </p:cNvCxnSpPr>
          <p:nvPr/>
        </p:nvCxnSpPr>
        <p:spPr>
          <a:xfrm>
            <a:off x="2442673" y="1845892"/>
            <a:ext cx="0" cy="2204815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15D339C-4505-7882-79EF-F66FB4237995}"/>
              </a:ext>
            </a:extLst>
          </p:cNvPr>
          <p:cNvCxnSpPr>
            <a:cxnSpLocks/>
          </p:cNvCxnSpPr>
          <p:nvPr/>
        </p:nvCxnSpPr>
        <p:spPr>
          <a:xfrm>
            <a:off x="3526564" y="1733372"/>
            <a:ext cx="0" cy="2385701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07E42C5A-2476-4769-1B73-5562897D863C}"/>
              </a:ext>
            </a:extLst>
          </p:cNvPr>
          <p:cNvCxnSpPr>
            <a:cxnSpLocks/>
          </p:cNvCxnSpPr>
          <p:nvPr/>
        </p:nvCxnSpPr>
        <p:spPr>
          <a:xfrm>
            <a:off x="4619002" y="1733372"/>
            <a:ext cx="0" cy="2684804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7378D96-BBF2-1931-F20A-1CF20B9A2666}"/>
              </a:ext>
            </a:extLst>
          </p:cNvPr>
          <p:cNvCxnSpPr>
            <a:cxnSpLocks/>
          </p:cNvCxnSpPr>
          <p:nvPr/>
        </p:nvCxnSpPr>
        <p:spPr>
          <a:xfrm>
            <a:off x="5711440" y="1822873"/>
            <a:ext cx="0" cy="2296200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984B3C6-8CAD-11D9-F8E1-49110602F9E2}"/>
              </a:ext>
            </a:extLst>
          </p:cNvPr>
          <p:cNvCxnSpPr>
            <a:cxnSpLocks/>
          </p:cNvCxnSpPr>
          <p:nvPr/>
        </p:nvCxnSpPr>
        <p:spPr>
          <a:xfrm>
            <a:off x="6803877" y="1733372"/>
            <a:ext cx="0" cy="2787353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6BB01470-D20B-80D0-888D-8705F72E3BDF}"/>
              </a:ext>
            </a:extLst>
          </p:cNvPr>
          <p:cNvSpPr txBox="1"/>
          <p:nvPr/>
        </p:nvSpPr>
        <p:spPr>
          <a:xfrm>
            <a:off x="1341691" y="1845892"/>
            <a:ext cx="5365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rgbClr val="6A93A5"/>
                </a:solidFill>
                <a:latin typeface="Aptos (body)"/>
              </a:rPr>
              <a:t>29%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9A3BF86-F899-8355-DE53-42A3A48A6659}"/>
              </a:ext>
            </a:extLst>
          </p:cNvPr>
          <p:cNvSpPr txBox="1"/>
          <p:nvPr/>
        </p:nvSpPr>
        <p:spPr>
          <a:xfrm>
            <a:off x="2462078" y="1845892"/>
            <a:ext cx="5365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rgbClr val="6A93A5"/>
                </a:solidFill>
                <a:latin typeface="Aptos (body)"/>
              </a:rPr>
              <a:t>46%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0AA9A6A-0186-105C-47EB-B0B7325A7F5F}"/>
              </a:ext>
            </a:extLst>
          </p:cNvPr>
          <p:cNvSpPr txBox="1"/>
          <p:nvPr/>
        </p:nvSpPr>
        <p:spPr>
          <a:xfrm>
            <a:off x="3494473" y="1845892"/>
            <a:ext cx="5365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rgbClr val="6A93A5"/>
                </a:solidFill>
                <a:latin typeface="Aptos (body)"/>
              </a:rPr>
              <a:t>52%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83E40F1-5B71-AB6F-FCAF-C7CCB053B747}"/>
              </a:ext>
            </a:extLst>
          </p:cNvPr>
          <p:cNvSpPr txBox="1"/>
          <p:nvPr/>
        </p:nvSpPr>
        <p:spPr>
          <a:xfrm>
            <a:off x="4599283" y="1845892"/>
            <a:ext cx="5365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rgbClr val="6A93A5"/>
                </a:solidFill>
                <a:latin typeface="Aptos (body)"/>
              </a:rPr>
              <a:t>60%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AB50E64-8548-1619-2075-DBED159C0DFD}"/>
              </a:ext>
            </a:extLst>
          </p:cNvPr>
          <p:cNvSpPr txBox="1"/>
          <p:nvPr/>
        </p:nvSpPr>
        <p:spPr>
          <a:xfrm>
            <a:off x="5675294" y="1822873"/>
            <a:ext cx="5365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rgbClr val="6A93A5"/>
                </a:solidFill>
                <a:latin typeface="Aptos (body)"/>
              </a:rPr>
              <a:t>50%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421AE54-0B5C-98FF-067D-C035EA821D72}"/>
              </a:ext>
            </a:extLst>
          </p:cNvPr>
          <p:cNvSpPr txBox="1"/>
          <p:nvPr/>
        </p:nvSpPr>
        <p:spPr>
          <a:xfrm>
            <a:off x="6819914" y="1822873"/>
            <a:ext cx="5365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rgbClr val="6A93A5"/>
                </a:solidFill>
                <a:latin typeface="Aptos (body)"/>
              </a:rPr>
              <a:t>61%</a:t>
            </a:r>
          </a:p>
        </p:txBody>
      </p:sp>
    </p:spTree>
    <p:extLst>
      <p:ext uri="{BB962C8B-B14F-4D97-AF65-F5344CB8AC3E}">
        <p14:creationId xmlns:p14="http://schemas.microsoft.com/office/powerpoint/2010/main" val="151704965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2FD9CAB-A1A5-494C-A4D4-858DC46A3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938" y="156891"/>
            <a:ext cx="5756062" cy="716071"/>
          </a:xfrm>
        </p:spPr>
        <p:txBody>
          <a:bodyPr>
            <a:normAutofit/>
          </a:bodyPr>
          <a:lstStyle/>
          <a:p>
            <a:r>
              <a:rPr lang="it-IT" sz="3200" dirty="0"/>
              <a:t>Sjellja dhe veprimet e policisë</a:t>
            </a:r>
            <a:endParaRPr lang="en-US" sz="3200" dirty="0">
              <a:latin typeface="Aptos (body)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0C0EB5-B958-0F9A-2628-8027EB7D9E6A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663466" y="1563880"/>
            <a:ext cx="2667144" cy="4724965"/>
          </a:xfrm>
        </p:spPr>
        <p:txBody>
          <a:bodyPr>
            <a:normAutofit/>
          </a:bodyPr>
          <a:lstStyle/>
          <a:p>
            <a:r>
              <a:rPr lang="en-US" sz="1600" dirty="0">
                <a:latin typeface="Aptos" panose="020B0004020202020204" pitchFamily="34" charset="0"/>
              </a:rPr>
              <a:t>Gjysma e </a:t>
            </a:r>
            <a:r>
              <a:rPr lang="sq-AL" sz="1600" dirty="0">
                <a:latin typeface="Aptos" panose="020B0004020202020204" pitchFamily="34" charset="0"/>
              </a:rPr>
              <a:t>të anketuarve</a:t>
            </a:r>
            <a:r>
              <a:rPr lang="en-US" sz="1600" dirty="0">
                <a:latin typeface="Aptos" panose="020B0004020202020204" pitchFamily="34" charset="0"/>
              </a:rPr>
              <a:t> besojnë se policia në Shqipëri </a:t>
            </a:r>
            <a:r>
              <a:rPr lang="sq-AL" sz="1600" dirty="0">
                <a:latin typeface="Aptos" panose="020B0004020202020204" pitchFamily="34" charset="0"/>
              </a:rPr>
              <a:t>i </a:t>
            </a:r>
            <a:r>
              <a:rPr lang="en-US" sz="1600" dirty="0">
                <a:latin typeface="Aptos" panose="020B0004020202020204" pitchFamily="34" charset="0"/>
              </a:rPr>
              <a:t>shpjegon vendimet dhe veprimet e saj</a:t>
            </a:r>
            <a:r>
              <a:rPr lang="sq-AL" sz="1600" dirty="0">
                <a:latin typeface="Aptos" panose="020B0004020202020204" pitchFamily="34" charset="0"/>
              </a:rPr>
              <a:t> </a:t>
            </a:r>
            <a:r>
              <a:rPr lang="en-US" sz="1600" dirty="0">
                <a:latin typeface="Aptos" panose="020B0004020202020204" pitchFamily="34" charset="0"/>
              </a:rPr>
              <a:t> shumë shpesh ose shpesh kur pyetet, një shifër pothuajse identike me rezultatet e 2020-ës</a:t>
            </a:r>
            <a:r>
              <a:rPr lang="sq-AL" sz="1600" dirty="0">
                <a:latin typeface="Aptos" panose="020B0004020202020204" pitchFamily="34" charset="0"/>
              </a:rPr>
              <a:t> (53%)</a:t>
            </a:r>
            <a:r>
              <a:rPr lang="en-US" sz="1600" dirty="0">
                <a:latin typeface="Aptos" panose="020B0004020202020204" pitchFamily="34" charset="0"/>
              </a:rPr>
              <a:t>, por tregon një përmirësim të lehtë në krahasim me vitin 2022</a:t>
            </a:r>
            <a:r>
              <a:rPr lang="sq-AL" sz="1600" dirty="0">
                <a:latin typeface="Aptos" panose="020B0004020202020204" pitchFamily="34" charset="0"/>
              </a:rPr>
              <a:t> (43%)</a:t>
            </a:r>
            <a:r>
              <a:rPr lang="en-US" sz="1600" dirty="0">
                <a:latin typeface="Aptos" panose="020B0004020202020204" pitchFamily="34" charset="0"/>
              </a:rPr>
              <a:t>.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8946038-7D69-4FF9-AFA5-5AF746F76DD4}"/>
              </a:ext>
            </a:extLst>
          </p:cNvPr>
          <p:cNvSpPr/>
          <p:nvPr/>
        </p:nvSpPr>
        <p:spPr>
          <a:xfrm>
            <a:off x="6096001" y="107493"/>
            <a:ext cx="5955322" cy="919401"/>
          </a:xfrm>
          <a:prstGeom prst="roundRect">
            <a:avLst/>
          </a:prstGeom>
          <a:solidFill>
            <a:srgbClr val="6A93A5"/>
          </a:solidFill>
        </p:spPr>
        <p:txBody>
          <a:bodyPr wrap="square">
            <a:spAutoFit/>
          </a:bodyPr>
          <a:lstStyle/>
          <a:p>
            <a:pPr marL="117475"/>
            <a:r>
              <a:rPr lang="sq-AL" sz="1600" i="1" dirty="0">
                <a:solidFill>
                  <a:schemeClr val="bg1"/>
                </a:solidFill>
                <a:latin typeface="Aptos" panose="020B0004020202020204" pitchFamily="34" charset="0"/>
              </a:rPr>
              <a:t>Në marrëdhënie me qytetarët/njerëzit, sa shpesh do të thoni se Policia e Shtetit në Shqipëri në përgjithësi i shpjegon vendimet dhe veprimet e saj kur kjo i kërkohet? (D17)</a:t>
            </a:r>
          </a:p>
        </p:txBody>
      </p:sp>
      <p:graphicFrame>
        <p:nvGraphicFramePr>
          <p:cNvPr id="7" name="Chart Placeholder 6">
            <a:extLst>
              <a:ext uri="{FF2B5EF4-FFF2-40B4-BE49-F238E27FC236}">
                <a16:creationId xmlns:a16="http://schemas.microsoft.com/office/drawing/2014/main" id="{CFF2A537-92F6-B1A6-F2C4-832A8377F2FF}"/>
              </a:ext>
            </a:extLst>
          </p:cNvPr>
          <p:cNvGraphicFramePr>
            <a:graphicFrameLocks noGrp="1"/>
          </p:cNvGraphicFramePr>
          <p:nvPr>
            <p:ph type="chart" sz="quarter" idx="15"/>
            <p:extLst>
              <p:ext uri="{D42A27DB-BD31-4B8C-83A1-F6EECF244321}">
                <p14:modId xmlns:p14="http://schemas.microsoft.com/office/powerpoint/2010/main" val="4005854838"/>
              </p:ext>
            </p:extLst>
          </p:nvPr>
        </p:nvGraphicFramePr>
        <p:xfrm>
          <a:off x="407988" y="1435100"/>
          <a:ext cx="7992527" cy="4973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C21B8378-8268-E119-BED0-0A44646D5AC3}"/>
              </a:ext>
            </a:extLst>
          </p:cNvPr>
          <p:cNvSpPr txBox="1"/>
          <p:nvPr/>
        </p:nvSpPr>
        <p:spPr>
          <a:xfrm>
            <a:off x="1307506" y="2431414"/>
            <a:ext cx="4614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rgbClr val="6A93A5"/>
                </a:solidFill>
                <a:latin typeface="Aptos (body)"/>
              </a:rPr>
              <a:t>24%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BDEA15C-435B-2CDB-816C-062D0E0F9FF2}"/>
              </a:ext>
            </a:extLst>
          </p:cNvPr>
          <p:cNvSpPr txBox="1"/>
          <p:nvPr/>
        </p:nvSpPr>
        <p:spPr>
          <a:xfrm>
            <a:off x="2258188" y="2431414"/>
            <a:ext cx="4614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rgbClr val="6A93A5"/>
                </a:solidFill>
                <a:latin typeface="Aptos (body)"/>
              </a:rPr>
              <a:t>40%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764881F-5D59-448C-93F7-B63AB759B28A}"/>
              </a:ext>
            </a:extLst>
          </p:cNvPr>
          <p:cNvSpPr txBox="1"/>
          <p:nvPr/>
        </p:nvSpPr>
        <p:spPr>
          <a:xfrm>
            <a:off x="3151474" y="2410456"/>
            <a:ext cx="4614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rgbClr val="6A93A5"/>
                </a:solidFill>
                <a:latin typeface="Aptos (body)"/>
              </a:rPr>
              <a:t>47%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B9FD069-F30D-EF74-817F-3EAA5ADBFA2B}"/>
              </a:ext>
            </a:extLst>
          </p:cNvPr>
          <p:cNvSpPr txBox="1"/>
          <p:nvPr/>
        </p:nvSpPr>
        <p:spPr>
          <a:xfrm>
            <a:off x="4149908" y="2410185"/>
            <a:ext cx="4614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rgbClr val="6A93A5"/>
                </a:solidFill>
                <a:latin typeface="Aptos (body)"/>
              </a:rPr>
              <a:t>53%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FFF2A41-210A-645F-4EE3-4A0BC5691668}"/>
              </a:ext>
            </a:extLst>
          </p:cNvPr>
          <p:cNvSpPr txBox="1"/>
          <p:nvPr/>
        </p:nvSpPr>
        <p:spPr>
          <a:xfrm>
            <a:off x="5088092" y="2410185"/>
            <a:ext cx="4614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rgbClr val="6A93A5"/>
                </a:solidFill>
                <a:latin typeface="Aptos (body)"/>
              </a:rPr>
              <a:t>43%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7A76910-99B9-E832-381C-8603C5D4BDFE}"/>
              </a:ext>
            </a:extLst>
          </p:cNvPr>
          <p:cNvSpPr txBox="1"/>
          <p:nvPr/>
        </p:nvSpPr>
        <p:spPr>
          <a:xfrm>
            <a:off x="6086526" y="2431414"/>
            <a:ext cx="4614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rgbClr val="6A93A5"/>
                </a:solidFill>
                <a:latin typeface="Aptos (body)"/>
              </a:rPr>
              <a:t>50%</a:t>
            </a:r>
          </a:p>
        </p:txBody>
      </p:sp>
    </p:spTree>
    <p:extLst>
      <p:ext uri="{BB962C8B-B14F-4D97-AF65-F5344CB8AC3E}">
        <p14:creationId xmlns:p14="http://schemas.microsoft.com/office/powerpoint/2010/main" val="405335127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2FD9CAB-A1A5-494C-A4D4-858DC46A3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938" y="99308"/>
            <a:ext cx="5756062" cy="919401"/>
          </a:xfrm>
        </p:spPr>
        <p:txBody>
          <a:bodyPr>
            <a:noAutofit/>
          </a:bodyPr>
          <a:lstStyle/>
          <a:p>
            <a:r>
              <a:rPr lang="sq-AL" sz="2800" dirty="0">
                <a:latin typeface="Aptos" panose="020B0004020202020204" pitchFamily="34" charset="0"/>
              </a:rPr>
              <a:t>Ndërgjegjësimi dhe ndihma e qytetarëve ndaj policisë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8946038-7D69-4FF9-AFA5-5AF746F76DD4}"/>
              </a:ext>
            </a:extLst>
          </p:cNvPr>
          <p:cNvSpPr/>
          <p:nvPr/>
        </p:nvSpPr>
        <p:spPr>
          <a:xfrm>
            <a:off x="6295261" y="107493"/>
            <a:ext cx="5756062" cy="919401"/>
          </a:xfrm>
          <a:prstGeom prst="roundRect">
            <a:avLst/>
          </a:prstGeom>
          <a:solidFill>
            <a:srgbClr val="6A93A5"/>
          </a:solidFill>
        </p:spPr>
        <p:txBody>
          <a:bodyPr wrap="square">
            <a:spAutoFit/>
          </a:bodyPr>
          <a:lstStyle/>
          <a:p>
            <a:pPr marL="117475"/>
            <a:r>
              <a:rPr lang="sq-AL" sz="1600" i="1" dirty="0">
                <a:solidFill>
                  <a:schemeClr val="bg1"/>
                </a:solidFill>
                <a:latin typeface="Aptos" panose="020B0004020202020204" pitchFamily="34" charset="0"/>
              </a:rPr>
              <a:t>Deri në çfarë mase mendoni se është detyra juaj qytetare për të mbështetur vendimet e marra nga Policia e Shtetit edhe kur ju nuk pajtoheni me to? (D18)</a:t>
            </a:r>
          </a:p>
        </p:txBody>
      </p:sp>
      <p:graphicFrame>
        <p:nvGraphicFramePr>
          <p:cNvPr id="17" name="Chart Placeholder 16">
            <a:extLst>
              <a:ext uri="{FF2B5EF4-FFF2-40B4-BE49-F238E27FC236}">
                <a16:creationId xmlns:a16="http://schemas.microsoft.com/office/drawing/2014/main" id="{32DD0964-3B74-2B89-F972-4513901606B4}"/>
              </a:ext>
            </a:extLst>
          </p:cNvPr>
          <p:cNvGraphicFramePr>
            <a:graphicFrameLocks noGrp="1"/>
          </p:cNvGraphicFramePr>
          <p:nvPr>
            <p:ph type="chart" sz="quarter" idx="14"/>
            <p:extLst>
              <p:ext uri="{D42A27DB-BD31-4B8C-83A1-F6EECF244321}">
                <p14:modId xmlns:p14="http://schemas.microsoft.com/office/powerpoint/2010/main" val="667274045"/>
              </p:ext>
            </p:extLst>
          </p:nvPr>
        </p:nvGraphicFramePr>
        <p:xfrm>
          <a:off x="339937" y="1247348"/>
          <a:ext cx="7111995" cy="52355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8" name="Chart Placeholder 17">
            <a:extLst>
              <a:ext uri="{FF2B5EF4-FFF2-40B4-BE49-F238E27FC236}">
                <a16:creationId xmlns:a16="http://schemas.microsoft.com/office/drawing/2014/main" id="{7BD9DD0E-B7AE-A603-E0E3-D7A520178DB0}"/>
              </a:ext>
            </a:extLst>
          </p:cNvPr>
          <p:cNvGraphicFramePr>
            <a:graphicFrameLocks noGrp="1"/>
          </p:cNvGraphicFramePr>
          <p:nvPr>
            <p:ph type="chart" sz="quarter" idx="15"/>
            <p:extLst>
              <p:ext uri="{D42A27DB-BD31-4B8C-83A1-F6EECF244321}">
                <p14:modId xmlns:p14="http://schemas.microsoft.com/office/powerpoint/2010/main" val="2249983316"/>
              </p:ext>
            </p:extLst>
          </p:nvPr>
        </p:nvGraphicFramePr>
        <p:xfrm>
          <a:off x="7674123" y="1247348"/>
          <a:ext cx="4039121" cy="52276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5E29888-77C2-7AC3-6191-1E09EE80A023}"/>
              </a:ext>
            </a:extLst>
          </p:cNvPr>
          <p:cNvCxnSpPr>
            <a:cxnSpLocks/>
          </p:cNvCxnSpPr>
          <p:nvPr/>
        </p:nvCxnSpPr>
        <p:spPr>
          <a:xfrm>
            <a:off x="3392680" y="2059536"/>
            <a:ext cx="3913974" cy="0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9E730312-4CC8-33FA-7AA6-1E96D5C374A0}"/>
              </a:ext>
            </a:extLst>
          </p:cNvPr>
          <p:cNvSpPr txBox="1"/>
          <p:nvPr/>
        </p:nvSpPr>
        <p:spPr>
          <a:xfrm>
            <a:off x="3306274" y="1857748"/>
            <a:ext cx="5896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6A93A5"/>
                </a:solidFill>
                <a:latin typeface="Aptos (body)"/>
              </a:rPr>
              <a:t>61%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2D3E0AB-3D29-8EA7-1133-796E8734C349}"/>
              </a:ext>
            </a:extLst>
          </p:cNvPr>
          <p:cNvSpPr txBox="1"/>
          <p:nvPr/>
        </p:nvSpPr>
        <p:spPr>
          <a:xfrm>
            <a:off x="3330963" y="2598953"/>
            <a:ext cx="5896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6A93A5"/>
                </a:solidFill>
                <a:latin typeface="Aptos (body)"/>
              </a:rPr>
              <a:t>61%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FB4E3B9-7040-F0C1-21B2-3603572A7BEC}"/>
              </a:ext>
            </a:extLst>
          </p:cNvPr>
          <p:cNvCxnSpPr>
            <a:cxnSpLocks/>
          </p:cNvCxnSpPr>
          <p:nvPr/>
        </p:nvCxnSpPr>
        <p:spPr>
          <a:xfrm>
            <a:off x="3392680" y="2776140"/>
            <a:ext cx="3913974" cy="0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3251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09A362-D62F-7F42-2166-9DF2117687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0DFDE9A-0E36-3379-FA1B-655D9BF5299C}"/>
              </a:ext>
            </a:extLst>
          </p:cNvPr>
          <p:cNvSpPr/>
          <p:nvPr/>
        </p:nvSpPr>
        <p:spPr>
          <a:xfrm>
            <a:off x="6614445" y="0"/>
            <a:ext cx="5577555" cy="6858000"/>
          </a:xfrm>
          <a:prstGeom prst="rect">
            <a:avLst/>
          </a:prstGeom>
          <a:solidFill>
            <a:schemeClr val="bg1">
              <a:lumMod val="8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566E298-F3D5-FA98-FAF6-DA46365D6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644" y="189432"/>
            <a:ext cx="6400801" cy="936433"/>
          </a:xfrm>
        </p:spPr>
        <p:txBody>
          <a:bodyPr>
            <a:normAutofit/>
          </a:bodyPr>
          <a:lstStyle/>
          <a:p>
            <a:r>
              <a:rPr lang="sq-AL" sz="3600" dirty="0">
                <a:latin typeface="Aptos (body)"/>
              </a:rPr>
              <a:t>Kufizime të studimit</a:t>
            </a:r>
            <a:br>
              <a:rPr lang="sq-AL" sz="2800" dirty="0">
                <a:latin typeface="Aptos (body)"/>
              </a:rPr>
            </a:br>
            <a:r>
              <a:rPr lang="sq-AL" sz="1800" dirty="0">
                <a:latin typeface="Aptos (body)"/>
              </a:rPr>
              <a:t>Ndikimi i lajmeve në perceptimin e qytetarëve</a:t>
            </a:r>
            <a:endParaRPr lang="sq-AL" sz="2800" b="1" dirty="0">
              <a:latin typeface="Aptos (body)"/>
            </a:endParaRPr>
          </a:p>
        </p:txBody>
      </p:sp>
      <p:pic>
        <p:nvPicPr>
          <p:cNvPr id="11" name="Graphic 10" descr="Megaphone1 outline">
            <a:extLst>
              <a:ext uri="{FF2B5EF4-FFF2-40B4-BE49-F238E27FC236}">
                <a16:creationId xmlns:a16="http://schemas.microsoft.com/office/drawing/2014/main" id="{2D0AF287-454D-F937-3325-07A4BDCB96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86918" y="2092406"/>
            <a:ext cx="608228" cy="608228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EBF78972-8943-0012-7EBC-858E7A74F2C9}"/>
              </a:ext>
            </a:extLst>
          </p:cNvPr>
          <p:cNvSpPr txBox="1"/>
          <p:nvPr/>
        </p:nvSpPr>
        <p:spPr>
          <a:xfrm>
            <a:off x="1024640" y="2134679"/>
            <a:ext cx="524136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q-AL" sz="1400" dirty="0">
                <a:latin typeface="Aptos" panose="020B0004020202020204" pitchFamily="34" charset="0"/>
              </a:rPr>
              <a:t>Lajmet dhe ngjarjet luajnë një rol të rëndësishëm në formësimin e perceptimeve të qytetarëve, veçanërisht për institucionet publike si Policia e Shtetit.</a:t>
            </a:r>
          </a:p>
        </p:txBody>
      </p:sp>
      <p:pic>
        <p:nvPicPr>
          <p:cNvPr id="15" name="Graphic 14" descr="Person with idea outline">
            <a:extLst>
              <a:ext uri="{FF2B5EF4-FFF2-40B4-BE49-F238E27FC236}">
                <a16:creationId xmlns:a16="http://schemas.microsoft.com/office/drawing/2014/main" id="{AC449181-7EB6-5EE3-14A0-4FCAD2AFECE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29011" y="3207161"/>
            <a:ext cx="608229" cy="608229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3241A7B1-0382-37C1-532D-EC91452A8A52}"/>
              </a:ext>
            </a:extLst>
          </p:cNvPr>
          <p:cNvSpPr txBox="1"/>
          <p:nvPr/>
        </p:nvSpPr>
        <p:spPr>
          <a:xfrm>
            <a:off x="1024640" y="3047282"/>
            <a:ext cx="53112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q-AL" sz="1400" dirty="0">
                <a:latin typeface="Aptos" panose="020B0004020202020204" pitchFamily="34" charset="0"/>
              </a:rPr>
              <a:t>Në kontekstin e këtij raporti, që vlerëson nivelet e kënaqësisë së publikut me Policinë e Shtetit, është e rëndësishme të merret parasysh se si </a:t>
            </a:r>
            <a:r>
              <a:rPr lang="sq-AL" sz="1400" b="1" dirty="0">
                <a:latin typeface="Aptos" panose="020B0004020202020204" pitchFamily="34" charset="0"/>
              </a:rPr>
              <a:t>ngjarjet e fundit dhe pasqyrimi i tyre në media mund të kenë ndikuar opinionin publik</a:t>
            </a:r>
            <a:r>
              <a:rPr lang="sq-AL" sz="1400" dirty="0">
                <a:latin typeface="Aptos" panose="020B0004020202020204" pitchFamily="34" charset="0"/>
              </a:rPr>
              <a:t>, duke e ndryshuar atë.</a:t>
            </a:r>
          </a:p>
        </p:txBody>
      </p:sp>
      <p:pic>
        <p:nvPicPr>
          <p:cNvPr id="20" name="Graphic 19" descr="Document outline">
            <a:extLst>
              <a:ext uri="{FF2B5EF4-FFF2-40B4-BE49-F238E27FC236}">
                <a16:creationId xmlns:a16="http://schemas.microsoft.com/office/drawing/2014/main" id="{05F4B13E-9CAC-6B00-4A02-2677129F538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86918" y="4387616"/>
            <a:ext cx="608228" cy="608228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DA437BEB-A545-286C-FF9C-FEDFAC35E4CB}"/>
              </a:ext>
            </a:extLst>
          </p:cNvPr>
          <p:cNvSpPr txBox="1"/>
          <p:nvPr/>
        </p:nvSpPr>
        <p:spPr>
          <a:xfrm>
            <a:off x="1024640" y="4193553"/>
            <a:ext cx="524136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q-AL" sz="1400" dirty="0">
                <a:latin typeface="Aptos" panose="020B0004020202020204" pitchFamily="34" charset="0"/>
              </a:rPr>
              <a:t>Raportimet e marra nga intervistuesit </a:t>
            </a:r>
            <a:r>
              <a:rPr lang="en-US" sz="1400" dirty="0">
                <a:latin typeface="Aptos" panose="020B0004020202020204" pitchFamily="34" charset="0"/>
              </a:rPr>
              <a:t>treg</a:t>
            </a:r>
            <a:r>
              <a:rPr lang="sq-AL" sz="1400" dirty="0">
                <a:latin typeface="Aptos" panose="020B0004020202020204" pitchFamily="34" charset="0"/>
              </a:rPr>
              <a:t>ojnë</a:t>
            </a:r>
            <a:r>
              <a:rPr lang="en-US" sz="1400" dirty="0">
                <a:latin typeface="Aptos" panose="020B0004020202020204" pitchFamily="34" charset="0"/>
              </a:rPr>
              <a:t> se shumica e të anketuarve </a:t>
            </a:r>
            <a:r>
              <a:rPr lang="sq-AL" sz="1400" dirty="0">
                <a:latin typeface="Aptos" panose="020B0004020202020204" pitchFamily="34" charset="0"/>
              </a:rPr>
              <a:t>e </a:t>
            </a:r>
            <a:r>
              <a:rPr lang="en-US" sz="1400" dirty="0">
                <a:latin typeface="Aptos" panose="020B0004020202020204" pitchFamily="34" charset="0"/>
              </a:rPr>
              <a:t>baz</a:t>
            </a:r>
            <a:r>
              <a:rPr lang="sq-AL" sz="1400" dirty="0">
                <a:latin typeface="Aptos" panose="020B0004020202020204" pitchFamily="34" charset="0"/>
              </a:rPr>
              <a:t>onin</a:t>
            </a:r>
            <a:r>
              <a:rPr lang="en-US" sz="1400" dirty="0">
                <a:latin typeface="Aptos" panose="020B0004020202020204" pitchFamily="34" charset="0"/>
              </a:rPr>
              <a:t> </a:t>
            </a:r>
            <a:r>
              <a:rPr lang="en-US" sz="1400" b="1" dirty="0">
                <a:latin typeface="Aptos" panose="020B0004020202020204" pitchFamily="34" charset="0"/>
              </a:rPr>
              <a:t>vlerësim</a:t>
            </a:r>
            <a:r>
              <a:rPr lang="sq-AL" sz="1400" b="1" dirty="0">
                <a:latin typeface="Aptos" panose="020B0004020202020204" pitchFamily="34" charset="0"/>
              </a:rPr>
              <a:t>in</a:t>
            </a:r>
            <a:r>
              <a:rPr lang="en-US" sz="1400" b="1" dirty="0">
                <a:latin typeface="Aptos" panose="020B0004020202020204" pitchFamily="34" charset="0"/>
              </a:rPr>
              <a:t> e tyre për </a:t>
            </a:r>
            <a:r>
              <a:rPr lang="sq-AL" sz="1400" b="1" dirty="0">
                <a:latin typeface="Aptos" panose="020B0004020202020204" pitchFamily="34" charset="0"/>
              </a:rPr>
              <a:t>p</a:t>
            </a:r>
            <a:r>
              <a:rPr lang="en-US" sz="1400" b="1" dirty="0">
                <a:latin typeface="Aptos" panose="020B0004020202020204" pitchFamily="34" charset="0"/>
              </a:rPr>
              <a:t>olicinë </a:t>
            </a:r>
            <a:r>
              <a:rPr lang="sq-AL" sz="1400" b="1" dirty="0">
                <a:latin typeface="Aptos" panose="020B0004020202020204" pitchFamily="34" charset="0"/>
              </a:rPr>
              <a:t>në</a:t>
            </a:r>
            <a:r>
              <a:rPr lang="en-US" sz="1400" b="1" dirty="0">
                <a:latin typeface="Aptos" panose="020B0004020202020204" pitchFamily="34" charset="0"/>
              </a:rPr>
              <a:t> ngjarje</a:t>
            </a:r>
            <a:r>
              <a:rPr lang="sq-AL" sz="1400" b="1" dirty="0">
                <a:latin typeface="Aptos" panose="020B0004020202020204" pitchFamily="34" charset="0"/>
              </a:rPr>
              <a:t>t</a:t>
            </a:r>
            <a:r>
              <a:rPr lang="en-US" sz="1400" b="1" dirty="0">
                <a:latin typeface="Aptos" panose="020B0004020202020204" pitchFamily="34" charset="0"/>
              </a:rPr>
              <a:t> </a:t>
            </a:r>
            <a:r>
              <a:rPr lang="sq-AL" sz="1400" b="1" dirty="0">
                <a:latin typeface="Aptos" panose="020B0004020202020204" pitchFamily="34" charset="0"/>
              </a:rPr>
              <a:t>e</a:t>
            </a:r>
            <a:r>
              <a:rPr lang="en-US" sz="1400" b="1" dirty="0">
                <a:latin typeface="Aptos" panose="020B0004020202020204" pitchFamily="34" charset="0"/>
              </a:rPr>
              <a:t> fundit të pasqyruara gjerësisht në media</a:t>
            </a:r>
            <a:r>
              <a:rPr lang="sq-AL" sz="1400" dirty="0">
                <a:latin typeface="Aptos" panose="020B0004020202020204" pitchFamily="34" charset="0"/>
              </a:rPr>
              <a:t>. Kjo sugjeron që ngjarjet që kanë ndodhur para ose gjatë fazës së mbledhjes së të dhënave kanë formësuar ndjeshëm perceptimet e qytetarëve</a:t>
            </a:r>
            <a:r>
              <a:rPr lang="en-US" sz="1400" dirty="0">
                <a:latin typeface="Aptos" panose="020B0004020202020204" pitchFamily="34" charset="0"/>
              </a:rPr>
              <a:t>. Ngjarjet që u pasqyruan në media kishin të bënin më së shumti me arrestimet e nisura nga SPAK. Incidentet që përfshijnë vrasje dhe raste dhune ndodhën pas përfundimit të mbledhjes së të dhënave, që do të thotë se rezultatet mund të mos pasqyrojnë </a:t>
            </a:r>
            <a:r>
              <a:rPr lang="sq-AL" sz="1400" dirty="0">
                <a:latin typeface="Aptos" panose="020B0004020202020204" pitchFamily="34" charset="0"/>
              </a:rPr>
              <a:t>këto ngjarje</a:t>
            </a:r>
            <a:r>
              <a:rPr lang="en-US" sz="1400" dirty="0">
                <a:latin typeface="Aptos" panose="020B0004020202020204" pitchFamily="34" charset="0"/>
              </a:rPr>
              <a:t>.</a:t>
            </a:r>
          </a:p>
        </p:txBody>
      </p:sp>
      <p:pic>
        <p:nvPicPr>
          <p:cNvPr id="23" name="Graphic 22" descr="Gavel outline">
            <a:extLst>
              <a:ext uri="{FF2B5EF4-FFF2-40B4-BE49-F238E27FC236}">
                <a16:creationId xmlns:a16="http://schemas.microsoft.com/office/drawing/2014/main" id="{05F724C9-DE95-71C3-CE67-3153FF14E81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176604" y="1432877"/>
            <a:ext cx="557784" cy="557784"/>
          </a:xfrm>
          <a:prstGeom prst="rect">
            <a:avLst/>
          </a:prstGeom>
        </p:spPr>
      </p:pic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0C9F26C-0BAC-8C77-FE2A-183CF7084D8C}"/>
              </a:ext>
            </a:extLst>
          </p:cNvPr>
          <p:cNvCxnSpPr>
            <a:cxnSpLocks/>
          </p:cNvCxnSpPr>
          <p:nvPr/>
        </p:nvCxnSpPr>
        <p:spPr>
          <a:xfrm>
            <a:off x="6866550" y="1731321"/>
            <a:ext cx="2011680" cy="0"/>
          </a:xfrm>
          <a:prstGeom prst="line">
            <a:avLst/>
          </a:prstGeom>
          <a:ln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rgbClr val="FFA34E"/>
                </a:gs>
              </a:gsLst>
              <a:lin ang="0" scaled="1"/>
              <a:tileRect/>
            </a:gra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9318099D-8F5B-6185-0DBD-04382EAACE54}"/>
              </a:ext>
            </a:extLst>
          </p:cNvPr>
          <p:cNvCxnSpPr>
            <a:cxnSpLocks/>
          </p:cNvCxnSpPr>
          <p:nvPr/>
        </p:nvCxnSpPr>
        <p:spPr>
          <a:xfrm flipH="1">
            <a:off x="10032762" y="1731321"/>
            <a:ext cx="2011680" cy="0"/>
          </a:xfrm>
          <a:prstGeom prst="line">
            <a:avLst/>
          </a:prstGeom>
          <a:ln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rgbClr val="FFA34E"/>
                </a:gs>
              </a:gsLst>
              <a:lin ang="0" scaled="1"/>
              <a:tileRect/>
            </a:gra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4283AF2F-F61D-4AE3-E688-7A3D4E949C74}"/>
              </a:ext>
            </a:extLst>
          </p:cNvPr>
          <p:cNvSpPr txBox="1"/>
          <p:nvPr/>
        </p:nvSpPr>
        <p:spPr>
          <a:xfrm>
            <a:off x="7218486" y="2319195"/>
            <a:ext cx="471960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q-AL" sz="1400" dirty="0">
                <a:solidFill>
                  <a:srgbClr val="ED6F35"/>
                </a:solidFill>
                <a:latin typeface="Aptos" panose="020B0004020202020204" pitchFamily="34" charset="0"/>
              </a:rPr>
              <a:t>Duhet theksuar </a:t>
            </a:r>
            <a:r>
              <a:rPr lang="en-US" sz="1400" dirty="0">
                <a:solidFill>
                  <a:srgbClr val="ED6F35"/>
                </a:solidFill>
                <a:latin typeface="Aptos" panose="020B0004020202020204" pitchFamily="34" charset="0"/>
              </a:rPr>
              <a:t>se, para dhe gjatë </a:t>
            </a:r>
            <a:r>
              <a:rPr lang="sq-AL" sz="1400" dirty="0">
                <a:solidFill>
                  <a:srgbClr val="ED6F35"/>
                </a:solidFill>
                <a:latin typeface="Aptos" panose="020B0004020202020204" pitchFamily="34" charset="0"/>
              </a:rPr>
              <a:t>punës në terren</a:t>
            </a:r>
            <a:r>
              <a:rPr lang="en-US" sz="1400" dirty="0">
                <a:solidFill>
                  <a:srgbClr val="ED6F35"/>
                </a:solidFill>
                <a:latin typeface="Aptos" panose="020B0004020202020204" pitchFamily="34" charset="0"/>
              </a:rPr>
              <a:t>, pati një </a:t>
            </a:r>
            <a:r>
              <a:rPr lang="en-US" sz="1400" b="1" dirty="0">
                <a:solidFill>
                  <a:srgbClr val="ED6F35"/>
                </a:solidFill>
                <a:latin typeface="Aptos" panose="020B0004020202020204" pitchFamily="34" charset="0"/>
              </a:rPr>
              <a:t>mbulim të gjerë mediatik </a:t>
            </a:r>
            <a:r>
              <a:rPr lang="sq-AL" sz="1400" b="1" dirty="0">
                <a:solidFill>
                  <a:srgbClr val="ED6F35"/>
                </a:solidFill>
                <a:latin typeface="Aptos" panose="020B0004020202020204" pitchFamily="34" charset="0"/>
              </a:rPr>
              <a:t>për</a:t>
            </a:r>
            <a:r>
              <a:rPr lang="en-US" sz="1400" b="1" dirty="0">
                <a:solidFill>
                  <a:srgbClr val="ED6F35"/>
                </a:solidFill>
                <a:latin typeface="Aptos" panose="020B0004020202020204" pitchFamily="34" charset="0"/>
              </a:rPr>
              <a:t> arrestimet dhe veprimet e zbatimit të ligjit të ndërmarra nga SPAK </a:t>
            </a:r>
            <a:r>
              <a:rPr lang="en-US" sz="1400" dirty="0">
                <a:solidFill>
                  <a:srgbClr val="ED6F35"/>
                </a:solidFill>
                <a:latin typeface="Aptos" panose="020B0004020202020204" pitchFamily="34" charset="0"/>
              </a:rPr>
              <a:t>(Struktura e </a:t>
            </a:r>
            <a:r>
              <a:rPr lang="sq-AL" sz="1400" dirty="0">
                <a:solidFill>
                  <a:srgbClr val="ED6F35"/>
                </a:solidFill>
                <a:latin typeface="Aptos" panose="020B0004020202020204" pitchFamily="34" charset="0"/>
              </a:rPr>
              <a:t>Posaçme</a:t>
            </a:r>
            <a:r>
              <a:rPr lang="en-US" sz="1400" dirty="0">
                <a:solidFill>
                  <a:srgbClr val="ED6F35"/>
                </a:solidFill>
                <a:latin typeface="Aptos" panose="020B0004020202020204" pitchFamily="34" charset="0"/>
              </a:rPr>
              <a:t> </a:t>
            </a:r>
            <a:r>
              <a:rPr lang="sq-AL" sz="1400" dirty="0">
                <a:solidFill>
                  <a:srgbClr val="ED6F35"/>
                </a:solidFill>
                <a:latin typeface="Aptos" panose="020B0004020202020204" pitchFamily="34" charset="0"/>
              </a:rPr>
              <a:t>Antikorrupsion</a:t>
            </a:r>
            <a:r>
              <a:rPr lang="en-US" sz="1400" dirty="0">
                <a:solidFill>
                  <a:srgbClr val="ED6F35"/>
                </a:solidFill>
                <a:latin typeface="Aptos" panose="020B0004020202020204" pitchFamily="34" charset="0"/>
              </a:rPr>
              <a:t>).</a:t>
            </a:r>
            <a:endParaRPr lang="sq-AL" sz="1400" dirty="0">
              <a:solidFill>
                <a:srgbClr val="ED6F35"/>
              </a:solidFill>
              <a:latin typeface="Aptos" panose="020B0004020202020204" pitchFamily="34" charset="0"/>
            </a:endParaRPr>
          </a:p>
          <a:p>
            <a:pPr algn="just"/>
            <a:endParaRPr lang="sq-AL" sz="1400" dirty="0">
              <a:solidFill>
                <a:srgbClr val="ED6F35"/>
              </a:solidFill>
              <a:latin typeface="Aptos" panose="020B0004020202020204" pitchFamily="34" charset="0"/>
            </a:endParaRPr>
          </a:p>
          <a:p>
            <a:pPr algn="just"/>
            <a:r>
              <a:rPr lang="sq-AL" sz="1400" dirty="0">
                <a:solidFill>
                  <a:srgbClr val="ED6F35"/>
                </a:solidFill>
                <a:latin typeface="Aptos" panose="020B0004020202020204" pitchFamily="34" charset="0"/>
              </a:rPr>
              <a:t>Këto</a:t>
            </a:r>
            <a:r>
              <a:rPr lang="en-US" sz="1400" dirty="0">
                <a:solidFill>
                  <a:srgbClr val="ED6F35"/>
                </a:solidFill>
                <a:latin typeface="Aptos" panose="020B0004020202020204" pitchFamily="34" charset="0"/>
              </a:rPr>
              <a:t> </a:t>
            </a:r>
            <a:r>
              <a:rPr lang="sq-AL" sz="1400" dirty="0">
                <a:solidFill>
                  <a:srgbClr val="ED6F35"/>
                </a:solidFill>
                <a:latin typeface="Aptos" panose="020B0004020202020204" pitchFamily="34" charset="0"/>
              </a:rPr>
              <a:t>veprime të ndërmarra nga SPAK</a:t>
            </a:r>
            <a:r>
              <a:rPr lang="en-US" sz="1400" dirty="0">
                <a:solidFill>
                  <a:srgbClr val="ED6F35"/>
                </a:solidFill>
                <a:latin typeface="Aptos" panose="020B0004020202020204" pitchFamily="34" charset="0"/>
              </a:rPr>
              <a:t>, të cilat u diskutuan dhe u analizuan gjerësisht</a:t>
            </a:r>
            <a:r>
              <a:rPr lang="sq-AL" sz="1400" dirty="0">
                <a:solidFill>
                  <a:srgbClr val="ED6F35"/>
                </a:solidFill>
                <a:latin typeface="Aptos" panose="020B0004020202020204" pitchFamily="34" charset="0"/>
              </a:rPr>
              <a:t> në media</a:t>
            </a:r>
            <a:r>
              <a:rPr lang="en-US" sz="1400" dirty="0">
                <a:solidFill>
                  <a:srgbClr val="ED6F35"/>
                </a:solidFill>
                <a:latin typeface="Aptos" panose="020B0004020202020204" pitchFamily="34" charset="0"/>
              </a:rPr>
              <a:t>, ka të ngjarë të kenë ndikuar në perceptimet dhe vlerësimet e qytetarëve për performancën e </a:t>
            </a:r>
            <a:r>
              <a:rPr lang="sq-AL" sz="1400" dirty="0">
                <a:solidFill>
                  <a:srgbClr val="ED6F35"/>
                </a:solidFill>
                <a:latin typeface="Aptos" panose="020B0004020202020204" pitchFamily="34" charset="0"/>
              </a:rPr>
              <a:t>p</a:t>
            </a:r>
            <a:r>
              <a:rPr lang="en-US" sz="1400" dirty="0">
                <a:solidFill>
                  <a:srgbClr val="ED6F35"/>
                </a:solidFill>
                <a:latin typeface="Aptos" panose="020B0004020202020204" pitchFamily="34" charset="0"/>
              </a:rPr>
              <a:t>olicisë, pasi ishin ende të freskëta në mendje</a:t>
            </a:r>
            <a:r>
              <a:rPr lang="sq-AL" sz="1400" dirty="0">
                <a:solidFill>
                  <a:srgbClr val="ED6F35"/>
                </a:solidFill>
                <a:latin typeface="Aptos" panose="020B0004020202020204" pitchFamily="34" charset="0"/>
              </a:rPr>
              <a:t>n</a:t>
            </a:r>
            <a:r>
              <a:rPr lang="en-US" sz="1400" dirty="0">
                <a:solidFill>
                  <a:srgbClr val="ED6F35"/>
                </a:solidFill>
                <a:latin typeface="Aptos" panose="020B0004020202020204" pitchFamily="34" charset="0"/>
              </a:rPr>
              <a:t> e publikut.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5812F6-BA99-6EED-8B74-A3F5EE5E7372}"/>
              </a:ext>
            </a:extLst>
          </p:cNvPr>
          <p:cNvSpPr txBox="1"/>
          <p:nvPr/>
        </p:nvSpPr>
        <p:spPr>
          <a:xfrm>
            <a:off x="2137467" y="1591868"/>
            <a:ext cx="23865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q-AL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SHËNIM I RËNDËSISHËM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844A1AD-13E0-F0E0-8A82-FDB794EEE7D5}"/>
              </a:ext>
            </a:extLst>
          </p:cNvPr>
          <p:cNvCxnSpPr>
            <a:cxnSpLocks/>
          </p:cNvCxnSpPr>
          <p:nvPr/>
        </p:nvCxnSpPr>
        <p:spPr>
          <a:xfrm>
            <a:off x="329011" y="1745757"/>
            <a:ext cx="1909987" cy="0"/>
          </a:xfrm>
          <a:prstGeom prst="line">
            <a:avLst/>
          </a:prstGeom>
          <a:ln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tx1">
                    <a:lumMod val="50000"/>
                    <a:lumOff val="50000"/>
                  </a:schemeClr>
                </a:gs>
              </a:gsLst>
              <a:lin ang="0" scaled="1"/>
              <a:tileRect/>
            </a:gra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DF00319-A39C-2D0B-6DEC-8A31AA6CF02D}"/>
              </a:ext>
            </a:extLst>
          </p:cNvPr>
          <p:cNvCxnSpPr>
            <a:cxnSpLocks/>
          </p:cNvCxnSpPr>
          <p:nvPr/>
        </p:nvCxnSpPr>
        <p:spPr>
          <a:xfrm flipH="1">
            <a:off x="4422448" y="1745757"/>
            <a:ext cx="2011680" cy="0"/>
          </a:xfrm>
          <a:prstGeom prst="line">
            <a:avLst/>
          </a:prstGeom>
          <a:ln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tx1">
                    <a:lumMod val="50000"/>
                    <a:lumOff val="50000"/>
                  </a:schemeClr>
                </a:gs>
              </a:gsLst>
              <a:lin ang="0" scaled="1"/>
              <a:tileRect/>
            </a:gra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007743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2FD9CAB-A1A5-494C-A4D4-858DC46A3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938" y="99308"/>
            <a:ext cx="5756062" cy="789455"/>
          </a:xfrm>
        </p:spPr>
        <p:txBody>
          <a:bodyPr>
            <a:noAutofit/>
          </a:bodyPr>
          <a:lstStyle/>
          <a:p>
            <a:r>
              <a:rPr lang="sq-AL" sz="3200" dirty="0">
                <a:latin typeface="Aptos" panose="020B0004020202020204" pitchFamily="34" charset="0"/>
              </a:rPr>
              <a:t>Ndërgjegjësimi dhe ndihma e qytetarëve ndaj policisë</a:t>
            </a:r>
            <a:endParaRPr lang="en-US" sz="3200" dirty="0">
              <a:latin typeface="Aptos (body)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8946038-7D69-4FF9-AFA5-5AF746F76DD4}"/>
              </a:ext>
            </a:extLst>
          </p:cNvPr>
          <p:cNvSpPr/>
          <p:nvPr/>
        </p:nvSpPr>
        <p:spPr>
          <a:xfrm>
            <a:off x="6580262" y="107493"/>
            <a:ext cx="5471061" cy="919401"/>
          </a:xfrm>
          <a:prstGeom prst="roundRect">
            <a:avLst/>
          </a:prstGeom>
          <a:solidFill>
            <a:srgbClr val="6A93A5"/>
          </a:solidFill>
        </p:spPr>
        <p:txBody>
          <a:bodyPr wrap="square">
            <a:spAutoFit/>
          </a:bodyPr>
          <a:lstStyle/>
          <a:p>
            <a:pPr marL="117475"/>
            <a:r>
              <a:rPr lang="sq-AL" sz="1600" i="1" dirty="0">
                <a:solidFill>
                  <a:schemeClr val="bg1"/>
                </a:solidFill>
                <a:latin typeface="Aptos" panose="020B0004020202020204" pitchFamily="34" charset="0"/>
              </a:rPr>
              <a:t>Deri në çfarë mase mendoni se është detyra juaj qytetare për të bërë atë që ju thotë Policia e Shtetit edhe nëse ju nuk i kuptoni ose nuk pajtoheni me arsyet? (D19)</a:t>
            </a:r>
          </a:p>
        </p:txBody>
      </p:sp>
      <p:graphicFrame>
        <p:nvGraphicFramePr>
          <p:cNvPr id="8" name="Chart Placeholder 7">
            <a:extLst>
              <a:ext uri="{FF2B5EF4-FFF2-40B4-BE49-F238E27FC236}">
                <a16:creationId xmlns:a16="http://schemas.microsoft.com/office/drawing/2014/main" id="{171B1010-78F2-9881-0B8B-159EFEEAEBAE}"/>
              </a:ext>
            </a:extLst>
          </p:cNvPr>
          <p:cNvGraphicFramePr>
            <a:graphicFrameLocks noGrp="1"/>
          </p:cNvGraphicFramePr>
          <p:nvPr>
            <p:ph type="chart" sz="quarter" idx="15"/>
            <p:extLst>
              <p:ext uri="{D42A27DB-BD31-4B8C-83A1-F6EECF244321}">
                <p14:modId xmlns:p14="http://schemas.microsoft.com/office/powerpoint/2010/main" val="3621420475"/>
              </p:ext>
            </p:extLst>
          </p:nvPr>
        </p:nvGraphicFramePr>
        <p:xfrm>
          <a:off x="7870677" y="1271587"/>
          <a:ext cx="4116537" cy="52276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Placeholder 8">
            <a:extLst>
              <a:ext uri="{FF2B5EF4-FFF2-40B4-BE49-F238E27FC236}">
                <a16:creationId xmlns:a16="http://schemas.microsoft.com/office/drawing/2014/main" id="{EF684303-3A40-FE77-6D9F-D5CBC466004D}"/>
              </a:ext>
            </a:extLst>
          </p:cNvPr>
          <p:cNvGraphicFramePr>
            <a:graphicFrameLocks noGrp="1"/>
          </p:cNvGraphicFramePr>
          <p:nvPr>
            <p:ph type="chart" sz="quarter" idx="14"/>
            <p:extLst>
              <p:ext uri="{D42A27DB-BD31-4B8C-83A1-F6EECF244321}">
                <p14:modId xmlns:p14="http://schemas.microsoft.com/office/powerpoint/2010/main" val="4224324780"/>
              </p:ext>
            </p:extLst>
          </p:nvPr>
        </p:nvGraphicFramePr>
        <p:xfrm>
          <a:off x="339725" y="1271588"/>
          <a:ext cx="7316788" cy="52276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1AE8D01-9288-3186-AEF2-1DFEF87922C1}"/>
              </a:ext>
            </a:extLst>
          </p:cNvPr>
          <p:cNvCxnSpPr>
            <a:cxnSpLocks/>
          </p:cNvCxnSpPr>
          <p:nvPr/>
        </p:nvCxnSpPr>
        <p:spPr>
          <a:xfrm>
            <a:off x="3777240" y="2036818"/>
            <a:ext cx="3751604" cy="0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337849-9031-2A6A-CD8D-F18AB5C080BC}"/>
              </a:ext>
            </a:extLst>
          </p:cNvPr>
          <p:cNvCxnSpPr>
            <a:cxnSpLocks/>
          </p:cNvCxnSpPr>
          <p:nvPr/>
        </p:nvCxnSpPr>
        <p:spPr>
          <a:xfrm>
            <a:off x="3476713" y="2788409"/>
            <a:ext cx="4052131" cy="0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7B6ED354-996B-1958-418C-DE4F2E15A302}"/>
              </a:ext>
            </a:extLst>
          </p:cNvPr>
          <p:cNvSpPr txBox="1"/>
          <p:nvPr/>
        </p:nvSpPr>
        <p:spPr>
          <a:xfrm>
            <a:off x="3690470" y="1811232"/>
            <a:ext cx="61529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6A93A5"/>
                </a:solidFill>
                <a:latin typeface="Aptos (body)"/>
              </a:rPr>
              <a:t>56%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505828A-B4B8-71BC-7AB7-1D5F54287B36}"/>
              </a:ext>
            </a:extLst>
          </p:cNvPr>
          <p:cNvSpPr txBox="1"/>
          <p:nvPr/>
        </p:nvSpPr>
        <p:spPr>
          <a:xfrm>
            <a:off x="3390053" y="2604792"/>
            <a:ext cx="61529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6A93A5"/>
                </a:solidFill>
                <a:latin typeface="Aptos (body)"/>
              </a:rPr>
              <a:t>61%</a:t>
            </a:r>
          </a:p>
        </p:txBody>
      </p:sp>
    </p:spTree>
    <p:extLst>
      <p:ext uri="{BB962C8B-B14F-4D97-AF65-F5344CB8AC3E}">
        <p14:creationId xmlns:p14="http://schemas.microsoft.com/office/powerpoint/2010/main" val="121193607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2FD9CAB-A1A5-494C-A4D4-858DC46A3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938" y="99308"/>
            <a:ext cx="5756062" cy="927586"/>
          </a:xfrm>
        </p:spPr>
        <p:txBody>
          <a:bodyPr>
            <a:noAutofit/>
          </a:bodyPr>
          <a:lstStyle/>
          <a:p>
            <a:r>
              <a:rPr lang="sq-AL" sz="3200" dirty="0">
                <a:latin typeface="Aptos" panose="020B0004020202020204" pitchFamily="34" charset="0"/>
              </a:rPr>
              <a:t>Ndërgjegjësimi dhe ndihma e qytetarëve ndaj policisë</a:t>
            </a:r>
            <a:endParaRPr lang="en-US" sz="3200" dirty="0">
              <a:latin typeface="Aptos (body)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8946038-7D69-4FF9-AFA5-5AF746F76DD4}"/>
              </a:ext>
            </a:extLst>
          </p:cNvPr>
          <p:cNvSpPr/>
          <p:nvPr/>
        </p:nvSpPr>
        <p:spPr>
          <a:xfrm>
            <a:off x="6187155" y="107493"/>
            <a:ext cx="5864168" cy="919401"/>
          </a:xfrm>
          <a:prstGeom prst="roundRect">
            <a:avLst/>
          </a:prstGeom>
          <a:solidFill>
            <a:srgbClr val="6A93A5"/>
          </a:solidFill>
        </p:spPr>
        <p:txBody>
          <a:bodyPr wrap="square">
            <a:spAutoFit/>
          </a:bodyPr>
          <a:lstStyle/>
          <a:p>
            <a:pPr marL="117475"/>
            <a:r>
              <a:rPr lang="sq-AL" sz="1600" i="1" dirty="0">
                <a:solidFill>
                  <a:schemeClr val="bg1"/>
                </a:solidFill>
                <a:latin typeface="Aptos" panose="020B0004020202020204" pitchFamily="34" charset="0"/>
              </a:rPr>
              <a:t>Deri në çfarë mase mendoni se është detyra juaj qytetare të bëni atë çfarë ju thotë Policia e Shtetit të bëni, edhe në qoftë se ju nuk e pëlqeni mënyrën  se si ata ju trajtojnë? (D20)</a:t>
            </a:r>
          </a:p>
        </p:txBody>
      </p:sp>
      <p:graphicFrame>
        <p:nvGraphicFramePr>
          <p:cNvPr id="9" name="Chart Placeholder 8">
            <a:extLst>
              <a:ext uri="{FF2B5EF4-FFF2-40B4-BE49-F238E27FC236}">
                <a16:creationId xmlns:a16="http://schemas.microsoft.com/office/drawing/2014/main" id="{1A7C775F-BC2A-DFDC-5CF7-4F345698692B}"/>
              </a:ext>
            </a:extLst>
          </p:cNvPr>
          <p:cNvGraphicFramePr>
            <a:graphicFrameLocks noGrp="1"/>
          </p:cNvGraphicFramePr>
          <p:nvPr>
            <p:ph type="chart" sz="quarter" idx="15"/>
            <p:extLst>
              <p:ext uri="{D42A27DB-BD31-4B8C-83A1-F6EECF244321}">
                <p14:modId xmlns:p14="http://schemas.microsoft.com/office/powerpoint/2010/main" val="387100864"/>
              </p:ext>
            </p:extLst>
          </p:nvPr>
        </p:nvGraphicFramePr>
        <p:xfrm>
          <a:off x="7466013" y="1343619"/>
          <a:ext cx="4386262" cy="52095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Placeholder 9">
            <a:extLst>
              <a:ext uri="{FF2B5EF4-FFF2-40B4-BE49-F238E27FC236}">
                <a16:creationId xmlns:a16="http://schemas.microsoft.com/office/drawing/2014/main" id="{86094746-ADBB-AC8F-C8EF-51A5791D63E8}"/>
              </a:ext>
            </a:extLst>
          </p:cNvPr>
          <p:cNvGraphicFramePr>
            <a:graphicFrameLocks noGrp="1"/>
          </p:cNvGraphicFramePr>
          <p:nvPr>
            <p:ph type="chart" sz="quarter" idx="14"/>
            <p:extLst>
              <p:ext uri="{D42A27DB-BD31-4B8C-83A1-F6EECF244321}">
                <p14:modId xmlns:p14="http://schemas.microsoft.com/office/powerpoint/2010/main" val="2762329068"/>
              </p:ext>
            </p:extLst>
          </p:nvPr>
        </p:nvGraphicFramePr>
        <p:xfrm>
          <a:off x="339725" y="1343619"/>
          <a:ext cx="6907213" cy="52276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54283657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2FD9CAB-A1A5-494C-A4D4-858DC46A3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938" y="99308"/>
            <a:ext cx="5756062" cy="716071"/>
          </a:xfrm>
        </p:spPr>
        <p:txBody>
          <a:bodyPr>
            <a:noAutofit/>
          </a:bodyPr>
          <a:lstStyle/>
          <a:p>
            <a:r>
              <a:rPr lang="sq-AL" sz="2800" dirty="0">
                <a:latin typeface="Aptos" panose="020B0004020202020204" pitchFamily="34" charset="0"/>
              </a:rPr>
              <a:t>Ndërgjegjësimi dhe ndihma e qytetarëve ndaj policisë</a:t>
            </a:r>
            <a:endParaRPr lang="en-US" sz="2800" dirty="0">
              <a:latin typeface="Aptos (body)"/>
            </a:endParaRPr>
          </a:p>
        </p:txBody>
      </p:sp>
      <p:graphicFrame>
        <p:nvGraphicFramePr>
          <p:cNvPr id="5" name="Chart Placeholder 4">
            <a:extLst>
              <a:ext uri="{FF2B5EF4-FFF2-40B4-BE49-F238E27FC236}">
                <a16:creationId xmlns:a16="http://schemas.microsoft.com/office/drawing/2014/main" id="{C925E792-61D4-FC98-A694-9C0975063C8A}"/>
              </a:ext>
            </a:extLst>
          </p:cNvPr>
          <p:cNvGraphicFramePr>
            <a:graphicFrameLocks noGrp="1"/>
          </p:cNvGraphicFramePr>
          <p:nvPr>
            <p:ph type="chart" sz="quarter" idx="15"/>
            <p:extLst>
              <p:ext uri="{D42A27DB-BD31-4B8C-83A1-F6EECF244321}">
                <p14:modId xmlns:p14="http://schemas.microsoft.com/office/powerpoint/2010/main" val="1475646282"/>
              </p:ext>
            </p:extLst>
          </p:nvPr>
        </p:nvGraphicFramePr>
        <p:xfrm>
          <a:off x="339938" y="1445101"/>
          <a:ext cx="8270875" cy="50009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2CBACC6-D00A-8B51-1077-90836C1653F4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728365" y="1495513"/>
            <a:ext cx="2741392" cy="4900091"/>
          </a:xfrm>
        </p:spPr>
        <p:txBody>
          <a:bodyPr>
            <a:normAutofit/>
          </a:bodyPr>
          <a:lstStyle/>
          <a:p>
            <a:r>
              <a:rPr lang="sq-AL" sz="1600" dirty="0">
                <a:latin typeface="Aptos" panose="020B0004020202020204" pitchFamily="34" charset="0"/>
              </a:rPr>
              <a:t>Gjysma e të anketuarve pajtohen me pohimin: </a:t>
            </a:r>
            <a:r>
              <a:rPr lang="sq-AL" sz="1600" i="1" dirty="0">
                <a:latin typeface="Aptos" panose="020B0004020202020204" pitchFamily="34" charset="0"/>
              </a:rPr>
              <a:t>Policia në përgjithësi ka të njëjtën ndjenjë të së drejtës dhe të gabuarës si unë</a:t>
            </a:r>
            <a:r>
              <a:rPr lang="sq-AL" sz="1600" dirty="0">
                <a:latin typeface="Aptos" panose="020B0004020202020204" pitchFamily="34" charset="0"/>
              </a:rPr>
              <a:t>, duke mos treguar asnjë ndryshim në krahasim me rezultatet e vitit 2022 (52%).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8946038-7D69-4FF9-AFA5-5AF746F76DD4}"/>
              </a:ext>
            </a:extLst>
          </p:cNvPr>
          <p:cNvSpPr/>
          <p:nvPr/>
        </p:nvSpPr>
        <p:spPr>
          <a:xfrm>
            <a:off x="6096001" y="107493"/>
            <a:ext cx="5955322" cy="715089"/>
          </a:xfrm>
          <a:prstGeom prst="roundRect">
            <a:avLst/>
          </a:prstGeom>
          <a:solidFill>
            <a:srgbClr val="6A93A5"/>
          </a:solidFill>
        </p:spPr>
        <p:txBody>
          <a:bodyPr wrap="square">
            <a:spAutoFit/>
          </a:bodyPr>
          <a:lstStyle/>
          <a:p>
            <a:pPr marL="117475"/>
            <a:r>
              <a:rPr lang="sq-AL" i="1" dirty="0">
                <a:solidFill>
                  <a:schemeClr val="bg1"/>
                </a:solidFill>
                <a:latin typeface="Aptos" panose="020B0004020202020204" pitchFamily="34" charset="0"/>
              </a:rPr>
              <a:t>“Në përgjithësi Policia e Shtetit ndan mendim të njëjtë për të drejtën dhe të gabuarën ashtu sikurse unë.” (D21)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C322646-392D-46F9-A9C2-EB0107043676}"/>
              </a:ext>
            </a:extLst>
          </p:cNvPr>
          <p:cNvCxnSpPr>
            <a:cxnSpLocks/>
          </p:cNvCxnSpPr>
          <p:nvPr/>
        </p:nvCxnSpPr>
        <p:spPr>
          <a:xfrm>
            <a:off x="6483441" y="3740128"/>
            <a:ext cx="0" cy="2308901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1">
            <a:extLst>
              <a:ext uri="{FF2B5EF4-FFF2-40B4-BE49-F238E27FC236}">
                <a16:creationId xmlns:a16="http://schemas.microsoft.com/office/drawing/2014/main" id="{8AA4AAD3-9D6E-46E9-9B4C-D90CF3864277}"/>
              </a:ext>
            </a:extLst>
          </p:cNvPr>
          <p:cNvSpPr txBox="1"/>
          <p:nvPr/>
        </p:nvSpPr>
        <p:spPr>
          <a:xfrm>
            <a:off x="6483441" y="3740128"/>
            <a:ext cx="452913" cy="19442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kern="1200" dirty="0">
                <a:solidFill>
                  <a:srgbClr val="6A93A5"/>
                </a:solidFill>
                <a:latin typeface="Aptos (body)"/>
              </a:rPr>
              <a:t>53%</a:t>
            </a:r>
          </a:p>
        </p:txBody>
      </p:sp>
    </p:spTree>
    <p:extLst>
      <p:ext uri="{BB962C8B-B14F-4D97-AF65-F5344CB8AC3E}">
        <p14:creationId xmlns:p14="http://schemas.microsoft.com/office/powerpoint/2010/main" val="226029885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2FD9CAB-A1A5-494C-A4D4-858DC46A3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938" y="99308"/>
            <a:ext cx="5756062" cy="723273"/>
          </a:xfrm>
        </p:spPr>
        <p:txBody>
          <a:bodyPr>
            <a:noAutofit/>
          </a:bodyPr>
          <a:lstStyle/>
          <a:p>
            <a:r>
              <a:rPr lang="sq-AL" sz="2800" dirty="0">
                <a:latin typeface="Aptos" panose="020B0004020202020204" pitchFamily="34" charset="0"/>
              </a:rPr>
              <a:t>Ndërgjegjësimi dhe ndihma e qytetarëve ndaj policisë</a:t>
            </a:r>
            <a:endParaRPr lang="en-US" sz="2800" dirty="0">
              <a:latin typeface="Aptos (body)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557AC7-F2D5-04A5-27AF-E427AF3E1FDB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867479" y="1435473"/>
            <a:ext cx="2828421" cy="5124449"/>
          </a:xfrm>
        </p:spPr>
        <p:txBody>
          <a:bodyPr>
            <a:normAutofit/>
          </a:bodyPr>
          <a:lstStyle/>
          <a:p>
            <a:r>
              <a:rPr lang="sq-AL" sz="1600" dirty="0">
                <a:latin typeface="Aptos" panose="020B0004020202020204" pitchFamily="34" charset="0"/>
              </a:rPr>
              <a:t>Gjashtëdhjetë e një për qind e qytetarëve besojnë se policia ruan vlerat që janë të rëndësishme për njerëz si ata, një shifër që mbetet e njëjtë si në vitin 2022.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8946038-7D69-4FF9-AFA5-5AF746F76DD4}"/>
              </a:ext>
            </a:extLst>
          </p:cNvPr>
          <p:cNvSpPr/>
          <p:nvPr/>
        </p:nvSpPr>
        <p:spPr>
          <a:xfrm>
            <a:off x="6460622" y="107493"/>
            <a:ext cx="5590702" cy="715089"/>
          </a:xfrm>
          <a:prstGeom prst="roundRect">
            <a:avLst/>
          </a:prstGeom>
          <a:solidFill>
            <a:srgbClr val="6A93A5"/>
          </a:solidFill>
        </p:spPr>
        <p:txBody>
          <a:bodyPr wrap="square">
            <a:spAutoFit/>
          </a:bodyPr>
          <a:lstStyle/>
          <a:p>
            <a:pPr marL="117475"/>
            <a:r>
              <a:rPr lang="sq-AL" i="1" dirty="0">
                <a:solidFill>
                  <a:schemeClr val="bg1"/>
                </a:solidFill>
              </a:rPr>
              <a:t>“Policia e Shtetit mbështet parimet dhe vlerat që janë të rëndësishme për njerëz si unë” (D22)</a:t>
            </a:r>
          </a:p>
        </p:txBody>
      </p:sp>
      <p:graphicFrame>
        <p:nvGraphicFramePr>
          <p:cNvPr id="5" name="Chart Placeholder 4">
            <a:extLst>
              <a:ext uri="{FF2B5EF4-FFF2-40B4-BE49-F238E27FC236}">
                <a16:creationId xmlns:a16="http://schemas.microsoft.com/office/drawing/2014/main" id="{8EE8B88D-7209-9F80-98BF-409EA074A7A4}"/>
              </a:ext>
            </a:extLst>
          </p:cNvPr>
          <p:cNvGraphicFramePr>
            <a:graphicFrameLocks noGrp="1"/>
          </p:cNvGraphicFramePr>
          <p:nvPr>
            <p:ph type="chart" sz="quarter" idx="15"/>
            <p:extLst>
              <p:ext uri="{D42A27DB-BD31-4B8C-83A1-F6EECF244321}">
                <p14:modId xmlns:p14="http://schemas.microsoft.com/office/powerpoint/2010/main" val="1298038229"/>
              </p:ext>
            </p:extLst>
          </p:nvPr>
        </p:nvGraphicFramePr>
        <p:xfrm>
          <a:off x="400050" y="1287463"/>
          <a:ext cx="8270875" cy="5124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05249F8-A007-3CFB-24DD-67CED775005A}"/>
              </a:ext>
            </a:extLst>
          </p:cNvPr>
          <p:cNvCxnSpPr>
            <a:cxnSpLocks/>
          </p:cNvCxnSpPr>
          <p:nvPr/>
        </p:nvCxnSpPr>
        <p:spPr>
          <a:xfrm>
            <a:off x="5563312" y="3349951"/>
            <a:ext cx="0" cy="2709017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F077713-CC4D-28A9-857C-B50196D0B3A4}"/>
              </a:ext>
            </a:extLst>
          </p:cNvPr>
          <p:cNvCxnSpPr>
            <a:cxnSpLocks/>
          </p:cNvCxnSpPr>
          <p:nvPr/>
        </p:nvCxnSpPr>
        <p:spPr>
          <a:xfrm>
            <a:off x="6595930" y="3247402"/>
            <a:ext cx="0" cy="2811566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560459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2FD9CAB-A1A5-494C-A4D4-858DC46A3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938" y="99308"/>
            <a:ext cx="5756062" cy="716071"/>
          </a:xfrm>
        </p:spPr>
        <p:txBody>
          <a:bodyPr>
            <a:noAutofit/>
          </a:bodyPr>
          <a:lstStyle/>
          <a:p>
            <a:r>
              <a:rPr lang="sq-AL" sz="3200" dirty="0">
                <a:latin typeface="Aptos (body)"/>
              </a:rPr>
              <a:t>Ndërgjegjësimi dhe ndihma e qytetarëve ndaj policisë</a:t>
            </a:r>
            <a:endParaRPr lang="en-US" sz="3200" dirty="0">
              <a:latin typeface="Aptos (body)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502F3A-7C7F-8CB8-AFB0-9DA8EEF96EBA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786452" y="1348581"/>
            <a:ext cx="2713122" cy="5125244"/>
          </a:xfrm>
        </p:spPr>
        <p:txBody>
          <a:bodyPr/>
          <a:lstStyle/>
          <a:p>
            <a:r>
              <a:rPr lang="en-US" sz="1600" dirty="0">
                <a:latin typeface="Aptos" panose="020B0004020202020204" pitchFamily="34" charset="0"/>
              </a:rPr>
              <a:t>Gjashtëdhjetë e dy për qind e </a:t>
            </a:r>
            <a:r>
              <a:rPr lang="sq-AL" sz="1600" dirty="0">
                <a:latin typeface="Aptos" panose="020B0004020202020204" pitchFamily="34" charset="0"/>
              </a:rPr>
              <a:t>të anketuarve</a:t>
            </a:r>
            <a:r>
              <a:rPr lang="en-US" sz="1600" dirty="0">
                <a:latin typeface="Aptos" panose="020B0004020202020204" pitchFamily="34" charset="0"/>
              </a:rPr>
              <a:t> përgjithësisht mbështesin mënyrën e veprimit të policisë, duke shënuar një përmirësim të lehtë nga viti 2022, k</a:t>
            </a:r>
            <a:r>
              <a:rPr lang="sq-AL" sz="1600" dirty="0">
                <a:latin typeface="Aptos" panose="020B0004020202020204" pitchFamily="34" charset="0"/>
              </a:rPr>
              <a:t>u</a:t>
            </a:r>
            <a:r>
              <a:rPr lang="en-US" sz="1600" dirty="0">
                <a:latin typeface="Aptos" panose="020B0004020202020204" pitchFamily="34" charset="0"/>
              </a:rPr>
              <a:t> 58% shprehën të njëjtin mendim.</a:t>
            </a:r>
            <a:endParaRPr lang="en-US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8946038-7D69-4FF9-AFA5-5AF746F76DD4}"/>
              </a:ext>
            </a:extLst>
          </p:cNvPr>
          <p:cNvSpPr/>
          <p:nvPr/>
        </p:nvSpPr>
        <p:spPr>
          <a:xfrm>
            <a:off x="6434983" y="107493"/>
            <a:ext cx="5616340" cy="715089"/>
          </a:xfrm>
          <a:prstGeom prst="roundRect">
            <a:avLst/>
          </a:prstGeom>
          <a:solidFill>
            <a:srgbClr val="6A93A5"/>
          </a:solidFill>
        </p:spPr>
        <p:txBody>
          <a:bodyPr wrap="square">
            <a:spAutoFit/>
          </a:bodyPr>
          <a:lstStyle/>
          <a:p>
            <a:pPr marL="117475"/>
            <a:r>
              <a:rPr lang="sq-AL" i="1" dirty="0">
                <a:solidFill>
                  <a:schemeClr val="bg1"/>
                </a:solidFill>
                <a:latin typeface="Aptos" panose="020B0004020202020204" pitchFamily="34" charset="0"/>
              </a:rPr>
              <a:t>“Në përgjithësi unë e mbështes mënyrën se si Policia e Shtetit vepron zakonisht ” (D23)</a:t>
            </a:r>
          </a:p>
        </p:txBody>
      </p:sp>
      <p:graphicFrame>
        <p:nvGraphicFramePr>
          <p:cNvPr id="5" name="Chart Placeholder 4">
            <a:extLst>
              <a:ext uri="{FF2B5EF4-FFF2-40B4-BE49-F238E27FC236}">
                <a16:creationId xmlns:a16="http://schemas.microsoft.com/office/drawing/2014/main" id="{3EA92C64-4B97-F7B8-34DB-8C427F57C4C9}"/>
              </a:ext>
            </a:extLst>
          </p:cNvPr>
          <p:cNvGraphicFramePr>
            <a:graphicFrameLocks noGrp="1"/>
          </p:cNvGraphicFramePr>
          <p:nvPr>
            <p:ph type="chart" sz="quarter" idx="15"/>
            <p:extLst>
              <p:ext uri="{D42A27DB-BD31-4B8C-83A1-F6EECF244321}">
                <p14:modId xmlns:p14="http://schemas.microsoft.com/office/powerpoint/2010/main" val="3071962744"/>
              </p:ext>
            </p:extLst>
          </p:nvPr>
        </p:nvGraphicFramePr>
        <p:xfrm>
          <a:off x="339725" y="1349375"/>
          <a:ext cx="8270875" cy="5124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CA20125-BC20-CBE1-4BE4-6BD3614B94C4}"/>
              </a:ext>
            </a:extLst>
          </p:cNvPr>
          <p:cNvCxnSpPr/>
          <p:nvPr/>
        </p:nvCxnSpPr>
        <p:spPr>
          <a:xfrm>
            <a:off x="5460763" y="3503776"/>
            <a:ext cx="0" cy="2606467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4247384-58EA-BD2F-9A8F-B7FC98829603}"/>
              </a:ext>
            </a:extLst>
          </p:cNvPr>
          <p:cNvCxnSpPr>
            <a:cxnSpLocks/>
          </p:cNvCxnSpPr>
          <p:nvPr/>
        </p:nvCxnSpPr>
        <p:spPr>
          <a:xfrm>
            <a:off x="6510471" y="3290131"/>
            <a:ext cx="0" cy="2820112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68EA1C65-3076-AD27-2FD0-272E2C2AF1E7}"/>
              </a:ext>
            </a:extLst>
          </p:cNvPr>
          <p:cNvSpPr txBox="1"/>
          <p:nvPr/>
        </p:nvSpPr>
        <p:spPr>
          <a:xfrm>
            <a:off x="5435390" y="3503776"/>
            <a:ext cx="49281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6A93A5"/>
                </a:solidFill>
                <a:latin typeface="Aptos (body)"/>
              </a:rPr>
              <a:t>58%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EE52B95-AD57-582A-9C73-51A8B5015BB6}"/>
              </a:ext>
            </a:extLst>
          </p:cNvPr>
          <p:cNvSpPr txBox="1"/>
          <p:nvPr/>
        </p:nvSpPr>
        <p:spPr>
          <a:xfrm>
            <a:off x="6485454" y="3249860"/>
            <a:ext cx="49281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6A93A5"/>
                </a:solidFill>
                <a:latin typeface="Aptos (body)"/>
              </a:rPr>
              <a:t>62%</a:t>
            </a:r>
          </a:p>
        </p:txBody>
      </p:sp>
    </p:spTree>
    <p:extLst>
      <p:ext uri="{BB962C8B-B14F-4D97-AF65-F5344CB8AC3E}">
        <p14:creationId xmlns:p14="http://schemas.microsoft.com/office/powerpoint/2010/main" val="308845718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2FD9CAB-A1A5-494C-A4D4-858DC46A3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938" y="99308"/>
            <a:ext cx="5756062" cy="716071"/>
          </a:xfrm>
        </p:spPr>
        <p:txBody>
          <a:bodyPr>
            <a:noAutofit/>
          </a:bodyPr>
          <a:lstStyle/>
          <a:p>
            <a:r>
              <a:rPr lang="sq-AL" sz="3200" dirty="0">
                <a:latin typeface="Aptos (body)"/>
              </a:rPr>
              <a:t>Ndërgjegjësimi dhe ndihma e qytetarëve ndaj policisë</a:t>
            </a:r>
            <a:endParaRPr lang="en-US" sz="3200" dirty="0">
              <a:latin typeface="Aptos (body)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99AD3C-423D-3820-788A-C8FA58E2603A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731878" y="1393997"/>
            <a:ext cx="2932919" cy="5125244"/>
          </a:xfrm>
        </p:spPr>
        <p:txBody>
          <a:bodyPr>
            <a:normAutofit/>
          </a:bodyPr>
          <a:lstStyle/>
          <a:p>
            <a:r>
              <a:rPr lang="en-US" sz="1600" dirty="0">
                <a:latin typeface="Aptos" panose="020B0004020202020204" pitchFamily="34" charset="0"/>
              </a:rPr>
              <a:t>Gjysma e </a:t>
            </a:r>
            <a:r>
              <a:rPr lang="sq-AL" sz="1600" dirty="0">
                <a:latin typeface="Aptos" panose="020B0004020202020204" pitchFamily="34" charset="0"/>
              </a:rPr>
              <a:t>të anketuarve</a:t>
            </a:r>
            <a:r>
              <a:rPr lang="en-US" sz="1600" dirty="0">
                <a:latin typeface="Aptos" panose="020B0004020202020204" pitchFamily="34" charset="0"/>
              </a:rPr>
              <a:t> (50%) mendojnë se vendimet dhe veprimet e policisë ndikohen në mënyrë të padrejtë nga presioni i partive politike dhe politikanëve. Kjo përfaqëson një rënie nga 59%</a:t>
            </a:r>
            <a:r>
              <a:rPr lang="sq-AL" sz="1600" dirty="0">
                <a:latin typeface="Aptos" panose="020B0004020202020204" pitchFamily="34" charset="0"/>
              </a:rPr>
              <a:t> që ishte</a:t>
            </a:r>
            <a:r>
              <a:rPr lang="en-US" sz="1600" dirty="0">
                <a:latin typeface="Aptos" panose="020B0004020202020204" pitchFamily="34" charset="0"/>
              </a:rPr>
              <a:t> në vitin 2022, duke sugjeruar një ndryshim në perceptimin publik në lidhje me pavarësinë e forcës policore.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8946038-7D69-4FF9-AFA5-5AF746F76DD4}"/>
              </a:ext>
            </a:extLst>
          </p:cNvPr>
          <p:cNvSpPr/>
          <p:nvPr/>
        </p:nvSpPr>
        <p:spPr>
          <a:xfrm>
            <a:off x="7178467" y="107493"/>
            <a:ext cx="4872856" cy="919401"/>
          </a:xfrm>
          <a:prstGeom prst="roundRect">
            <a:avLst/>
          </a:prstGeom>
          <a:solidFill>
            <a:srgbClr val="6A93A5"/>
          </a:solidFill>
        </p:spPr>
        <p:txBody>
          <a:bodyPr wrap="square">
            <a:spAutoFit/>
          </a:bodyPr>
          <a:lstStyle/>
          <a:p>
            <a:pPr marL="117475"/>
            <a:r>
              <a:rPr lang="sq-AL" sz="1600" i="1" dirty="0">
                <a:solidFill>
                  <a:schemeClr val="bg1"/>
                </a:solidFill>
                <a:latin typeface="Aptos" panose="020B0004020202020204" pitchFamily="34" charset="0"/>
              </a:rPr>
              <a:t>“Vendimet dhe veprimet e Policisë së Shtetit janë të influencuara në mënyrë të padrejtë nga presionet e partive politike dhe politikanëve” (D24)</a:t>
            </a:r>
          </a:p>
        </p:txBody>
      </p:sp>
      <p:graphicFrame>
        <p:nvGraphicFramePr>
          <p:cNvPr id="5" name="Chart Placeholder 4">
            <a:extLst>
              <a:ext uri="{FF2B5EF4-FFF2-40B4-BE49-F238E27FC236}">
                <a16:creationId xmlns:a16="http://schemas.microsoft.com/office/drawing/2014/main" id="{AEBB9FEB-6CD0-D884-7CB6-BA42EC21CD90}"/>
              </a:ext>
            </a:extLst>
          </p:cNvPr>
          <p:cNvGraphicFramePr>
            <a:graphicFrameLocks noGrp="1"/>
          </p:cNvGraphicFramePr>
          <p:nvPr>
            <p:ph type="chart" sz="quarter" idx="15"/>
            <p:extLst>
              <p:ext uri="{D42A27DB-BD31-4B8C-83A1-F6EECF244321}">
                <p14:modId xmlns:p14="http://schemas.microsoft.com/office/powerpoint/2010/main" val="481549560"/>
              </p:ext>
            </p:extLst>
          </p:nvPr>
        </p:nvGraphicFramePr>
        <p:xfrm>
          <a:off x="339725" y="1295400"/>
          <a:ext cx="8270875" cy="5124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7DE61B5-5FC1-67D4-0B34-4CD34875557D}"/>
              </a:ext>
            </a:extLst>
          </p:cNvPr>
          <p:cNvCxnSpPr>
            <a:cxnSpLocks/>
          </p:cNvCxnSpPr>
          <p:nvPr/>
        </p:nvCxnSpPr>
        <p:spPr>
          <a:xfrm>
            <a:off x="5435124" y="3429000"/>
            <a:ext cx="0" cy="2638514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447FF5E-7233-042B-03D8-11BFAC181F55}"/>
              </a:ext>
            </a:extLst>
          </p:cNvPr>
          <p:cNvCxnSpPr>
            <a:cxnSpLocks/>
          </p:cNvCxnSpPr>
          <p:nvPr/>
        </p:nvCxnSpPr>
        <p:spPr>
          <a:xfrm>
            <a:off x="6484834" y="3871245"/>
            <a:ext cx="0" cy="2196269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401015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2FD9CAB-A1A5-494C-A4D4-858DC46A3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q-AL" sz="3200" dirty="0">
                <a:latin typeface="Aptos" panose="020B0004020202020204" pitchFamily="34" charset="0"/>
              </a:rPr>
              <a:t>Policimi në komunitet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8946038-7D69-4FF9-AFA5-5AF746F76DD4}"/>
              </a:ext>
            </a:extLst>
          </p:cNvPr>
          <p:cNvSpPr/>
          <p:nvPr/>
        </p:nvSpPr>
        <p:spPr>
          <a:xfrm>
            <a:off x="6096001" y="107493"/>
            <a:ext cx="5955322" cy="408623"/>
          </a:xfrm>
          <a:prstGeom prst="roundRect">
            <a:avLst/>
          </a:prstGeom>
          <a:solidFill>
            <a:srgbClr val="6A93A5"/>
          </a:solidFill>
        </p:spPr>
        <p:txBody>
          <a:bodyPr wrap="square">
            <a:spAutoFit/>
          </a:bodyPr>
          <a:lstStyle/>
          <a:p>
            <a:pPr marL="117475"/>
            <a:r>
              <a:rPr lang="it-IT" i="1" dirty="0">
                <a:solidFill>
                  <a:schemeClr val="bg1"/>
                </a:solidFill>
              </a:rPr>
              <a:t>Keni dëgjuar për “</a:t>
            </a:r>
            <a:r>
              <a:rPr lang="sq-AL" i="1" dirty="0">
                <a:solidFill>
                  <a:schemeClr val="bg1"/>
                </a:solidFill>
              </a:rPr>
              <a:t>P</a:t>
            </a:r>
            <a:r>
              <a:rPr lang="it-IT" i="1" dirty="0">
                <a:solidFill>
                  <a:schemeClr val="bg1"/>
                </a:solidFill>
              </a:rPr>
              <a:t>olicimin në </a:t>
            </a:r>
            <a:r>
              <a:rPr lang="sq-AL" i="1" dirty="0">
                <a:solidFill>
                  <a:schemeClr val="bg1"/>
                </a:solidFill>
              </a:rPr>
              <a:t>K</a:t>
            </a:r>
            <a:r>
              <a:rPr lang="it-IT" i="1" dirty="0">
                <a:solidFill>
                  <a:schemeClr val="bg1"/>
                </a:solidFill>
              </a:rPr>
              <a:t>omunitet”</a:t>
            </a:r>
            <a:r>
              <a:rPr lang="en-US" i="1" dirty="0">
                <a:solidFill>
                  <a:schemeClr val="bg1"/>
                </a:solidFill>
              </a:rPr>
              <a:t>? (PS2)</a:t>
            </a:r>
          </a:p>
        </p:txBody>
      </p:sp>
      <p:graphicFrame>
        <p:nvGraphicFramePr>
          <p:cNvPr id="5" name="Chart Placeholder 4">
            <a:extLst>
              <a:ext uri="{FF2B5EF4-FFF2-40B4-BE49-F238E27FC236}">
                <a16:creationId xmlns:a16="http://schemas.microsoft.com/office/drawing/2014/main" id="{BD7273FC-99BC-56B9-D6AB-1058533AF941}"/>
              </a:ext>
            </a:extLst>
          </p:cNvPr>
          <p:cNvGraphicFramePr>
            <a:graphicFrameLocks noGrp="1"/>
          </p:cNvGraphicFramePr>
          <p:nvPr>
            <p:ph type="chart" sz="quarter" idx="14"/>
            <p:extLst>
              <p:ext uri="{D42A27DB-BD31-4B8C-83A1-F6EECF244321}">
                <p14:modId xmlns:p14="http://schemas.microsoft.com/office/powerpoint/2010/main" val="1763871398"/>
              </p:ext>
            </p:extLst>
          </p:nvPr>
        </p:nvGraphicFramePr>
        <p:xfrm>
          <a:off x="338139" y="1196975"/>
          <a:ext cx="5831925" cy="5159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" name="Chart Placeholder 1">
            <a:extLst>
              <a:ext uri="{FF2B5EF4-FFF2-40B4-BE49-F238E27FC236}">
                <a16:creationId xmlns:a16="http://schemas.microsoft.com/office/drawing/2014/main" id="{37E4F6B1-0F28-D007-2C9C-B70FD6055634}"/>
              </a:ext>
            </a:extLst>
          </p:cNvPr>
          <p:cNvGraphicFramePr>
            <a:graphicFrameLocks noGrp="1"/>
          </p:cNvGraphicFramePr>
          <p:nvPr>
            <p:ph type="chart" sz="quarter" idx="15"/>
            <p:extLst>
              <p:ext uri="{D42A27DB-BD31-4B8C-83A1-F6EECF244321}">
                <p14:modId xmlns:p14="http://schemas.microsoft.com/office/powerpoint/2010/main" val="1795857855"/>
              </p:ext>
            </p:extLst>
          </p:nvPr>
        </p:nvGraphicFramePr>
        <p:xfrm>
          <a:off x="8260153" y="1264778"/>
          <a:ext cx="3707120" cy="50915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0F53D2B9-F9A7-3E60-5404-FB3D7ACFE8E2}"/>
              </a:ext>
            </a:extLst>
          </p:cNvPr>
          <p:cNvGrpSpPr/>
          <p:nvPr/>
        </p:nvGrpSpPr>
        <p:grpSpPr>
          <a:xfrm>
            <a:off x="5397202" y="1264778"/>
            <a:ext cx="3122564" cy="4948009"/>
            <a:chOff x="5050589" y="1317047"/>
            <a:chExt cx="2649171" cy="4948009"/>
          </a:xfrm>
        </p:grpSpPr>
        <p:sp>
          <p:nvSpPr>
            <p:cNvPr id="8" name="Right Brace 7">
              <a:extLst>
                <a:ext uri="{FF2B5EF4-FFF2-40B4-BE49-F238E27FC236}">
                  <a16:creationId xmlns:a16="http://schemas.microsoft.com/office/drawing/2014/main" id="{405FC370-2010-2755-85B1-6C4D62C3627D}"/>
                </a:ext>
              </a:extLst>
            </p:cNvPr>
            <p:cNvSpPr/>
            <p:nvPr/>
          </p:nvSpPr>
          <p:spPr>
            <a:xfrm>
              <a:off x="5050589" y="5540129"/>
              <a:ext cx="228172" cy="490743"/>
            </a:xfrm>
            <a:prstGeom prst="rightBrace">
              <a:avLst/>
            </a:prstGeom>
            <a:noFill/>
            <a:ln>
              <a:solidFill>
                <a:srgbClr val="6A93A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ED6F35"/>
                </a:solidFill>
              </a:endParaRPr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E25BE2D6-70DF-8EEE-B0BF-EDF997C0EAB7}"/>
                </a:ext>
              </a:extLst>
            </p:cNvPr>
            <p:cNvGrpSpPr/>
            <p:nvPr/>
          </p:nvGrpSpPr>
          <p:grpSpPr>
            <a:xfrm>
              <a:off x="5278761" y="3862695"/>
              <a:ext cx="2132152" cy="1922806"/>
              <a:chOff x="5355537" y="3986612"/>
              <a:chExt cx="2055376" cy="1800003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FD786C3A-7092-5381-3261-4C2A07A30A2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946142" y="3986612"/>
                <a:ext cx="464771" cy="1"/>
              </a:xfrm>
              <a:prstGeom prst="line">
                <a:avLst/>
              </a:prstGeom>
              <a:ln w="6350">
                <a:solidFill>
                  <a:srgbClr val="6A93A5"/>
                </a:solidFill>
                <a:prstDash val="solid"/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3B5A8006-39A2-D6AA-880D-ED8DFA13371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946142" y="3986613"/>
                <a:ext cx="0" cy="1800001"/>
              </a:xfrm>
              <a:prstGeom prst="line">
                <a:avLst/>
              </a:prstGeom>
              <a:ln w="6350">
                <a:solidFill>
                  <a:srgbClr val="6A93A5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41E8EF23-EB85-D046-D008-44712E148AB3}"/>
                  </a:ext>
                </a:extLst>
              </p:cNvPr>
              <p:cNvCxnSpPr>
                <a:cxnSpLocks/>
                <a:stCxn id="8" idx="1"/>
              </p:cNvCxnSpPr>
              <p:nvPr/>
            </p:nvCxnSpPr>
            <p:spPr>
              <a:xfrm flipV="1">
                <a:off x="5355537" y="5786614"/>
                <a:ext cx="1590605" cy="1"/>
              </a:xfrm>
              <a:prstGeom prst="line">
                <a:avLst/>
              </a:prstGeom>
              <a:ln w="6350">
                <a:solidFill>
                  <a:srgbClr val="6A93A5"/>
                </a:solidFill>
                <a:prstDash val="solid"/>
                <a:head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Left Bracket 9">
              <a:extLst>
                <a:ext uri="{FF2B5EF4-FFF2-40B4-BE49-F238E27FC236}">
                  <a16:creationId xmlns:a16="http://schemas.microsoft.com/office/drawing/2014/main" id="{2F19D3C6-2819-93DA-2DC8-9A65DC8673B5}"/>
                </a:ext>
              </a:extLst>
            </p:cNvPr>
            <p:cNvSpPr/>
            <p:nvPr/>
          </p:nvSpPr>
          <p:spPr>
            <a:xfrm>
              <a:off x="7446378" y="1317047"/>
              <a:ext cx="253382" cy="4948009"/>
            </a:xfrm>
            <a:prstGeom prst="leftBracket">
              <a:avLst/>
            </a:prstGeom>
            <a:ln>
              <a:solidFill>
                <a:srgbClr val="6A93A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C79DDC0F-3697-517E-C870-AD809622159B}"/>
              </a:ext>
            </a:extLst>
          </p:cNvPr>
          <p:cNvSpPr txBox="1"/>
          <p:nvPr/>
        </p:nvSpPr>
        <p:spPr>
          <a:xfrm>
            <a:off x="5705193" y="5025345"/>
            <a:ext cx="19483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q-AL" sz="1000" i="1" dirty="0">
                <a:solidFill>
                  <a:srgbClr val="49687C"/>
                </a:solidFill>
                <a:latin typeface="Apos (body)"/>
              </a:rPr>
              <a:t>Ata që janë në dijeni të "policimit në komunitet" u pyetën më pas për qëllimin e tij bazuar në njohuritë e tyre</a:t>
            </a:r>
            <a:r>
              <a:rPr lang="en-US" sz="1000" i="1" dirty="0">
                <a:solidFill>
                  <a:srgbClr val="49687C"/>
                </a:solidFill>
                <a:latin typeface="Apos (body)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683604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2FD9CAB-A1A5-494C-A4D4-858DC46A3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938" y="260235"/>
            <a:ext cx="5756062" cy="716071"/>
          </a:xfrm>
        </p:spPr>
        <p:txBody>
          <a:bodyPr>
            <a:noAutofit/>
          </a:bodyPr>
          <a:lstStyle/>
          <a:p>
            <a:r>
              <a:rPr lang="sq-AL" sz="3200" dirty="0">
                <a:latin typeface="Aptos (body)"/>
              </a:rPr>
              <a:t>Policimi në komunitet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9B0A81-8278-A997-CC2D-8EE88A7E8A05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885842" y="1538543"/>
            <a:ext cx="2828421" cy="5125244"/>
          </a:xfrm>
        </p:spPr>
        <p:txBody>
          <a:bodyPr>
            <a:normAutofit/>
          </a:bodyPr>
          <a:lstStyle/>
          <a:p>
            <a:r>
              <a:rPr lang="en-US" sz="1600" dirty="0">
                <a:latin typeface="Aptos" panose="020B0004020202020204" pitchFamily="34" charset="0"/>
              </a:rPr>
              <a:t>Policimi në komunitet vazhdon të shihet pozitivisht nga shumica e </a:t>
            </a:r>
            <a:r>
              <a:rPr lang="sq-AL" sz="1600" dirty="0">
                <a:latin typeface="Aptos" panose="020B0004020202020204" pitchFamily="34" charset="0"/>
              </a:rPr>
              <a:t>të anketuarve</a:t>
            </a:r>
            <a:r>
              <a:rPr lang="en-US" sz="1600" dirty="0">
                <a:latin typeface="Aptos" panose="020B0004020202020204" pitchFamily="34" charset="0"/>
              </a:rPr>
              <a:t>, me 86% që e </a:t>
            </a:r>
            <a:r>
              <a:rPr lang="sq-AL" sz="1600" dirty="0">
                <a:latin typeface="Aptos" panose="020B0004020202020204" pitchFamily="34" charset="0"/>
              </a:rPr>
              <a:t>shohin</a:t>
            </a:r>
            <a:r>
              <a:rPr lang="en-US" sz="1600" dirty="0">
                <a:latin typeface="Aptos" panose="020B0004020202020204" pitchFamily="34" charset="0"/>
              </a:rPr>
              <a:t> ndikimin e tij të dobishëm. Megjithatë, kjo shënon një rënie të lehtë nga viti 2022, kur 91% shprehën pikëpamje të ngjashme.</a:t>
            </a:r>
            <a:endParaRPr lang="sq-AL" sz="1600" dirty="0">
              <a:latin typeface="Aptos" panose="020B0004020202020204" pitchFamily="34" charset="0"/>
            </a:endParaRPr>
          </a:p>
          <a:p>
            <a:r>
              <a:rPr lang="en-US" sz="1600" dirty="0">
                <a:latin typeface="Aptos" panose="020B0004020202020204" pitchFamily="34" charset="0"/>
              </a:rPr>
              <a:t>Ndërsa shumica dërrmuese ende i pranon efektet pozitive të policimit në komunitet, ulja mund të tregojë shqetësimet fillestare ose ndryshimin e qëndrimeve që kërkojnë eksplorim të mëtejshëm.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8946038-7D69-4FF9-AFA5-5AF746F76DD4}"/>
              </a:ext>
            </a:extLst>
          </p:cNvPr>
          <p:cNvSpPr/>
          <p:nvPr/>
        </p:nvSpPr>
        <p:spPr>
          <a:xfrm>
            <a:off x="6819900" y="107493"/>
            <a:ext cx="5231423" cy="1021556"/>
          </a:xfrm>
          <a:prstGeom prst="roundRect">
            <a:avLst/>
          </a:prstGeom>
          <a:solidFill>
            <a:srgbClr val="6A93A5"/>
          </a:solidFill>
        </p:spPr>
        <p:txBody>
          <a:bodyPr wrap="square">
            <a:spAutoFit/>
          </a:bodyPr>
          <a:lstStyle/>
          <a:p>
            <a:pPr marL="117475"/>
            <a:r>
              <a:rPr lang="sq-AL" i="1" dirty="0">
                <a:solidFill>
                  <a:schemeClr val="bg1"/>
                </a:solidFill>
                <a:latin typeface="Aptos" panose="020B0004020202020204" pitchFamily="34" charset="0"/>
              </a:rPr>
              <a:t>Çfarë ndikimi mendoni se do të këtë “Policimi në Komunitet” në përmirësimin e jetës së qytetarëve në zonën tuaj? (PS4)</a:t>
            </a:r>
          </a:p>
        </p:txBody>
      </p:sp>
      <p:graphicFrame>
        <p:nvGraphicFramePr>
          <p:cNvPr id="5" name="Chart Placeholder 4">
            <a:extLst>
              <a:ext uri="{FF2B5EF4-FFF2-40B4-BE49-F238E27FC236}">
                <a16:creationId xmlns:a16="http://schemas.microsoft.com/office/drawing/2014/main" id="{A712EE15-9F07-38F0-28EC-AF2268A48F97}"/>
              </a:ext>
            </a:extLst>
          </p:cNvPr>
          <p:cNvGraphicFramePr>
            <a:graphicFrameLocks noGrp="1"/>
          </p:cNvGraphicFramePr>
          <p:nvPr>
            <p:ph type="chart" sz="quarter" idx="15"/>
            <p:extLst>
              <p:ext uri="{D42A27DB-BD31-4B8C-83A1-F6EECF244321}">
                <p14:modId xmlns:p14="http://schemas.microsoft.com/office/powerpoint/2010/main" val="3358808921"/>
              </p:ext>
            </p:extLst>
          </p:nvPr>
        </p:nvGraphicFramePr>
        <p:xfrm>
          <a:off x="279400" y="1497013"/>
          <a:ext cx="8270875" cy="5124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93E8ABB-9F33-4328-4AFD-8EEE515A2A8B}"/>
              </a:ext>
            </a:extLst>
          </p:cNvPr>
          <p:cNvCxnSpPr>
            <a:cxnSpLocks/>
          </p:cNvCxnSpPr>
          <p:nvPr/>
        </p:nvCxnSpPr>
        <p:spPr>
          <a:xfrm>
            <a:off x="6562460" y="2310821"/>
            <a:ext cx="0" cy="3777241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CC1D779-8A59-2886-C13A-FDFF0F322A61}"/>
              </a:ext>
            </a:extLst>
          </p:cNvPr>
          <p:cNvCxnSpPr>
            <a:cxnSpLocks/>
          </p:cNvCxnSpPr>
          <p:nvPr/>
        </p:nvCxnSpPr>
        <p:spPr>
          <a:xfrm>
            <a:off x="5494205" y="2114268"/>
            <a:ext cx="0" cy="3973794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60713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2FD9CAB-A1A5-494C-A4D4-858DC46A3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938" y="99308"/>
            <a:ext cx="5756062" cy="716071"/>
          </a:xfrm>
        </p:spPr>
        <p:txBody>
          <a:bodyPr>
            <a:noAutofit/>
          </a:bodyPr>
          <a:lstStyle/>
          <a:p>
            <a:r>
              <a:rPr lang="sq-AL" sz="4000" dirty="0"/>
              <a:t>Korrupsioni në polici</a:t>
            </a:r>
            <a:endParaRPr lang="sq-AL" dirty="0">
              <a:latin typeface="Aptos" panose="020B0004020202020204" pitchFamily="34" charset="0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8946038-7D69-4FF9-AFA5-5AF746F76DD4}"/>
              </a:ext>
            </a:extLst>
          </p:cNvPr>
          <p:cNvSpPr/>
          <p:nvPr/>
        </p:nvSpPr>
        <p:spPr>
          <a:xfrm>
            <a:off x="6096001" y="107493"/>
            <a:ext cx="5955322" cy="715089"/>
          </a:xfrm>
          <a:prstGeom prst="roundRect">
            <a:avLst/>
          </a:prstGeom>
          <a:solidFill>
            <a:srgbClr val="6A93A5"/>
          </a:solidFill>
        </p:spPr>
        <p:txBody>
          <a:bodyPr wrap="square">
            <a:spAutoFit/>
          </a:bodyPr>
          <a:lstStyle/>
          <a:p>
            <a:pPr marL="117475"/>
            <a:r>
              <a:rPr lang="sq-AL" i="1" dirty="0">
                <a:solidFill>
                  <a:schemeClr val="bg1"/>
                </a:solidFill>
                <a:latin typeface="Aptos" panose="020B0004020202020204" pitchFamily="34" charset="0"/>
              </a:rPr>
              <a:t>Sa shpesh do të thoni se Policia e Shtetit në Shqipëri pranon ose kërkon ryshfet? (D25)</a:t>
            </a:r>
          </a:p>
        </p:txBody>
      </p:sp>
      <p:graphicFrame>
        <p:nvGraphicFramePr>
          <p:cNvPr id="5" name="Chart Placeholder 4">
            <a:extLst>
              <a:ext uri="{FF2B5EF4-FFF2-40B4-BE49-F238E27FC236}">
                <a16:creationId xmlns:a16="http://schemas.microsoft.com/office/drawing/2014/main" id="{28A1A081-288D-685B-F7E1-579DD1D4EB11}"/>
              </a:ext>
            </a:extLst>
          </p:cNvPr>
          <p:cNvGraphicFramePr>
            <a:graphicFrameLocks noGrp="1"/>
          </p:cNvGraphicFramePr>
          <p:nvPr>
            <p:ph type="chart" sz="quarter" idx="14"/>
            <p:extLst>
              <p:ext uri="{D42A27DB-BD31-4B8C-83A1-F6EECF244321}">
                <p14:modId xmlns:p14="http://schemas.microsoft.com/office/powerpoint/2010/main" val="3129060832"/>
              </p:ext>
            </p:extLst>
          </p:nvPr>
        </p:nvGraphicFramePr>
        <p:xfrm>
          <a:off x="339725" y="1196975"/>
          <a:ext cx="6905806" cy="5227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Placeholder 6">
            <a:extLst>
              <a:ext uri="{FF2B5EF4-FFF2-40B4-BE49-F238E27FC236}">
                <a16:creationId xmlns:a16="http://schemas.microsoft.com/office/drawing/2014/main" id="{7AD64591-57E0-D279-981E-6D5D48CF7F72}"/>
              </a:ext>
            </a:extLst>
          </p:cNvPr>
          <p:cNvGraphicFramePr>
            <a:graphicFrameLocks noGrp="1"/>
          </p:cNvGraphicFramePr>
          <p:nvPr>
            <p:ph type="chart" sz="quarter" idx="15"/>
            <p:extLst>
              <p:ext uri="{D42A27DB-BD31-4B8C-83A1-F6EECF244321}">
                <p14:modId xmlns:p14="http://schemas.microsoft.com/office/powerpoint/2010/main" val="2305098496"/>
              </p:ext>
            </p:extLst>
          </p:nvPr>
        </p:nvGraphicFramePr>
        <p:xfrm>
          <a:off x="7480662" y="1196975"/>
          <a:ext cx="4500382" cy="5227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A0BC3C18-FF6F-6AB3-901C-2597DF997F19}"/>
              </a:ext>
            </a:extLst>
          </p:cNvPr>
          <p:cNvSpPr txBox="1"/>
          <p:nvPr/>
        </p:nvSpPr>
        <p:spPr>
          <a:xfrm>
            <a:off x="4050708" y="1841080"/>
            <a:ext cx="7093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6A93A5"/>
                </a:solidFill>
                <a:latin typeface="Aptos (body)"/>
              </a:rPr>
              <a:t>48%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3A90162-7F2A-C61B-B11B-781BF98535E9}"/>
              </a:ext>
            </a:extLst>
          </p:cNvPr>
          <p:cNvSpPr txBox="1"/>
          <p:nvPr/>
        </p:nvSpPr>
        <p:spPr>
          <a:xfrm>
            <a:off x="3989463" y="2573186"/>
            <a:ext cx="7093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6A93A5"/>
                </a:solidFill>
                <a:latin typeface="Aptos (body)"/>
              </a:rPr>
              <a:t>49%</a:t>
            </a:r>
          </a:p>
        </p:txBody>
      </p:sp>
    </p:spTree>
    <p:extLst>
      <p:ext uri="{BB962C8B-B14F-4D97-AF65-F5344CB8AC3E}">
        <p14:creationId xmlns:p14="http://schemas.microsoft.com/office/powerpoint/2010/main" val="146884309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2FD9CAB-A1A5-494C-A4D4-858DC46A3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938" y="187123"/>
            <a:ext cx="5756062" cy="716071"/>
          </a:xfrm>
        </p:spPr>
        <p:txBody>
          <a:bodyPr>
            <a:noAutofit/>
          </a:bodyPr>
          <a:lstStyle/>
          <a:p>
            <a:r>
              <a:rPr lang="sq-AL" sz="3200" dirty="0">
                <a:latin typeface="Aptos" panose="020B0004020202020204" pitchFamily="34" charset="0"/>
              </a:rPr>
              <a:t>Bashkëpunimi me policinë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5EBFD2-5352-0FA3-C470-E79477336CA8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893225" y="1556406"/>
            <a:ext cx="2828421" cy="4973683"/>
          </a:xfrm>
        </p:spPr>
        <p:txBody>
          <a:bodyPr>
            <a:normAutofit/>
          </a:bodyPr>
          <a:lstStyle/>
          <a:p>
            <a:r>
              <a:rPr lang="en-US" sz="1600" dirty="0">
                <a:latin typeface="Aptos" panose="020B0004020202020204" pitchFamily="34" charset="0"/>
              </a:rPr>
              <a:t>Dy nga tre </a:t>
            </a:r>
            <a:r>
              <a:rPr lang="sq-AL" sz="1600" dirty="0">
                <a:latin typeface="Aptos" panose="020B0004020202020204" pitchFamily="34" charset="0"/>
              </a:rPr>
              <a:t>të anketuar</a:t>
            </a:r>
            <a:r>
              <a:rPr lang="en-US" sz="1600" dirty="0">
                <a:latin typeface="Aptos" panose="020B0004020202020204" pitchFamily="34" charset="0"/>
              </a:rPr>
              <a:t> (64%) </a:t>
            </a:r>
            <a:r>
              <a:rPr lang="sq-AL" sz="1600" dirty="0">
                <a:latin typeface="Aptos" panose="020B0004020202020204" pitchFamily="34" charset="0"/>
              </a:rPr>
              <a:t>pohojnë</a:t>
            </a:r>
            <a:r>
              <a:rPr lang="en-US" sz="1600" dirty="0">
                <a:latin typeface="Aptos" panose="020B0004020202020204" pitchFamily="34" charset="0"/>
              </a:rPr>
              <a:t> se do të thërrisnin policinë nëse do të shihnin dikë që shtynte një burrë në tokë dhe ia vidhte portofolin. Kjo paraqet një përmirësim nga viti 2022, kur 59% e të anketuarve shprehën gatishmërinë për të ndërmarrë një veprim të tillë.</a:t>
            </a:r>
            <a:endParaRPr lang="sq-AL" sz="1600" dirty="0">
              <a:latin typeface="Aptos" panose="020B0004020202020204" pitchFamily="34" charset="0"/>
            </a:endParaRPr>
          </a:p>
          <a:p>
            <a:r>
              <a:rPr lang="en-US" sz="1600" dirty="0">
                <a:latin typeface="Aptos" panose="020B0004020202020204" pitchFamily="34" charset="0"/>
              </a:rPr>
              <a:t>Rritja sugjeron një ndjenjë në rritje të përgjegjësisë qytetare dhe besimit t</a:t>
            </a:r>
            <a:r>
              <a:rPr lang="sq-AL" sz="1600" dirty="0">
                <a:latin typeface="Aptos" panose="020B0004020202020204" pitchFamily="34" charset="0"/>
              </a:rPr>
              <a:t>e</a:t>
            </a:r>
            <a:r>
              <a:rPr lang="en-US" sz="1600" dirty="0">
                <a:latin typeface="Aptos" panose="020B0004020202020204" pitchFamily="34" charset="0"/>
              </a:rPr>
              <a:t> policia, pasi më shumë njerëz tani janë të prirur të raportojnë aktivitetin kriminal.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8946038-7D69-4FF9-AFA5-5AF746F76DD4}"/>
              </a:ext>
            </a:extLst>
          </p:cNvPr>
          <p:cNvSpPr/>
          <p:nvPr/>
        </p:nvSpPr>
        <p:spPr>
          <a:xfrm>
            <a:off x="6096001" y="107493"/>
            <a:ext cx="5955322" cy="919401"/>
          </a:xfrm>
          <a:prstGeom prst="roundRect">
            <a:avLst/>
          </a:prstGeom>
          <a:solidFill>
            <a:srgbClr val="6A93A5"/>
          </a:solidFill>
        </p:spPr>
        <p:txBody>
          <a:bodyPr wrap="square">
            <a:spAutoFit/>
          </a:bodyPr>
          <a:lstStyle/>
          <a:p>
            <a:pPr marL="117475"/>
            <a:r>
              <a:rPr lang="sq-AL" sz="1600" i="1" dirty="0">
                <a:solidFill>
                  <a:schemeClr val="bg1"/>
                </a:solidFill>
                <a:latin typeface="Aptos" panose="020B0004020202020204" pitchFamily="34" charset="0"/>
              </a:rPr>
              <a:t>Mendoni sikur patë që dikush shtyu një njeri në tokë dhe/ose i vodhi portofolin/çantën? Sa mundësi ka që ju në këtë rast të thërrisni Policinë e Shtetit? (D40)</a:t>
            </a:r>
          </a:p>
        </p:txBody>
      </p:sp>
      <p:graphicFrame>
        <p:nvGraphicFramePr>
          <p:cNvPr id="5" name="Chart Placeholder 4">
            <a:extLst>
              <a:ext uri="{FF2B5EF4-FFF2-40B4-BE49-F238E27FC236}">
                <a16:creationId xmlns:a16="http://schemas.microsoft.com/office/drawing/2014/main" id="{A8964C41-C11B-E2DA-3022-FAE9F84177FA}"/>
              </a:ext>
            </a:extLst>
          </p:cNvPr>
          <p:cNvGraphicFramePr>
            <a:graphicFrameLocks noGrp="1"/>
          </p:cNvGraphicFramePr>
          <p:nvPr>
            <p:ph type="chart" sz="quarter" idx="15"/>
            <p:extLst>
              <p:ext uri="{D42A27DB-BD31-4B8C-83A1-F6EECF244321}">
                <p14:modId xmlns:p14="http://schemas.microsoft.com/office/powerpoint/2010/main" val="3500723992"/>
              </p:ext>
            </p:extLst>
          </p:nvPr>
        </p:nvGraphicFramePr>
        <p:xfrm>
          <a:off x="339725" y="1541416"/>
          <a:ext cx="8270875" cy="49736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AF1AA49-EB02-714B-4653-E96E5F240E52}"/>
              </a:ext>
            </a:extLst>
          </p:cNvPr>
          <p:cNvCxnSpPr>
            <a:cxnSpLocks/>
          </p:cNvCxnSpPr>
          <p:nvPr/>
        </p:nvCxnSpPr>
        <p:spPr>
          <a:xfrm>
            <a:off x="6802452" y="1759204"/>
            <a:ext cx="0" cy="2854296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B932B5A-BE6C-FCAE-9528-36808D56254F}"/>
              </a:ext>
            </a:extLst>
          </p:cNvPr>
          <p:cNvCxnSpPr>
            <a:cxnSpLocks/>
          </p:cNvCxnSpPr>
          <p:nvPr/>
        </p:nvCxnSpPr>
        <p:spPr>
          <a:xfrm>
            <a:off x="5707167" y="1759204"/>
            <a:ext cx="0" cy="2623559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46390012-A4B3-071F-9826-BBE8CD55E5D8}"/>
              </a:ext>
            </a:extLst>
          </p:cNvPr>
          <p:cNvSpPr txBox="1"/>
          <p:nvPr/>
        </p:nvSpPr>
        <p:spPr>
          <a:xfrm>
            <a:off x="5701470" y="1777525"/>
            <a:ext cx="58823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6A93A5"/>
                </a:solidFill>
                <a:latin typeface="Aptos (body)"/>
              </a:rPr>
              <a:t>59%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9C746F0-AC41-2E06-CD52-FF876D05EC07}"/>
              </a:ext>
            </a:extLst>
          </p:cNvPr>
          <p:cNvSpPr txBox="1"/>
          <p:nvPr/>
        </p:nvSpPr>
        <p:spPr>
          <a:xfrm>
            <a:off x="6790960" y="1777525"/>
            <a:ext cx="58823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6A93A5"/>
                </a:solidFill>
                <a:latin typeface="Aptos (body)"/>
              </a:rPr>
              <a:t>64%</a:t>
            </a:r>
          </a:p>
        </p:txBody>
      </p:sp>
    </p:spTree>
    <p:extLst>
      <p:ext uri="{BB962C8B-B14F-4D97-AF65-F5344CB8AC3E}">
        <p14:creationId xmlns:p14="http://schemas.microsoft.com/office/powerpoint/2010/main" val="698839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E00B29-8B83-FC7A-697F-289366F40C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64E0850-B78E-C6A0-CC62-084B3B95199C}"/>
              </a:ext>
            </a:extLst>
          </p:cNvPr>
          <p:cNvSpPr/>
          <p:nvPr/>
        </p:nvSpPr>
        <p:spPr>
          <a:xfrm>
            <a:off x="0" y="0"/>
            <a:ext cx="6172912" cy="6858000"/>
          </a:xfrm>
          <a:prstGeom prst="rect">
            <a:avLst/>
          </a:prstGeom>
          <a:solidFill>
            <a:schemeClr val="bg1">
              <a:lumMod val="8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BB95383-A468-5210-1C5D-6F23313AA0E4}"/>
              </a:ext>
            </a:extLst>
          </p:cNvPr>
          <p:cNvSpPr txBox="1"/>
          <p:nvPr/>
        </p:nvSpPr>
        <p:spPr>
          <a:xfrm>
            <a:off x="236435" y="2254687"/>
            <a:ext cx="5506339" cy="370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  <a:buClr>
                <a:srgbClr val="49687C"/>
              </a:buClr>
            </a:pPr>
            <a:r>
              <a:rPr lang="sq-AL" sz="1500" b="1" dirty="0">
                <a:solidFill>
                  <a:srgbClr val="49687C"/>
                </a:solidFill>
                <a:latin typeface="Aptos (body)"/>
              </a:rPr>
              <a:t>Perceptimi dhe vlerësimi i ndikuar nga institucione të tjera</a:t>
            </a:r>
            <a:endParaRPr lang="sq-AL" sz="1500" dirty="0">
              <a:solidFill>
                <a:srgbClr val="49687C"/>
              </a:solidFill>
              <a:latin typeface="Aptos (body)"/>
            </a:endParaRPr>
          </a:p>
          <a:p>
            <a:pPr marL="285750" indent="-285750" algn="just">
              <a:buClr>
                <a:srgbClr val="49687C"/>
              </a:buClr>
              <a:buFont typeface="Arial" panose="020B0604020202020204" pitchFamily="34" charset="0"/>
              <a:buChar char="•"/>
            </a:pPr>
            <a:r>
              <a:rPr lang="en-US" sz="1500" dirty="0" err="1">
                <a:latin typeface="Aptos (body)"/>
              </a:rPr>
              <a:t>Është</a:t>
            </a:r>
            <a:r>
              <a:rPr lang="en-US" sz="1500" dirty="0">
                <a:latin typeface="Aptos (body)"/>
              </a:rPr>
              <a:t> e rëndësishme të theksohet se vlerësimi i publikut për Policinë e </a:t>
            </a:r>
            <a:r>
              <a:rPr lang="sq-AL" sz="1500" dirty="0">
                <a:latin typeface="Aptos (body)"/>
              </a:rPr>
              <a:t>Shtetit</a:t>
            </a:r>
            <a:r>
              <a:rPr lang="en-US" sz="1500" dirty="0">
                <a:latin typeface="Aptos (body)"/>
              </a:rPr>
              <a:t> (përgjegjëse për rendin dhe sigurinë publike) ndikohet shpesh nga perceptimet për institucione të tjera, si SPAK dhe Policia Rrugore.</a:t>
            </a:r>
            <a:r>
              <a:rPr lang="sq-AL" sz="1500" dirty="0">
                <a:latin typeface="Aptos (body)"/>
              </a:rPr>
              <a:t> </a:t>
            </a:r>
            <a:r>
              <a:rPr lang="en-US" sz="1500" dirty="0">
                <a:latin typeface="Aptos" panose="020B0004020202020204" pitchFamily="34" charset="0"/>
              </a:rPr>
              <a:t>Ky vlerësim i ndërlidhur është i dukshëm gjatë </a:t>
            </a:r>
            <a:r>
              <a:rPr lang="sq-AL" sz="1500" dirty="0">
                <a:latin typeface="Aptos" panose="020B0004020202020204" pitchFamily="34" charset="0"/>
              </a:rPr>
              <a:t>mbledhjes së intervistave</a:t>
            </a:r>
            <a:r>
              <a:rPr lang="en-US" sz="1500" dirty="0">
                <a:latin typeface="Aptos" panose="020B0004020202020204" pitchFamily="34" charset="0"/>
              </a:rPr>
              <a:t> dhe konfirmohet</a:t>
            </a:r>
            <a:r>
              <a:rPr lang="sq-AL" sz="1500" dirty="0">
                <a:latin typeface="Aptos" panose="020B0004020202020204" pitchFamily="34" charset="0"/>
              </a:rPr>
              <a:t> edhe</a:t>
            </a:r>
            <a:r>
              <a:rPr lang="en-US" sz="1500" dirty="0">
                <a:latin typeface="Aptos" panose="020B0004020202020204" pitchFamily="34" charset="0"/>
              </a:rPr>
              <a:t> nga gjetjet e anketës</a:t>
            </a:r>
            <a:r>
              <a:rPr lang="sq-AL" sz="1500" dirty="0">
                <a:latin typeface="Aptos" panose="020B0004020202020204" pitchFamily="34" charset="0"/>
              </a:rPr>
              <a:t>.</a:t>
            </a:r>
            <a:endParaRPr lang="en-US" sz="1500" dirty="0">
              <a:latin typeface="Aptos" panose="020B0004020202020204" pitchFamily="34" charset="0"/>
            </a:endParaRPr>
          </a:p>
          <a:p>
            <a:pPr algn="just">
              <a:buClr>
                <a:srgbClr val="49687C"/>
              </a:buClr>
            </a:pPr>
            <a:endParaRPr lang="sq-AL" sz="1500" dirty="0">
              <a:latin typeface="Aptos (body)"/>
            </a:endParaRPr>
          </a:p>
          <a:p>
            <a:pPr algn="just">
              <a:spcAft>
                <a:spcPts val="600"/>
              </a:spcAft>
              <a:buClr>
                <a:srgbClr val="49687C"/>
              </a:buClr>
            </a:pPr>
            <a:r>
              <a:rPr lang="sq-AL" sz="1500" b="1" dirty="0">
                <a:solidFill>
                  <a:srgbClr val="49687C"/>
                </a:solidFill>
                <a:latin typeface="Aptos (body)"/>
              </a:rPr>
              <a:t>Kryesisht vlerësimi bazohet te perceptimet</a:t>
            </a:r>
            <a:endParaRPr lang="en-US" sz="1500" b="1" dirty="0">
              <a:solidFill>
                <a:srgbClr val="49687C"/>
              </a:solidFill>
              <a:latin typeface="Aptos (body)"/>
            </a:endParaRPr>
          </a:p>
          <a:p>
            <a:pPr marL="285750" indent="-285750" algn="just">
              <a:buClr>
                <a:srgbClr val="49687C"/>
              </a:buClr>
              <a:buFont typeface="Arial" panose="020B0604020202020204" pitchFamily="34" charset="0"/>
              <a:buChar char="•"/>
            </a:pPr>
            <a:r>
              <a:rPr lang="sq-AL" sz="1500" dirty="0">
                <a:latin typeface="Aptos" panose="020B0004020202020204" pitchFamily="34" charset="0"/>
              </a:rPr>
              <a:t>Në përgjithësi, sipas të dhënave të anketës, shumica dërrmuese e qytetarëve e bazojnë vlerësimin e tyre mbi perceptimin që kanë për Policinë e Shtetit dhe jo mbi përvojën personale. Vlen të theksohet se ndër ata që kanë pasur kontakt me policinë, arsyeja më e zakonshme lidhet me Policinë Rrugore.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B4444A-617C-0333-B0E8-2B4AFFAC552A}"/>
              </a:ext>
            </a:extLst>
          </p:cNvPr>
          <p:cNvSpPr txBox="1"/>
          <p:nvPr/>
        </p:nvSpPr>
        <p:spPr>
          <a:xfrm>
            <a:off x="6473444" y="2254687"/>
            <a:ext cx="5272755" cy="2939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  <a:buClr>
                <a:srgbClr val="49687C"/>
              </a:buClr>
            </a:pPr>
            <a:r>
              <a:rPr lang="sq-AL" sz="1500" b="1" dirty="0">
                <a:solidFill>
                  <a:srgbClr val="49687C"/>
                </a:solidFill>
                <a:latin typeface="Aptos (body)"/>
              </a:rPr>
              <a:t>Refuzime për të marrë pjesë në anketë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500" dirty="0" err="1">
                <a:latin typeface="Aptos (body)"/>
              </a:rPr>
              <a:t>Gjatë</a:t>
            </a:r>
            <a:r>
              <a:rPr lang="en-US" sz="1500" dirty="0">
                <a:latin typeface="Aptos (body)"/>
              </a:rPr>
              <a:t> </a:t>
            </a:r>
            <a:r>
              <a:rPr lang="sq-AL" sz="1500" dirty="0">
                <a:latin typeface="Aptos (body)"/>
              </a:rPr>
              <a:t>mbledhjes së të dhënave</a:t>
            </a:r>
            <a:r>
              <a:rPr lang="en-US" sz="1500" dirty="0">
                <a:latin typeface="Aptos (body)"/>
              </a:rPr>
              <a:t>, intervistuesit raportuan se qytetarët ishin përgjithësisht të hapur dhe të gatshëm për të shprehur mendimet e tyre mbi punën e policisë. Megjithatë, ata që ndjenin frikë ose hezitim nuk morën pjesë në anketë.</a:t>
            </a:r>
            <a:endParaRPr lang="sq-AL" sz="1500" dirty="0">
              <a:latin typeface="Aptos (body)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sq-AL" sz="1500" dirty="0">
              <a:latin typeface="Aptos (body)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q-AL" sz="1500" dirty="0">
                <a:latin typeface="Aptos (body)"/>
              </a:rPr>
              <a:t>Në këtë drejtim</a:t>
            </a:r>
            <a:r>
              <a:rPr lang="en-US" sz="1500" dirty="0">
                <a:latin typeface="Aptos (body)"/>
              </a:rPr>
              <a:t>, është e rëndësishme të theksohet se qarqe të caktuara, si Elbasani, Shkodra, Lezha, Durrësi dhe Fieri, kishin përqindjet më të larta të refuzimit për të marrë pjesë</a:t>
            </a:r>
            <a:r>
              <a:rPr lang="sq-AL" sz="1500" dirty="0">
                <a:latin typeface="Aptos (body)"/>
              </a:rPr>
              <a:t> në anketë</a:t>
            </a:r>
            <a:r>
              <a:rPr lang="en-US" sz="1500" dirty="0">
                <a:latin typeface="Aptos (body)"/>
              </a:rPr>
              <a:t>, gjë që mund të shihet si një kufizim i studimit.</a:t>
            </a:r>
          </a:p>
        </p:txBody>
      </p:sp>
      <p:pic>
        <p:nvPicPr>
          <p:cNvPr id="8" name="Graphic 7" descr="Research outline">
            <a:extLst>
              <a:ext uri="{FF2B5EF4-FFF2-40B4-BE49-F238E27FC236}">
                <a16:creationId xmlns:a16="http://schemas.microsoft.com/office/drawing/2014/main" id="{4FA54E30-6D58-BFB0-BE73-C4B0BCADBF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922722" y="1377297"/>
            <a:ext cx="545104" cy="545104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A3662A7-C1E8-5FAE-370A-F47F8B9FE432}"/>
              </a:ext>
            </a:extLst>
          </p:cNvPr>
          <p:cNvCxnSpPr>
            <a:cxnSpLocks/>
          </p:cNvCxnSpPr>
          <p:nvPr/>
        </p:nvCxnSpPr>
        <p:spPr>
          <a:xfrm>
            <a:off x="6580262" y="1648107"/>
            <a:ext cx="2050990" cy="3475"/>
          </a:xfrm>
          <a:prstGeom prst="line">
            <a:avLst/>
          </a:prstGeom>
          <a:ln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rgbClr val="ED6F35"/>
                </a:gs>
              </a:gsLst>
              <a:lin ang="0" scaled="1"/>
              <a:tileRect/>
            </a:gra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E0E8623-3582-4A7A-7AE3-0AF0C2ABCD9E}"/>
              </a:ext>
            </a:extLst>
          </p:cNvPr>
          <p:cNvCxnSpPr>
            <a:cxnSpLocks/>
          </p:cNvCxnSpPr>
          <p:nvPr/>
        </p:nvCxnSpPr>
        <p:spPr>
          <a:xfrm flipH="1">
            <a:off x="9759296" y="1648107"/>
            <a:ext cx="2011680" cy="0"/>
          </a:xfrm>
          <a:prstGeom prst="line">
            <a:avLst/>
          </a:prstGeom>
          <a:ln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rgbClr val="ED6F35"/>
                </a:gs>
              </a:gsLst>
              <a:lin ang="0" scaled="1"/>
              <a:tileRect/>
            </a:gra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id="{65CD2BAC-F52E-D678-0CEB-5775A4B63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435" y="215122"/>
            <a:ext cx="6817727" cy="716071"/>
          </a:xfrm>
        </p:spPr>
        <p:txBody>
          <a:bodyPr>
            <a:norm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sq-AL" sz="3600" dirty="0">
                <a:latin typeface="Aptos (body)"/>
              </a:rPr>
              <a:t>Kufizime të studimit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9267401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2FD9CAB-A1A5-494C-A4D4-858DC46A3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938" y="107493"/>
            <a:ext cx="6714224" cy="716071"/>
          </a:xfrm>
        </p:spPr>
        <p:txBody>
          <a:bodyPr>
            <a:noAutofit/>
          </a:bodyPr>
          <a:lstStyle/>
          <a:p>
            <a:r>
              <a:rPr lang="sq-AL" sz="3200" dirty="0">
                <a:latin typeface="Aptos" panose="020B0004020202020204" pitchFamily="34" charset="0"/>
              </a:rPr>
              <a:t>Bashkëpunimi me policinë</a:t>
            </a:r>
            <a:endParaRPr lang="en-US" sz="3200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8946038-7D69-4FF9-AFA5-5AF746F76DD4}"/>
              </a:ext>
            </a:extLst>
          </p:cNvPr>
          <p:cNvSpPr/>
          <p:nvPr/>
        </p:nvSpPr>
        <p:spPr>
          <a:xfrm>
            <a:off x="6511895" y="107493"/>
            <a:ext cx="5539427" cy="715089"/>
          </a:xfrm>
          <a:prstGeom prst="roundRect">
            <a:avLst/>
          </a:prstGeom>
          <a:solidFill>
            <a:srgbClr val="6A93A5"/>
          </a:solidFill>
        </p:spPr>
        <p:txBody>
          <a:bodyPr wrap="square">
            <a:spAutoFit/>
          </a:bodyPr>
          <a:lstStyle/>
          <a:p>
            <a:pPr marL="117475"/>
            <a:r>
              <a:rPr lang="sq-AL" i="1" dirty="0">
                <a:solidFill>
                  <a:schemeClr val="bg1"/>
                </a:solidFill>
                <a:latin typeface="Aptos" panose="020B0004020202020204" pitchFamily="34" charset="0"/>
              </a:rPr>
              <a:t>Pa ja u kërkuar askush, sa i gatshëm do të ishit për të identifikuar personin që e kreu këtë shkelje? (D41)</a:t>
            </a:r>
          </a:p>
        </p:txBody>
      </p:sp>
      <p:graphicFrame>
        <p:nvGraphicFramePr>
          <p:cNvPr id="17" name="Chart Placeholder 16">
            <a:extLst>
              <a:ext uri="{FF2B5EF4-FFF2-40B4-BE49-F238E27FC236}">
                <a16:creationId xmlns:a16="http://schemas.microsoft.com/office/drawing/2014/main" id="{43AF7A7F-DA9D-CB50-EEF5-D5F2E0AD8937}"/>
              </a:ext>
            </a:extLst>
          </p:cNvPr>
          <p:cNvGraphicFramePr>
            <a:graphicFrameLocks noGrp="1"/>
          </p:cNvGraphicFramePr>
          <p:nvPr>
            <p:ph type="chart" sz="quarter" idx="15"/>
            <p:extLst>
              <p:ext uri="{D42A27DB-BD31-4B8C-83A1-F6EECF244321}">
                <p14:modId xmlns:p14="http://schemas.microsoft.com/office/powerpoint/2010/main" val="1208947424"/>
              </p:ext>
            </p:extLst>
          </p:nvPr>
        </p:nvGraphicFramePr>
        <p:xfrm>
          <a:off x="339938" y="1305197"/>
          <a:ext cx="8011582" cy="51244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B0254F-0E24-7E33-89D3-7E124388E95F}"/>
              </a:ext>
            </a:extLst>
          </p:cNvPr>
          <p:cNvCxnSpPr>
            <a:cxnSpLocks/>
          </p:cNvCxnSpPr>
          <p:nvPr/>
        </p:nvCxnSpPr>
        <p:spPr>
          <a:xfrm>
            <a:off x="3683237" y="1948441"/>
            <a:ext cx="4401084" cy="0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3768BC8-4A35-E76F-4410-6A64351B6272}"/>
              </a:ext>
            </a:extLst>
          </p:cNvPr>
          <p:cNvCxnSpPr>
            <a:cxnSpLocks/>
          </p:cNvCxnSpPr>
          <p:nvPr/>
        </p:nvCxnSpPr>
        <p:spPr>
          <a:xfrm>
            <a:off x="4409630" y="2707592"/>
            <a:ext cx="3674691" cy="0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66419A8A-B209-4687-2F60-CD3511C78971}"/>
              </a:ext>
            </a:extLst>
          </p:cNvPr>
          <p:cNvSpPr txBox="1"/>
          <p:nvPr/>
        </p:nvSpPr>
        <p:spPr>
          <a:xfrm>
            <a:off x="3666146" y="1715811"/>
            <a:ext cx="52129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6A93A5"/>
                </a:solidFill>
                <a:latin typeface="Aptos (body)"/>
              </a:rPr>
              <a:t>60%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07D85A7-2184-1125-E741-7F3E367B9880}"/>
              </a:ext>
            </a:extLst>
          </p:cNvPr>
          <p:cNvSpPr txBox="1"/>
          <p:nvPr/>
        </p:nvSpPr>
        <p:spPr>
          <a:xfrm>
            <a:off x="4345729" y="2460881"/>
            <a:ext cx="52129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6A93A5"/>
                </a:solidFill>
                <a:latin typeface="Aptos (body)"/>
              </a:rPr>
              <a:t>50%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DADD3705-1097-4321-9D74-8F4CC9395572}"/>
              </a:ext>
            </a:extLst>
          </p:cNvPr>
          <p:cNvSpPr txBox="1">
            <a:spLocks/>
          </p:cNvSpPr>
          <p:nvPr/>
        </p:nvSpPr>
        <p:spPr>
          <a:xfrm>
            <a:off x="8885750" y="1846617"/>
            <a:ext cx="2828421" cy="46650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latin typeface="Aptos" panose="020B0004020202020204" pitchFamily="34" charset="0"/>
              </a:rPr>
              <a:t>Gjashtëdhjetë përqind e </a:t>
            </a:r>
            <a:r>
              <a:rPr lang="sq-AL" sz="1600" dirty="0">
                <a:latin typeface="Aptos" panose="020B0004020202020204" pitchFamily="34" charset="0"/>
              </a:rPr>
              <a:t>të anketuarve</a:t>
            </a:r>
            <a:r>
              <a:rPr lang="en-US" sz="1600" dirty="0">
                <a:latin typeface="Aptos" panose="020B0004020202020204" pitchFamily="34" charset="0"/>
              </a:rPr>
              <a:t> thonë se do të ishin të gatshëm të identifikonin personin përgjegjës </a:t>
            </a:r>
            <a:r>
              <a:rPr lang="sq-AL" sz="1600" dirty="0">
                <a:latin typeface="Aptos" panose="020B0004020202020204" pitchFamily="34" charset="0"/>
              </a:rPr>
              <a:t>që</a:t>
            </a:r>
            <a:r>
              <a:rPr lang="en-US" sz="1600" dirty="0">
                <a:latin typeface="Aptos" panose="020B0004020202020204" pitchFamily="34" charset="0"/>
              </a:rPr>
              <a:t> krye</a:t>
            </a:r>
            <a:r>
              <a:rPr lang="sq-AL" sz="1600" dirty="0">
                <a:latin typeface="Aptos" panose="020B0004020202020204" pitchFamily="34" charset="0"/>
              </a:rPr>
              <a:t>n</a:t>
            </a:r>
            <a:r>
              <a:rPr lang="en-US" sz="1600" dirty="0">
                <a:latin typeface="Aptos" panose="020B0004020202020204" pitchFamily="34" charset="0"/>
              </a:rPr>
              <a:t> një ve</a:t>
            </a:r>
            <a:r>
              <a:rPr lang="sq-AL" sz="1600" dirty="0">
                <a:latin typeface="Aptos" panose="020B0004020202020204" pitchFamily="34" charset="0"/>
              </a:rPr>
              <a:t>për</a:t>
            </a:r>
            <a:r>
              <a:rPr lang="en-US" sz="1600" dirty="0">
                <a:latin typeface="Aptos" panose="020B0004020202020204" pitchFamily="34" charset="0"/>
              </a:rPr>
              <a:t> kriminale, si për shembull shtyrj</a:t>
            </a:r>
            <a:r>
              <a:rPr lang="sq-AL" sz="1600" dirty="0">
                <a:latin typeface="Aptos" panose="020B0004020202020204" pitchFamily="34" charset="0"/>
              </a:rPr>
              <a:t>en</a:t>
            </a:r>
            <a:r>
              <a:rPr lang="en-US" sz="1600" dirty="0">
                <a:latin typeface="Aptos" panose="020B0004020202020204" pitchFamily="34" charset="0"/>
              </a:rPr>
              <a:t> e dikujt në tokë dhe vjedhj</a:t>
            </a:r>
            <a:r>
              <a:rPr lang="sq-AL" sz="1600" dirty="0">
                <a:latin typeface="Aptos" panose="020B0004020202020204" pitchFamily="34" charset="0"/>
              </a:rPr>
              <a:t>en</a:t>
            </a:r>
            <a:r>
              <a:rPr lang="en-US" sz="1600" dirty="0">
                <a:latin typeface="Aptos" panose="020B0004020202020204" pitchFamily="34" charset="0"/>
              </a:rPr>
              <a:t> e portofolit të tyre. </a:t>
            </a:r>
            <a:endParaRPr lang="sq-AL" sz="1600" dirty="0">
              <a:latin typeface="Aptos" panose="020B0004020202020204" pitchFamily="34" charset="0"/>
            </a:endParaRPr>
          </a:p>
          <a:p>
            <a:r>
              <a:rPr lang="en-US" sz="1600" dirty="0">
                <a:latin typeface="Aptos" panose="020B0004020202020204" pitchFamily="34" charset="0"/>
              </a:rPr>
              <a:t>Kjo shënon një rritje të konsiderueshme nga viti 2022, kur gjysma e të anketuarve shprehën të njëjtin vullnet, duke treguar një ndjenjë në rritje të llogaridhënies dhe përgjegjësisë </a:t>
            </a:r>
            <a:r>
              <a:rPr lang="sq-AL" sz="1600" dirty="0">
                <a:latin typeface="Aptos" panose="020B0004020202020204" pitchFamily="34" charset="0"/>
              </a:rPr>
              <a:t>sociale</a:t>
            </a:r>
            <a:r>
              <a:rPr lang="en-US" sz="1600" dirty="0">
                <a:latin typeface="Aptos" panose="020B00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7883305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2FD9CAB-A1A5-494C-A4D4-858DC46A3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938" y="99308"/>
            <a:ext cx="5756062" cy="716071"/>
          </a:xfrm>
        </p:spPr>
        <p:txBody>
          <a:bodyPr>
            <a:noAutofit/>
          </a:bodyPr>
          <a:lstStyle/>
          <a:p>
            <a:r>
              <a:rPr lang="sq-AL" sz="3200" dirty="0">
                <a:latin typeface="Aptos" panose="020B0004020202020204" pitchFamily="34" charset="0"/>
              </a:rPr>
              <a:t>Bashkëpunimi me policinë</a:t>
            </a:r>
            <a:endParaRPr lang="en-US" sz="3200" dirty="0">
              <a:latin typeface="Aptos" panose="020B0004020202020204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9C61F8-A60F-A825-C7BC-BFEFB9D945B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837815" y="1765528"/>
            <a:ext cx="2837102" cy="4168133"/>
          </a:xfrm>
        </p:spPr>
        <p:txBody>
          <a:bodyPr>
            <a:normAutofit/>
          </a:bodyPr>
          <a:lstStyle/>
          <a:p>
            <a:r>
              <a:rPr lang="sq-AL" sz="1600" dirty="0">
                <a:latin typeface="Aptos" panose="020B0004020202020204" pitchFamily="34" charset="0"/>
              </a:rPr>
              <a:t>Gjysma e të anketuarve (51%) shprehen gatishmërinë për të dhënë prova në gjykatë kundër një individi të akuzuar, duke reflektuar një rritje të dukshme nga viti 2022, kur 41% ishin të gatshëm ta bënin këtë. Kjo rritje sugjeron një besim në rritje në sistemin ligjor dhe një ndjenjë më të fortë të detyrës qytetare.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8946038-7D69-4FF9-AFA5-5AF746F76DD4}"/>
              </a:ext>
            </a:extLst>
          </p:cNvPr>
          <p:cNvSpPr/>
          <p:nvPr/>
        </p:nvSpPr>
        <p:spPr>
          <a:xfrm>
            <a:off x="6096001" y="107493"/>
            <a:ext cx="5955322" cy="715089"/>
          </a:xfrm>
          <a:prstGeom prst="roundRect">
            <a:avLst/>
          </a:prstGeom>
          <a:solidFill>
            <a:srgbClr val="6A93A5"/>
          </a:solidFill>
        </p:spPr>
        <p:txBody>
          <a:bodyPr wrap="square">
            <a:spAutoFit/>
          </a:bodyPr>
          <a:lstStyle/>
          <a:p>
            <a:pPr marL="117475"/>
            <a:r>
              <a:rPr lang="sq-AL" i="1" dirty="0">
                <a:solidFill>
                  <a:schemeClr val="bg1"/>
                </a:solidFill>
                <a:latin typeface="Aptos" panose="020B0004020202020204" pitchFamily="34" charset="0"/>
              </a:rPr>
              <a:t>Sa i gatshëm do të ishit  për të dhënë dëshminë tuaj  në gjykatë kundër të akuzuarve? (D42)</a:t>
            </a:r>
          </a:p>
        </p:txBody>
      </p:sp>
      <p:graphicFrame>
        <p:nvGraphicFramePr>
          <p:cNvPr id="5" name="Chart Placeholder 4">
            <a:extLst>
              <a:ext uri="{FF2B5EF4-FFF2-40B4-BE49-F238E27FC236}">
                <a16:creationId xmlns:a16="http://schemas.microsoft.com/office/drawing/2014/main" id="{BC750CE1-F9B8-99D7-D716-931C3B5C0BE9}"/>
              </a:ext>
            </a:extLst>
          </p:cNvPr>
          <p:cNvGraphicFramePr>
            <a:graphicFrameLocks noGrp="1"/>
          </p:cNvGraphicFramePr>
          <p:nvPr>
            <p:ph type="chart" sz="quarter" idx="15"/>
            <p:extLst>
              <p:ext uri="{D42A27DB-BD31-4B8C-83A1-F6EECF244321}">
                <p14:modId xmlns:p14="http://schemas.microsoft.com/office/powerpoint/2010/main" val="1978353148"/>
              </p:ext>
            </p:extLst>
          </p:nvPr>
        </p:nvGraphicFramePr>
        <p:xfrm>
          <a:off x="339726" y="1244600"/>
          <a:ext cx="7968251" cy="5124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77C2F3A-05DD-6EF0-5948-395713106B07}"/>
              </a:ext>
            </a:extLst>
          </p:cNvPr>
          <p:cNvCxnSpPr>
            <a:cxnSpLocks/>
          </p:cNvCxnSpPr>
          <p:nvPr/>
        </p:nvCxnSpPr>
        <p:spPr>
          <a:xfrm>
            <a:off x="4358355" y="1905711"/>
            <a:ext cx="3657600" cy="0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CA138DC-1365-7798-C17C-B7F59C3C0FDB}"/>
              </a:ext>
            </a:extLst>
          </p:cNvPr>
          <p:cNvCxnSpPr>
            <a:cxnSpLocks/>
          </p:cNvCxnSpPr>
          <p:nvPr/>
        </p:nvCxnSpPr>
        <p:spPr>
          <a:xfrm>
            <a:off x="5024927" y="2647771"/>
            <a:ext cx="2991028" cy="0"/>
          </a:xfrm>
          <a:prstGeom prst="line">
            <a:avLst/>
          </a:prstGeom>
          <a:ln>
            <a:solidFill>
              <a:srgbClr val="6A93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7551A711-BB52-6BD6-5043-8C5408A1B83B}"/>
              </a:ext>
            </a:extLst>
          </p:cNvPr>
          <p:cNvSpPr txBox="1"/>
          <p:nvPr/>
        </p:nvSpPr>
        <p:spPr>
          <a:xfrm>
            <a:off x="4323851" y="1674976"/>
            <a:ext cx="5298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6A93A5"/>
                </a:solidFill>
                <a:latin typeface="Aptos (body)"/>
              </a:rPr>
              <a:t>51%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92CACC1-ECE5-E3C9-BA5C-8F6DE8727ADB}"/>
              </a:ext>
            </a:extLst>
          </p:cNvPr>
          <p:cNvSpPr txBox="1"/>
          <p:nvPr/>
        </p:nvSpPr>
        <p:spPr>
          <a:xfrm>
            <a:off x="4963361" y="2436018"/>
            <a:ext cx="5298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6A93A5"/>
                </a:solidFill>
                <a:latin typeface="Aptos (body)"/>
              </a:rPr>
              <a:t>41%</a:t>
            </a:r>
          </a:p>
        </p:txBody>
      </p:sp>
    </p:spTree>
    <p:extLst>
      <p:ext uri="{BB962C8B-B14F-4D97-AF65-F5344CB8AC3E}">
        <p14:creationId xmlns:p14="http://schemas.microsoft.com/office/powerpoint/2010/main" val="2736460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B19996-3799-4E3F-0DBF-02388ED39A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52CD5E01-E23A-66D3-6BFC-9784C4675033}"/>
              </a:ext>
            </a:extLst>
          </p:cNvPr>
          <p:cNvSpPr/>
          <p:nvPr/>
        </p:nvSpPr>
        <p:spPr>
          <a:xfrm flipH="1">
            <a:off x="7214421" y="1891451"/>
            <a:ext cx="4981539" cy="4981539"/>
          </a:xfrm>
          <a:prstGeom prst="rtTriangle">
            <a:avLst/>
          </a:prstGeom>
          <a:solidFill>
            <a:srgbClr val="6A93A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r"/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AA7473D6-7CA0-6846-D0C5-9616B935F5F2}"/>
              </a:ext>
            </a:extLst>
          </p:cNvPr>
          <p:cNvSpPr/>
          <p:nvPr/>
        </p:nvSpPr>
        <p:spPr>
          <a:xfrm flipH="1">
            <a:off x="8162548" y="2795666"/>
            <a:ext cx="4077324" cy="4077324"/>
          </a:xfrm>
          <a:prstGeom prst="rtTriangle">
            <a:avLst/>
          </a:prstGeom>
          <a:solidFill>
            <a:srgbClr val="9DC8D1"/>
          </a:solidFill>
          <a:ln>
            <a:noFill/>
          </a:ln>
          <a:effectLst>
            <a:outerShdw blurRad="190500" dist="762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r"/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679FBB-442F-DD20-2FAB-5A4F13C83A47}"/>
              </a:ext>
            </a:extLst>
          </p:cNvPr>
          <p:cNvSpPr txBox="1"/>
          <p:nvPr/>
        </p:nvSpPr>
        <p:spPr>
          <a:xfrm>
            <a:off x="357005" y="1641902"/>
            <a:ext cx="860216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q-AL" sz="6000" b="1" dirty="0">
                <a:solidFill>
                  <a:srgbClr val="49687C"/>
                </a:solidFill>
                <a:latin typeface="Aptos (body)"/>
                <a:cs typeface="Arial" panose="020B0604020202020204" pitchFamily="34" charset="0"/>
              </a:rPr>
              <a:t>Përmbledhje e gjetjeve të studimit</a:t>
            </a:r>
            <a:endParaRPr lang="en-US" sz="6000" b="1" dirty="0">
              <a:solidFill>
                <a:srgbClr val="49687C"/>
              </a:solidFill>
              <a:latin typeface="Aptos (body)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CED191C-E484-BAC9-6F8C-5597FD6316B0}"/>
              </a:ext>
            </a:extLst>
          </p:cNvPr>
          <p:cNvSpPr/>
          <p:nvPr/>
        </p:nvSpPr>
        <p:spPr>
          <a:xfrm>
            <a:off x="8819261" y="6194577"/>
            <a:ext cx="325469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  <a:latin typeface="Aptos (body)"/>
              </a:rPr>
              <a:t>FORCIMI I POLICIMIT NË KOMUNITET NË SHQIPËRI 2024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DAB2B7E-5711-75C1-EB88-07CAB25D92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5487155"/>
            <a:ext cx="1343212" cy="82879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E874EB0-9A5F-849C-948D-711CC257D8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4958" y="5530023"/>
            <a:ext cx="1705213" cy="74305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44A19F4-5634-7FD0-3281-2337AAF5F3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06257" y="5470584"/>
            <a:ext cx="838317" cy="857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8079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7E6021-6FFE-7778-2EE5-8321BB3C3E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61AC5C2-FA6F-D3EF-00FE-98B2325B1838}"/>
              </a:ext>
            </a:extLst>
          </p:cNvPr>
          <p:cNvSpPr/>
          <p:nvPr/>
        </p:nvSpPr>
        <p:spPr>
          <a:xfrm>
            <a:off x="6797614" y="0"/>
            <a:ext cx="5394386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  <a:latin typeface="Aptos (body)"/>
            </a:endParaRPr>
          </a:p>
          <a:p>
            <a:pPr algn="ctr"/>
            <a:endParaRPr lang="en-US" sz="1400" dirty="0">
              <a:solidFill>
                <a:schemeClr val="tx1"/>
              </a:solidFill>
              <a:latin typeface="Aptos (body)"/>
            </a:endParaRPr>
          </a:p>
          <a:p>
            <a:pPr algn="ctr"/>
            <a:endParaRPr lang="en-US" sz="1400" dirty="0">
              <a:solidFill>
                <a:schemeClr val="tx1"/>
              </a:solidFill>
              <a:latin typeface="Aptos (body)"/>
            </a:endParaRPr>
          </a:p>
          <a:p>
            <a:pPr algn="ctr"/>
            <a:endParaRPr lang="en-US" sz="1400" dirty="0">
              <a:solidFill>
                <a:schemeClr val="tx1"/>
              </a:solidFill>
              <a:latin typeface="Aptos (body)"/>
            </a:endParaRPr>
          </a:p>
          <a:p>
            <a:pPr algn="ctr"/>
            <a:endParaRPr lang="en-US" sz="1400" dirty="0">
              <a:solidFill>
                <a:schemeClr val="tx1"/>
              </a:solidFill>
              <a:latin typeface="Aptos (body)"/>
            </a:endParaRPr>
          </a:p>
          <a:p>
            <a:pPr algn="ctr"/>
            <a:endParaRPr lang="en-US" sz="1400" dirty="0">
              <a:solidFill>
                <a:schemeClr val="tx1"/>
              </a:solidFill>
              <a:latin typeface="Aptos (body)"/>
            </a:endParaRPr>
          </a:p>
          <a:p>
            <a:pPr algn="ctr"/>
            <a:endParaRPr lang="en-US" sz="1400" dirty="0">
              <a:solidFill>
                <a:schemeClr val="tx1"/>
              </a:solidFill>
              <a:latin typeface="Aptos (body)"/>
            </a:endParaRPr>
          </a:p>
          <a:p>
            <a:pPr algn="ctr"/>
            <a:endParaRPr lang="en-US" sz="1400" dirty="0">
              <a:solidFill>
                <a:schemeClr val="tx1"/>
              </a:solidFill>
              <a:latin typeface="Aptos (body)"/>
            </a:endParaRPr>
          </a:p>
          <a:p>
            <a:pPr algn="ctr"/>
            <a:endParaRPr lang="en-US" sz="1400" dirty="0">
              <a:solidFill>
                <a:schemeClr val="tx1"/>
              </a:solidFill>
              <a:latin typeface="Aptos (body)"/>
            </a:endParaRPr>
          </a:p>
          <a:p>
            <a:pPr algn="ctr"/>
            <a:endParaRPr lang="en-US" sz="1400" dirty="0">
              <a:solidFill>
                <a:schemeClr val="tx1"/>
              </a:solidFill>
              <a:latin typeface="Aptos (body)"/>
            </a:endParaRPr>
          </a:p>
          <a:p>
            <a:pPr algn="just">
              <a:spcAft>
                <a:spcPts val="600"/>
              </a:spcAft>
            </a:pPr>
            <a:r>
              <a:rPr lang="sq-AL" sz="1300" b="1" dirty="0">
                <a:solidFill>
                  <a:srgbClr val="ED6F35"/>
                </a:solidFill>
                <a:latin typeface="Aptos (body)"/>
              </a:rPr>
              <a:t>Ndërgjegjësimi për shkeljen e ligjit:</a:t>
            </a:r>
            <a:endParaRPr lang="en-US" sz="1300" b="1" dirty="0">
              <a:solidFill>
                <a:srgbClr val="ED6F35"/>
              </a:solidFill>
              <a:latin typeface="Aptos (body)"/>
            </a:endParaRP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tx1"/>
                </a:solidFill>
                <a:latin typeface="Aptos (body)"/>
              </a:rPr>
              <a:t>Rreth 74% e të anketuarve besojnë se ka të ngjarë të kapen dhe të dënohen për bërjen e një</a:t>
            </a:r>
            <a:r>
              <a:rPr lang="sq-AL" sz="1300" dirty="0">
                <a:solidFill>
                  <a:schemeClr val="tx1"/>
                </a:solidFill>
                <a:latin typeface="Aptos (body)"/>
              </a:rPr>
              <a:t> kërkese </a:t>
            </a:r>
            <a:r>
              <a:rPr lang="en-US" sz="1300" dirty="0">
                <a:solidFill>
                  <a:schemeClr val="tx1"/>
                </a:solidFill>
                <a:latin typeface="Aptos (body)"/>
              </a:rPr>
              <a:t>të rremë sigurimi, duke treguar rritje të ndërgjegjësimit për pasojat</a:t>
            </a:r>
            <a:r>
              <a:rPr lang="sq-AL" sz="1300" dirty="0">
                <a:solidFill>
                  <a:schemeClr val="tx1"/>
                </a:solidFill>
                <a:latin typeface="Aptos (body)"/>
              </a:rPr>
              <a:t> krahasuar me 2022 (61%)</a:t>
            </a:r>
            <a:r>
              <a:rPr lang="en-US" sz="1300" dirty="0">
                <a:solidFill>
                  <a:schemeClr val="tx1"/>
                </a:solidFill>
                <a:latin typeface="Aptos (body)"/>
              </a:rPr>
              <a:t>.</a:t>
            </a:r>
            <a:endParaRPr lang="sq-AL" sz="1300" dirty="0">
              <a:solidFill>
                <a:schemeClr val="tx1"/>
              </a:solidFill>
              <a:latin typeface="Aptos (body)"/>
            </a:endParaRP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tx1"/>
                </a:solidFill>
                <a:latin typeface="Aptos (body)"/>
              </a:rPr>
              <a:t>Vërehet e njëjta tendencë me</a:t>
            </a:r>
            <a:r>
              <a:rPr lang="sq-AL" sz="1300" dirty="0">
                <a:solidFill>
                  <a:schemeClr val="tx1"/>
                </a:solidFill>
                <a:latin typeface="Aptos (body)"/>
              </a:rPr>
              <a:t> anketat e kaluara ku</a:t>
            </a:r>
            <a:r>
              <a:rPr lang="en-US" sz="1300" dirty="0">
                <a:solidFill>
                  <a:schemeClr val="tx1"/>
                </a:solidFill>
                <a:latin typeface="Aptos (body)"/>
              </a:rPr>
              <a:t> 67% </a:t>
            </a:r>
            <a:r>
              <a:rPr lang="sq-AL" sz="1300" dirty="0">
                <a:solidFill>
                  <a:schemeClr val="tx1"/>
                </a:solidFill>
                <a:latin typeface="Aptos (body)"/>
              </a:rPr>
              <a:t>e</a:t>
            </a:r>
            <a:r>
              <a:rPr lang="en-US" sz="1300" dirty="0">
                <a:solidFill>
                  <a:schemeClr val="tx1"/>
                </a:solidFill>
                <a:latin typeface="Aptos (body)"/>
              </a:rPr>
              <a:t> të anketuarve e konsiderojnë të mundshme </a:t>
            </a:r>
            <a:r>
              <a:rPr lang="sq-AL" sz="1300" dirty="0">
                <a:solidFill>
                  <a:schemeClr val="tx1"/>
                </a:solidFill>
                <a:latin typeface="Aptos (body)"/>
              </a:rPr>
              <a:t>kapjen </a:t>
            </a:r>
            <a:r>
              <a:rPr lang="en-US" sz="1300" dirty="0">
                <a:solidFill>
                  <a:schemeClr val="tx1"/>
                </a:solidFill>
                <a:latin typeface="Aptos (body)"/>
              </a:rPr>
              <a:t>ose </a:t>
            </a:r>
            <a:r>
              <a:rPr lang="sq-AL" sz="1300" dirty="0">
                <a:solidFill>
                  <a:schemeClr val="tx1"/>
                </a:solidFill>
                <a:latin typeface="Aptos (body)"/>
              </a:rPr>
              <a:t>ndëshkimin</a:t>
            </a:r>
            <a:r>
              <a:rPr lang="en-US" sz="1300" dirty="0">
                <a:solidFill>
                  <a:schemeClr val="tx1"/>
                </a:solidFill>
                <a:latin typeface="Aptos (body)"/>
              </a:rPr>
              <a:t> për blerjen e mallrave të vjedhura, duke reflektuar një rritje të ndërgjegjësimit për pasojat</a:t>
            </a:r>
            <a:r>
              <a:rPr lang="sq-AL" sz="1300" dirty="0">
                <a:solidFill>
                  <a:schemeClr val="tx1"/>
                </a:solidFill>
                <a:latin typeface="Aptos (body)"/>
              </a:rPr>
              <a:t>, krahasuar me valët e kaluara (56% në 2020 dhe 53% në 2022)</a:t>
            </a:r>
            <a:r>
              <a:rPr lang="en-US" sz="1300" dirty="0">
                <a:solidFill>
                  <a:schemeClr val="tx1"/>
                </a:solidFill>
                <a:latin typeface="Aptos (body)"/>
              </a:rPr>
              <a:t>.</a:t>
            </a:r>
            <a:endParaRPr lang="sq-AL" sz="1300" dirty="0">
              <a:solidFill>
                <a:schemeClr val="tx1"/>
              </a:solidFill>
              <a:latin typeface="Aptos (body)"/>
            </a:endParaRP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tx1"/>
                </a:solidFill>
                <a:latin typeface="Aptos (body)"/>
              </a:rPr>
              <a:t>Perceptimi i të qenit i ndëshkuar për kryerjen e një shkeljeje rrugore, si shpejtësia ose </a:t>
            </a:r>
            <a:r>
              <a:rPr lang="sq-AL" sz="1300" dirty="0">
                <a:solidFill>
                  <a:schemeClr val="tx1"/>
                </a:solidFill>
                <a:latin typeface="Aptos (body)"/>
              </a:rPr>
              <a:t>kalimi me </a:t>
            </a:r>
            <a:r>
              <a:rPr lang="en-US" sz="1300" dirty="0">
                <a:solidFill>
                  <a:schemeClr val="tx1"/>
                </a:solidFill>
                <a:latin typeface="Aptos (body)"/>
              </a:rPr>
              <a:t>semafor të kuq, është përmirësuar</a:t>
            </a:r>
            <a:r>
              <a:rPr lang="sq-AL" sz="1300" dirty="0">
                <a:solidFill>
                  <a:schemeClr val="tx1"/>
                </a:solidFill>
                <a:latin typeface="Aptos (body)"/>
              </a:rPr>
              <a:t> në raport me anketat e kaluara</a:t>
            </a:r>
            <a:r>
              <a:rPr lang="en-US" sz="1300" dirty="0">
                <a:solidFill>
                  <a:schemeClr val="tx1"/>
                </a:solidFill>
                <a:latin typeface="Aptos (body)"/>
              </a:rPr>
              <a:t>, me 81% të të anketuarve në vitin 2024 që besojnë se ka të ngjarë të përballen me pasoja.</a:t>
            </a:r>
            <a:endParaRPr lang="sq-AL" sz="1300" dirty="0">
              <a:solidFill>
                <a:schemeClr val="tx1"/>
              </a:solidFill>
              <a:latin typeface="Aptos (body)"/>
            </a:endParaRPr>
          </a:p>
          <a:p>
            <a:pPr algn="just">
              <a:spcAft>
                <a:spcPts val="600"/>
              </a:spcAft>
            </a:pPr>
            <a:r>
              <a:rPr lang="sq-AL" sz="1300" b="1" dirty="0">
                <a:solidFill>
                  <a:srgbClr val="ED6F35"/>
                </a:solidFill>
                <a:latin typeface="Aptos (body)"/>
              </a:rPr>
              <a:t>Ndërgjegjësimi për detyrat dhe përgjegjësitë e policisë</a:t>
            </a:r>
            <a:r>
              <a:rPr lang="it-IT" sz="1300" b="1" dirty="0">
                <a:solidFill>
                  <a:srgbClr val="ED6F35"/>
                </a:solidFill>
                <a:latin typeface="Aptos (body)"/>
              </a:rPr>
              <a:t>:</a:t>
            </a:r>
            <a:endParaRPr lang="sq-AL" sz="1300" b="1" dirty="0">
              <a:solidFill>
                <a:srgbClr val="ED6F35"/>
              </a:solidFill>
              <a:latin typeface="Aptos (body)"/>
            </a:endParaRP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tx1"/>
                </a:solidFill>
                <a:latin typeface="Aptos (body)"/>
              </a:rPr>
              <a:t>Pothuajse të </a:t>
            </a:r>
            <a:r>
              <a:rPr lang="sq-AL" sz="1300" dirty="0">
                <a:solidFill>
                  <a:schemeClr val="tx1"/>
                </a:solidFill>
                <a:latin typeface="Aptos (body)"/>
              </a:rPr>
              <a:t>gjithë</a:t>
            </a:r>
            <a:r>
              <a:rPr lang="en-US" sz="1300" dirty="0">
                <a:solidFill>
                  <a:schemeClr val="tx1"/>
                </a:solidFill>
                <a:latin typeface="Aptos (body)"/>
              </a:rPr>
              <a:t> </a:t>
            </a:r>
            <a:r>
              <a:rPr lang="sq-AL" sz="1300" dirty="0">
                <a:solidFill>
                  <a:schemeClr val="tx1"/>
                </a:solidFill>
                <a:latin typeface="Aptos (body)"/>
              </a:rPr>
              <a:t>të anketuarit</a:t>
            </a:r>
            <a:r>
              <a:rPr lang="en-US" sz="1300" dirty="0">
                <a:solidFill>
                  <a:schemeClr val="tx1"/>
                </a:solidFill>
                <a:latin typeface="Aptos (body)"/>
              </a:rPr>
              <a:t> (98%) besojnë se Policia e Shtetit duhet të </a:t>
            </a:r>
            <a:r>
              <a:rPr lang="sq-AL" sz="1300" dirty="0">
                <a:solidFill>
                  <a:schemeClr val="tx1"/>
                </a:solidFill>
                <a:latin typeface="Aptos (body)"/>
              </a:rPr>
              <a:t>merret me</a:t>
            </a:r>
            <a:r>
              <a:rPr lang="en-US" sz="1300" dirty="0">
                <a:solidFill>
                  <a:schemeClr val="tx1"/>
                </a:solidFill>
                <a:latin typeface="Aptos (body)"/>
              </a:rPr>
              <a:t> vjedhjet dhe shkeljet e të drejtave, ndërkohë që çështjet si zënia e trotuareve, ndërtimet pa leje dhe çështjet e </a:t>
            </a:r>
            <a:r>
              <a:rPr lang="sq-AL" sz="1300" dirty="0">
                <a:solidFill>
                  <a:schemeClr val="tx1"/>
                </a:solidFill>
                <a:latin typeface="Aptos (body)"/>
              </a:rPr>
              <a:t>taksave</a:t>
            </a:r>
            <a:r>
              <a:rPr lang="en-US" sz="1300" dirty="0">
                <a:solidFill>
                  <a:schemeClr val="tx1"/>
                </a:solidFill>
                <a:latin typeface="Aptos (body)"/>
              </a:rPr>
              <a:t> </a:t>
            </a:r>
            <a:r>
              <a:rPr lang="sq-AL" sz="1300" dirty="0">
                <a:solidFill>
                  <a:schemeClr val="tx1"/>
                </a:solidFill>
                <a:latin typeface="Aptos (body)"/>
              </a:rPr>
              <a:t>perceptohen </a:t>
            </a:r>
            <a:r>
              <a:rPr lang="en-US" sz="1300" dirty="0">
                <a:solidFill>
                  <a:schemeClr val="tx1"/>
                </a:solidFill>
                <a:latin typeface="Aptos (body)"/>
              </a:rPr>
              <a:t>të lidhura me policinë bashkiake, IKMT dhe Drejtorinë e Tatimeve, duke reflektuar përmirësimin e ndërgjegjësimit të </a:t>
            </a:r>
            <a:r>
              <a:rPr lang="sq-AL" sz="1300" dirty="0">
                <a:solidFill>
                  <a:schemeClr val="tx1"/>
                </a:solidFill>
                <a:latin typeface="Aptos (body)"/>
              </a:rPr>
              <a:t>publikut për rolet</a:t>
            </a:r>
            <a:r>
              <a:rPr lang="en-US" sz="1300" dirty="0">
                <a:solidFill>
                  <a:schemeClr val="tx1"/>
                </a:solidFill>
                <a:latin typeface="Aptos (body)"/>
              </a:rPr>
              <a:t> </a:t>
            </a:r>
            <a:r>
              <a:rPr lang="sq-AL" sz="1300" dirty="0">
                <a:solidFill>
                  <a:schemeClr val="tx1"/>
                </a:solidFill>
                <a:latin typeface="Aptos (body)"/>
              </a:rPr>
              <a:t>e institucioneve kundrejt rezultateve të mëparshme.</a:t>
            </a:r>
            <a:endParaRPr lang="en-US" sz="1400" dirty="0">
              <a:solidFill>
                <a:schemeClr val="tx1"/>
              </a:solidFill>
              <a:latin typeface="Aptos (body)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ptos (body)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ptos (body)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ptos (body)"/>
            </a:endParaRPr>
          </a:p>
          <a:p>
            <a:pPr algn="ctr"/>
            <a:endParaRPr lang="en-US" sz="1400" dirty="0">
              <a:solidFill>
                <a:schemeClr val="tx1"/>
              </a:solidFill>
              <a:latin typeface="Aptos (body)"/>
            </a:endParaRPr>
          </a:p>
          <a:p>
            <a:pPr algn="ctr"/>
            <a:endParaRPr lang="en-US" sz="1400" b="1" dirty="0"/>
          </a:p>
          <a:p>
            <a:pPr algn="ctr"/>
            <a:endParaRPr lang="en-US" sz="1400" b="1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1C481E-81F8-8531-21C5-C6B63F22A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167" y="0"/>
            <a:ext cx="6586831" cy="763902"/>
          </a:xfrm>
        </p:spPr>
        <p:txBody>
          <a:bodyPr>
            <a:noAutofit/>
          </a:bodyPr>
          <a:lstStyle/>
          <a:p>
            <a:r>
              <a:rPr lang="sq-AL" sz="2400" dirty="0">
                <a:latin typeface="Aptos (body)"/>
              </a:rPr>
              <a:t>Detyrat dhe përgjegjësitë e Policisë së Shtetit</a:t>
            </a:r>
            <a:endParaRPr lang="sq-AL" sz="2400" dirty="0">
              <a:highlight>
                <a:srgbClr val="FFFF00"/>
              </a:highlight>
              <a:latin typeface="Aptos (body)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AC6D230-C49D-A2D1-C93A-7FC10697F8FD}"/>
              </a:ext>
            </a:extLst>
          </p:cNvPr>
          <p:cNvCxnSpPr>
            <a:cxnSpLocks/>
          </p:cNvCxnSpPr>
          <p:nvPr/>
        </p:nvCxnSpPr>
        <p:spPr>
          <a:xfrm>
            <a:off x="6884700" y="1074057"/>
            <a:ext cx="2011680" cy="0"/>
          </a:xfrm>
          <a:prstGeom prst="line">
            <a:avLst/>
          </a:prstGeom>
          <a:ln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rgbClr val="FFA34E"/>
                </a:gs>
              </a:gsLst>
              <a:lin ang="0" scaled="1"/>
              <a:tileRect/>
            </a:gra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6D043D0-7D06-9825-BBCB-2D854405F5B4}"/>
              </a:ext>
            </a:extLst>
          </p:cNvPr>
          <p:cNvCxnSpPr>
            <a:cxnSpLocks/>
          </p:cNvCxnSpPr>
          <p:nvPr/>
        </p:nvCxnSpPr>
        <p:spPr>
          <a:xfrm flipH="1">
            <a:off x="9983153" y="1059978"/>
            <a:ext cx="2011680" cy="0"/>
          </a:xfrm>
          <a:prstGeom prst="line">
            <a:avLst/>
          </a:prstGeom>
          <a:ln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rgbClr val="FFA34E"/>
                </a:gs>
              </a:gsLst>
              <a:lin ang="0" scaled="1"/>
              <a:tileRect/>
            </a:gra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6906FA7-73DA-EB81-1913-3526DED289F6}"/>
              </a:ext>
            </a:extLst>
          </p:cNvPr>
          <p:cNvCxnSpPr>
            <a:cxnSpLocks/>
          </p:cNvCxnSpPr>
          <p:nvPr/>
        </p:nvCxnSpPr>
        <p:spPr>
          <a:xfrm>
            <a:off x="6884700" y="6533260"/>
            <a:ext cx="2011680" cy="0"/>
          </a:xfrm>
          <a:prstGeom prst="line">
            <a:avLst/>
          </a:prstGeom>
          <a:ln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rgbClr val="FFA34E"/>
                </a:gs>
              </a:gsLst>
              <a:lin ang="0" scaled="1"/>
              <a:tileRect/>
            </a:gra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613925E-7CF1-B1B1-B82B-11358382D685}"/>
              </a:ext>
            </a:extLst>
          </p:cNvPr>
          <p:cNvCxnSpPr>
            <a:cxnSpLocks/>
          </p:cNvCxnSpPr>
          <p:nvPr/>
        </p:nvCxnSpPr>
        <p:spPr>
          <a:xfrm flipH="1">
            <a:off x="10042693" y="6520441"/>
            <a:ext cx="2011680" cy="0"/>
          </a:xfrm>
          <a:prstGeom prst="line">
            <a:avLst/>
          </a:prstGeom>
          <a:ln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rgbClr val="FFA34E"/>
                </a:gs>
              </a:gsLst>
              <a:lin ang="0" scaled="1"/>
              <a:tileRect/>
            </a:gra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0A09CF6B-F717-0BD8-E0C9-1784343AB95B}"/>
              </a:ext>
            </a:extLst>
          </p:cNvPr>
          <p:cNvSpPr txBox="1"/>
          <p:nvPr/>
        </p:nvSpPr>
        <p:spPr>
          <a:xfrm>
            <a:off x="197167" y="671691"/>
            <a:ext cx="6375324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sq-AL" sz="1300" b="1" dirty="0">
                <a:solidFill>
                  <a:srgbClr val="49687C"/>
                </a:solidFill>
                <a:latin typeface="Aptos (body)"/>
              </a:rPr>
              <a:t>Siguria:</a:t>
            </a:r>
            <a:endParaRPr lang="en-US" sz="1300" dirty="0">
              <a:solidFill>
                <a:srgbClr val="49687C"/>
              </a:solidFill>
              <a:latin typeface="Aptos (body)"/>
            </a:endParaRP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q-AL" sz="1300" dirty="0">
                <a:latin typeface="Aptos (body)"/>
              </a:rPr>
              <a:t>Rezulton se vetëm 4% e të anketuarve ose anëtarëve të familjes së tyre kanë qenë viktimë të një vjedhjeje ose sulmi fizik në 5 vitet e fundit, krahasuar me 6% në vitin 2020 dhe 2022.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q-AL" sz="1300" dirty="0">
                <a:latin typeface="Aptos (body)"/>
              </a:rPr>
              <a:t>Për më tepër, 7% e të anketuarve raportuan se kishin qenë viktima të incidenteve ose sulmeve gjatë 12 muajve të fundit, ku më të shpeshtat ishin aksidentet me makinë (35%), vjedhjet (27%) dhe mashtrimet (20%).</a:t>
            </a:r>
            <a:endParaRPr lang="en-US" sz="1300" dirty="0">
              <a:latin typeface="Aptos (body)"/>
            </a:endParaRP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q-AL" sz="1300" dirty="0">
                <a:latin typeface="Aptos (body)"/>
              </a:rPr>
              <a:t>Rezulton se 82% e të anketuarve deklaruan se ndihen të sigurt ose shumë të sigurt, gjë që nuk pasqyron ndonjë ndryshim domethënës midis rezultateve të studimit krahasuar me vitin 2020 (80%).</a:t>
            </a:r>
            <a:endParaRPr lang="en-US" sz="1300" dirty="0">
              <a:latin typeface="Aptos (body)"/>
            </a:endParaRP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q-AL" sz="1300" dirty="0">
                <a:latin typeface="Aptos (body)"/>
              </a:rPr>
              <a:t>Rreth 69% e të anketuarve treguan se ata kurrë nuk shqetësohen për vjedhjen e shtëpisë së tyre, duke sugjeruar një rritje graduale të ndjenjës së sigurisë krahasuar 2022 (62%).</a:t>
            </a:r>
            <a:endParaRPr lang="en-US" sz="1300" dirty="0">
              <a:latin typeface="Aptos (body)"/>
            </a:endParaRP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q-AL" sz="1300" dirty="0">
                <a:latin typeface="Aptos (body)"/>
              </a:rPr>
              <a:t>Rreth 78% e të anketuarve shprehin shqetësim të rastësishëm ose aspak për tu bërë viktima të krimit të dhunshëm, duke reflektuar pothuajse të njëjtin nivel sigurie me vitin 2020 (75%).</a:t>
            </a:r>
            <a:endParaRPr lang="en-US" sz="1300" dirty="0">
              <a:latin typeface="Aptos (body)"/>
            </a:endParaRPr>
          </a:p>
          <a:p>
            <a:pPr algn="just">
              <a:spcAft>
                <a:spcPts val="600"/>
              </a:spcAft>
            </a:pPr>
            <a:r>
              <a:rPr lang="sq-AL" sz="1300" b="1" dirty="0">
                <a:solidFill>
                  <a:srgbClr val="49687C"/>
                </a:solidFill>
                <a:latin typeface="Aptos (body)"/>
              </a:rPr>
              <a:t>Ndërgjegjësimi për shkeljen e ligjit:</a:t>
            </a:r>
            <a:endParaRPr lang="en-US" sz="1300" b="1" dirty="0">
              <a:solidFill>
                <a:srgbClr val="49687C"/>
              </a:solidFill>
              <a:latin typeface="Aptos (body)"/>
            </a:endParaRP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q-AL" sz="1300" dirty="0">
                <a:latin typeface="Aptos (body)"/>
              </a:rPr>
              <a:t>Në përputhje me valët e mëparshme të studimit, 92% e të anketuarve e konsiderojnë të gabuar bërjen e kërkesave të rreme të sigurimit, ndërsa 8% besojnë se është disi e gabuar ose aspak e gabuar</a:t>
            </a:r>
            <a:r>
              <a:rPr lang="en-US" sz="1300" dirty="0">
                <a:latin typeface="Aptos (body)"/>
              </a:rPr>
              <a:t>.</a:t>
            </a:r>
            <a:endParaRPr lang="sq-AL" sz="1300" dirty="0">
              <a:latin typeface="Aptos (body)"/>
            </a:endParaRP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q-AL" sz="1300" dirty="0">
                <a:latin typeface="Aptos (body)"/>
              </a:rPr>
              <a:t>Përmirësimet janë të dukshme në opinionin e të anketuarve për blerjen e sendeve të vjedhura, ku 90% e të anketuarve e konsiderojnë këtë sjellje të gabuar, krahasuar me 83% në 2022.</a:t>
            </a:r>
            <a:endParaRPr lang="en-US" sz="1300" dirty="0">
              <a:latin typeface="Aptos (body)"/>
            </a:endParaRP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q-AL" sz="1300" dirty="0">
                <a:latin typeface="Aptos (body)"/>
              </a:rPr>
              <a:t>P</a:t>
            </a:r>
            <a:r>
              <a:rPr lang="en-US" sz="1300" dirty="0">
                <a:latin typeface="Aptos (body)"/>
              </a:rPr>
              <a:t>othuajse të gjithë të anketuarit (97%) besojnë se veprimet si</a:t>
            </a:r>
            <a:r>
              <a:rPr lang="sq-AL" sz="1300" dirty="0">
                <a:latin typeface="Aptos (body)"/>
              </a:rPr>
              <a:t> tejkalimi i</a:t>
            </a:r>
            <a:r>
              <a:rPr lang="en-US" sz="1300" dirty="0">
                <a:latin typeface="Aptos (body)"/>
              </a:rPr>
              <a:t> </a:t>
            </a:r>
            <a:r>
              <a:rPr lang="sq-AL" sz="1300" dirty="0">
                <a:latin typeface="Aptos (body)"/>
              </a:rPr>
              <a:t>shpejtësisë </a:t>
            </a:r>
            <a:r>
              <a:rPr lang="en-US" sz="1300" dirty="0">
                <a:latin typeface="Aptos (body)"/>
              </a:rPr>
              <a:t>ose </a:t>
            </a:r>
            <a:r>
              <a:rPr lang="sq-AL" sz="1300" dirty="0">
                <a:latin typeface="Aptos (body)"/>
              </a:rPr>
              <a:t>kalimi me semafor t</a:t>
            </a:r>
            <a:r>
              <a:rPr lang="en-US" sz="1300" dirty="0">
                <a:latin typeface="Aptos (body)"/>
              </a:rPr>
              <a:t>ë kuq janë të gabuara, duke reflektuar një pikëpamje të qëndrueshme për këtë çështje</a:t>
            </a:r>
            <a:r>
              <a:rPr lang="sq-AL" sz="1300" dirty="0">
                <a:latin typeface="Aptos (body)"/>
              </a:rPr>
              <a:t>  krahasuar edhe me 2022 (95%)</a:t>
            </a:r>
            <a:r>
              <a:rPr lang="en-US" sz="1300" dirty="0">
                <a:latin typeface="Aptos (body)"/>
              </a:rPr>
              <a:t>.</a:t>
            </a:r>
            <a:endParaRPr lang="en-US" sz="1300" dirty="0"/>
          </a:p>
        </p:txBody>
      </p:sp>
      <p:pic>
        <p:nvPicPr>
          <p:cNvPr id="5" name="Graphic 4" descr="Hand with solid fill">
            <a:extLst>
              <a:ext uri="{FF2B5EF4-FFF2-40B4-BE49-F238E27FC236}">
                <a16:creationId xmlns:a16="http://schemas.microsoft.com/office/drawing/2014/main" id="{27F26E91-3815-E865-46D0-3E7E3B4A53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157270" y="763902"/>
            <a:ext cx="475548" cy="475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7610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D2B1415-9F0C-4B37-A0B2-4F2AA3C39820}"/>
              </a:ext>
            </a:extLst>
          </p:cNvPr>
          <p:cNvSpPr/>
          <p:nvPr/>
        </p:nvSpPr>
        <p:spPr>
          <a:xfrm>
            <a:off x="6797615" y="0"/>
            <a:ext cx="5394386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 dirty="0"/>
          </a:p>
          <a:p>
            <a:pPr algn="ctr"/>
            <a:endParaRPr lang="en-US" sz="1400" b="1" dirty="0"/>
          </a:p>
          <a:p>
            <a:pPr algn="just"/>
            <a:endParaRPr lang="en-US" sz="1400" b="1" dirty="0">
              <a:solidFill>
                <a:schemeClr val="tx1"/>
              </a:solidFill>
              <a:latin typeface="Aptos (body)"/>
            </a:endParaRPr>
          </a:p>
          <a:p>
            <a:pPr algn="just"/>
            <a:endParaRPr lang="sq-AL" sz="1400" b="1" dirty="0">
              <a:solidFill>
                <a:srgbClr val="ED6F35"/>
              </a:solidFill>
              <a:latin typeface="Aptos (body)"/>
            </a:endParaRPr>
          </a:p>
          <a:p>
            <a:pPr algn="just"/>
            <a:r>
              <a:rPr lang="sq-AL" sz="1400" b="1" dirty="0">
                <a:solidFill>
                  <a:srgbClr val="ED6F35"/>
                </a:solidFill>
                <a:latin typeface="Aptos (body)"/>
              </a:rPr>
              <a:t>Reagimi</a:t>
            </a:r>
            <a:r>
              <a:rPr lang="en-US" sz="1400" b="1" dirty="0">
                <a:solidFill>
                  <a:srgbClr val="ED6F35"/>
                </a:solidFill>
                <a:latin typeface="Aptos (body)"/>
              </a:rPr>
              <a:t> i policisë:</a:t>
            </a:r>
            <a:endParaRPr lang="sq-AL" sz="1400" b="1" dirty="0">
              <a:solidFill>
                <a:srgbClr val="ED6F35"/>
              </a:solidFill>
              <a:latin typeface="Aptos (body)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q-AL" sz="1400" dirty="0">
                <a:solidFill>
                  <a:schemeClr val="tx1"/>
                </a:solidFill>
                <a:latin typeface="Aptos (body)"/>
              </a:rPr>
              <a:t>Të anketuarit vlerësuan kohën e reagimit të policisë për krimet e dhunshme ose vjedhjet pranë shtëpive të tyre me 65 pikë, duke mos treguar dallime domethënëse nga gjetjet e vitit 2022 (59 pikë). Vlerësimi më i lartë është regjistruar në qarkun Gjirokastër (83 pikë), ndërsa më i ulëti në Shkodër (53 pikë).</a:t>
            </a:r>
          </a:p>
          <a:p>
            <a:pPr algn="just"/>
            <a:endParaRPr lang="sq-AL" sz="1400" dirty="0">
              <a:solidFill>
                <a:schemeClr val="tx1"/>
              </a:solidFill>
              <a:latin typeface="Aptos (body)"/>
            </a:endParaRPr>
          </a:p>
          <a:p>
            <a:pPr algn="just"/>
            <a:r>
              <a:rPr lang="sq-AL" sz="1400" b="1" dirty="0">
                <a:solidFill>
                  <a:srgbClr val="ED6F35"/>
                </a:solidFill>
                <a:latin typeface="Aptos (body)"/>
              </a:rPr>
              <a:t>Trajtimi me respekt nga policia</a:t>
            </a:r>
            <a:r>
              <a:rPr lang="en-US" sz="1400" b="1" dirty="0">
                <a:solidFill>
                  <a:srgbClr val="ED6F35"/>
                </a:solidFill>
                <a:latin typeface="Aptos (body)"/>
              </a:rPr>
              <a:t>:</a:t>
            </a:r>
            <a:endParaRPr lang="sq-AL" sz="1400" b="1" dirty="0">
              <a:solidFill>
                <a:srgbClr val="ED6F35"/>
              </a:solidFill>
              <a:latin typeface="Aptos (body)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q-AL" sz="1400" dirty="0">
                <a:solidFill>
                  <a:schemeClr val="tx1"/>
                </a:solidFill>
                <a:latin typeface="Aptos (body)"/>
              </a:rPr>
              <a:t>Rreth 67% e të anketuarve besojnë se policia "shumë shpesh" ose "shpesh" i trajton njerëzit me respekt, një rezultat i qëndrueshëm krahasuar me 2020 (65%) dhe në përmirësim krahasuar me 2022 (57%). Qarku Berat kryeson me 79% vlerësime pozitive, ndërsa Dibra (51%) dhe Durrësi (44%) raportojnë nivelet më të ulëta. Vetëm 5% besojnë se trajtimi me respekt nuk ndodh.</a:t>
            </a:r>
          </a:p>
          <a:p>
            <a:pPr algn="just"/>
            <a:endParaRPr lang="sq-AL" sz="1400" dirty="0">
              <a:solidFill>
                <a:schemeClr val="tx1"/>
              </a:solidFill>
              <a:latin typeface="Aptos (body)"/>
            </a:endParaRPr>
          </a:p>
          <a:p>
            <a:pPr algn="just"/>
            <a:r>
              <a:rPr lang="en-US" sz="1400" b="1" dirty="0">
                <a:solidFill>
                  <a:srgbClr val="ED6F35"/>
                </a:solidFill>
                <a:latin typeface="Aptos (body)"/>
              </a:rPr>
              <a:t>Paanshmëria e policisë:</a:t>
            </a:r>
            <a:endParaRPr lang="sq-AL" sz="1400" b="1" dirty="0">
              <a:solidFill>
                <a:srgbClr val="ED6F35"/>
              </a:solidFill>
              <a:latin typeface="Aptos (body)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q-AL" sz="1400" dirty="0">
                <a:solidFill>
                  <a:schemeClr val="tx1"/>
                </a:solidFill>
                <a:latin typeface="Aptos (body)"/>
              </a:rPr>
              <a:t>Në nivel kombëtar, 61% e të anketuarve mendojnë se policia shpesh merr vendime të drejta dhe të paanshme, një nivel që përputhet me rezultatet e vitit 2020 (60%) dhe në përmirësim krahasuar me 2022 (50%).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sq-AL" sz="1400" dirty="0">
              <a:solidFill>
                <a:schemeClr val="tx1"/>
              </a:solidFill>
              <a:latin typeface="Aptos (body)"/>
            </a:endParaRPr>
          </a:p>
          <a:p>
            <a:pPr algn="just"/>
            <a:r>
              <a:rPr lang="it-IT" sz="1400" b="1" dirty="0">
                <a:solidFill>
                  <a:srgbClr val="ED6F35"/>
                </a:solidFill>
                <a:latin typeface="Aptos (body)"/>
              </a:rPr>
              <a:t>Shpjegimi i vendimeve të policisë:</a:t>
            </a:r>
            <a:endParaRPr lang="sq-AL" sz="1400" b="1" dirty="0">
              <a:solidFill>
                <a:srgbClr val="ED6F35"/>
              </a:solidFill>
              <a:latin typeface="Aptos (body)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ptos (body)"/>
              </a:rPr>
              <a:t>Gjysma e të anketuarve mendojnë se policia shpesh</a:t>
            </a:r>
            <a:r>
              <a:rPr lang="sq-AL" sz="1400" dirty="0">
                <a:solidFill>
                  <a:schemeClr val="tx1"/>
                </a:solidFill>
                <a:latin typeface="Aptos (body)"/>
              </a:rPr>
              <a:t> i</a:t>
            </a:r>
            <a:r>
              <a:rPr lang="en-US" sz="1400" dirty="0">
                <a:solidFill>
                  <a:schemeClr val="tx1"/>
                </a:solidFill>
                <a:latin typeface="Aptos (body)"/>
              </a:rPr>
              <a:t> shpjegon vendimet e saj kur pyetet, duke pasqyruar rezultatet e </a:t>
            </a:r>
            <a:r>
              <a:rPr lang="sq-AL" sz="1400" dirty="0">
                <a:solidFill>
                  <a:schemeClr val="tx1"/>
                </a:solidFill>
                <a:latin typeface="Aptos (body)"/>
              </a:rPr>
              <a:t>studimeve</a:t>
            </a:r>
            <a:r>
              <a:rPr lang="en-US" sz="1400" dirty="0">
                <a:solidFill>
                  <a:schemeClr val="tx1"/>
                </a:solidFill>
                <a:latin typeface="Aptos (body)"/>
              </a:rPr>
              <a:t> </a:t>
            </a:r>
            <a:r>
              <a:rPr lang="sq-AL" sz="1400" dirty="0">
                <a:solidFill>
                  <a:schemeClr val="tx1"/>
                </a:solidFill>
                <a:latin typeface="Aptos (body)"/>
              </a:rPr>
              <a:t>të</a:t>
            </a:r>
            <a:r>
              <a:rPr lang="en-US" sz="1400" dirty="0">
                <a:solidFill>
                  <a:schemeClr val="tx1"/>
                </a:solidFill>
                <a:latin typeface="Aptos (body)"/>
              </a:rPr>
              <a:t> </a:t>
            </a:r>
            <a:r>
              <a:rPr lang="sq-AL" sz="1400" dirty="0">
                <a:solidFill>
                  <a:schemeClr val="tx1"/>
                </a:solidFill>
                <a:latin typeface="Aptos (body)"/>
              </a:rPr>
              <a:t>mëparshme (53% në 2020 dhe 43% në 2022)</a:t>
            </a:r>
            <a:r>
              <a:rPr lang="en-US" sz="1400" dirty="0">
                <a:solidFill>
                  <a:schemeClr val="tx1"/>
                </a:solidFill>
                <a:latin typeface="Aptos (body)"/>
              </a:rPr>
              <a:t>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08C05A5-8525-4880-917C-BC49027768AD}"/>
              </a:ext>
            </a:extLst>
          </p:cNvPr>
          <p:cNvSpPr/>
          <p:nvPr/>
        </p:nvSpPr>
        <p:spPr>
          <a:xfrm>
            <a:off x="246622" y="1187411"/>
            <a:ext cx="6397314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q-AL" sz="1400" b="1" dirty="0">
                <a:solidFill>
                  <a:srgbClr val="49687C"/>
                </a:solidFill>
                <a:latin typeface="Aptos (body)"/>
              </a:rPr>
              <a:t>V</a:t>
            </a:r>
            <a:r>
              <a:rPr lang="it-IT" sz="1400" b="1" dirty="0">
                <a:solidFill>
                  <a:srgbClr val="49687C"/>
                </a:solidFill>
                <a:latin typeface="Aptos (body)"/>
              </a:rPr>
              <a:t>lerësimet e performancës së policisë:</a:t>
            </a:r>
            <a:endParaRPr lang="en-US" sz="1400" b="1" dirty="0">
              <a:solidFill>
                <a:srgbClr val="49687C"/>
              </a:solidFill>
              <a:latin typeface="Aptos (body)"/>
            </a:endParaRPr>
          </a:p>
          <a:p>
            <a:pPr marL="285750" indent="-285750" algn="just">
              <a:spcAft>
                <a:spcPts val="600"/>
              </a:spcAft>
              <a:buClr>
                <a:srgbClr val="49687C"/>
              </a:buClr>
              <a:buFont typeface="Arial" panose="020B0604020202020204" pitchFamily="34" charset="0"/>
              <a:buChar char="•"/>
            </a:pPr>
            <a:r>
              <a:rPr lang="sq-AL" sz="1400" dirty="0">
                <a:latin typeface="Aptos (body)"/>
              </a:rPr>
              <a:t>Rreth 65% e të anketuarve e vlerësojnë punën e Policisë së Shtetit si "të mirë" ose "shumë të mirë". Kur shikohet në terma afatgjatë, vlerësimet e përgjithshme nuk tregojnë ndryshime të rëndësishme.</a:t>
            </a:r>
            <a:endParaRPr lang="sq-AL" sz="1400" b="1" dirty="0">
              <a:solidFill>
                <a:srgbClr val="49687C"/>
              </a:solidFill>
              <a:latin typeface="Aptos (body)"/>
            </a:endParaRPr>
          </a:p>
          <a:p>
            <a:pPr algn="just">
              <a:spcAft>
                <a:spcPts val="600"/>
              </a:spcAft>
            </a:pPr>
            <a:r>
              <a:rPr lang="sq-AL" sz="1400" b="1" dirty="0">
                <a:solidFill>
                  <a:srgbClr val="49687C"/>
                </a:solidFill>
                <a:latin typeface="Aptos (body)"/>
              </a:rPr>
              <a:t>Kontakti</a:t>
            </a:r>
            <a:r>
              <a:rPr lang="en-US" sz="1400" b="1" dirty="0">
                <a:solidFill>
                  <a:srgbClr val="49687C"/>
                </a:solidFill>
                <a:latin typeface="Aptos (body)"/>
              </a:rPr>
              <a:t> </a:t>
            </a:r>
            <a:r>
              <a:rPr lang="sq-AL" sz="1400" b="1" dirty="0">
                <a:solidFill>
                  <a:srgbClr val="49687C"/>
                </a:solidFill>
                <a:latin typeface="Aptos (body)"/>
              </a:rPr>
              <a:t>me policin</a:t>
            </a:r>
            <a:r>
              <a:rPr lang="en-US" sz="1400" b="1" dirty="0">
                <a:solidFill>
                  <a:srgbClr val="49687C"/>
                </a:solidFill>
                <a:latin typeface="Aptos (body)"/>
              </a:rPr>
              <a:t>ë:</a:t>
            </a:r>
            <a:endParaRPr lang="sq-AL" sz="1400" b="1" dirty="0">
              <a:solidFill>
                <a:srgbClr val="49687C"/>
              </a:solidFill>
              <a:latin typeface="Aptos (body)"/>
            </a:endParaRPr>
          </a:p>
          <a:p>
            <a:pPr marL="285750" indent="-285750" algn="just">
              <a:spcAft>
                <a:spcPts val="600"/>
              </a:spcAft>
              <a:buClr>
                <a:srgbClr val="49687C"/>
              </a:buClr>
              <a:buFont typeface="Arial" panose="020B0604020202020204" pitchFamily="34" charset="0"/>
              <a:buChar char="•"/>
            </a:pPr>
            <a:r>
              <a:rPr lang="sq-AL" sz="1400" dirty="0">
                <a:latin typeface="Aptos (body)"/>
              </a:rPr>
              <a:t>Rreth 92% e të anketuarve raportuan se nuk kanë pasur kontakte me policinë në dy vitet e fundit, ndërsa 7% pohuan se kanë pasur ndërveprim të drejtpërdrejtë. Gjirokastra ka përqindjen më të lartë të kontakteve të raportuara (25%), e ndjekur nga Durrësi dhe Elbasani (13%). Rreth një e treta e të anketuarve që kanë pasur ndërveprim të drejtpërdrejtë shprehen të kënaqur me trajtimin që kanë marrë nga policia.</a:t>
            </a:r>
          </a:p>
          <a:p>
            <a:pPr algn="just">
              <a:spcAft>
                <a:spcPts val="600"/>
              </a:spcAft>
            </a:pPr>
            <a:r>
              <a:rPr lang="sq-AL" sz="1400" b="1" dirty="0">
                <a:solidFill>
                  <a:srgbClr val="49687C"/>
                </a:solidFill>
                <a:latin typeface="Aptos (body)"/>
              </a:rPr>
              <a:t>Perceptimet</a:t>
            </a:r>
            <a:r>
              <a:rPr lang="en-US" sz="1400" b="1" dirty="0">
                <a:solidFill>
                  <a:srgbClr val="49687C"/>
                </a:solidFill>
                <a:latin typeface="Aptos (body)"/>
              </a:rPr>
              <a:t> </a:t>
            </a:r>
            <a:r>
              <a:rPr lang="sq-AL" sz="1400" b="1" dirty="0">
                <a:solidFill>
                  <a:srgbClr val="49687C"/>
                </a:solidFill>
                <a:latin typeface="Aptos (body)"/>
              </a:rPr>
              <a:t>lidhur me</a:t>
            </a:r>
            <a:r>
              <a:rPr lang="en-US" sz="1400" b="1" dirty="0">
                <a:solidFill>
                  <a:srgbClr val="49687C"/>
                </a:solidFill>
                <a:latin typeface="Aptos (body)"/>
              </a:rPr>
              <a:t> </a:t>
            </a:r>
            <a:r>
              <a:rPr lang="sq-AL" sz="1400" b="1" dirty="0">
                <a:solidFill>
                  <a:srgbClr val="49687C"/>
                </a:solidFill>
                <a:latin typeface="Aptos (body)"/>
              </a:rPr>
              <a:t>trajtimin e grupeve të shoqërisë</a:t>
            </a:r>
            <a:r>
              <a:rPr lang="en-US" sz="1400" b="1" dirty="0">
                <a:solidFill>
                  <a:srgbClr val="49687C"/>
                </a:solidFill>
                <a:latin typeface="Aptos (body)"/>
              </a:rPr>
              <a:t>:</a:t>
            </a:r>
            <a:endParaRPr lang="sq-AL" sz="1400" b="1" dirty="0">
              <a:solidFill>
                <a:srgbClr val="49687C"/>
              </a:solidFill>
              <a:latin typeface="Aptos (body)"/>
            </a:endParaRPr>
          </a:p>
          <a:p>
            <a:pPr marL="285750" indent="-285750" algn="just">
              <a:spcAft>
                <a:spcPts val="600"/>
              </a:spcAft>
              <a:buClr>
                <a:srgbClr val="49687C"/>
              </a:buClr>
              <a:buFont typeface="Arial" panose="020B0604020202020204" pitchFamily="34" charset="0"/>
              <a:buChar char="•"/>
            </a:pPr>
            <a:r>
              <a:rPr lang="sq-AL" sz="1400" dirty="0">
                <a:latin typeface="Aptos (body)"/>
              </a:rPr>
              <a:t>Gjysma e të anketuarve besojnë se policia i trajton individët e varfër më keq se të pasurit, ndërsa gjysma tjetër mendojnë se të dy grupet trajtohen në mënyrë të barabartë.</a:t>
            </a:r>
          </a:p>
          <a:p>
            <a:pPr algn="just">
              <a:spcAft>
                <a:spcPts val="600"/>
              </a:spcAft>
            </a:pPr>
            <a:r>
              <a:rPr lang="en-US" sz="1400" b="1" dirty="0">
                <a:solidFill>
                  <a:srgbClr val="49687C"/>
                </a:solidFill>
                <a:latin typeface="Aptos (body)"/>
              </a:rPr>
              <a:t>Efektiviteti në parandalimin dhe zgjidhjen e krimeve:</a:t>
            </a:r>
            <a:endParaRPr lang="sq-AL" sz="1400" b="1" dirty="0">
              <a:solidFill>
                <a:srgbClr val="49687C"/>
              </a:solidFill>
              <a:latin typeface="Aptos (body)"/>
            </a:endParaRPr>
          </a:p>
          <a:p>
            <a:pPr marL="285750" indent="-285750" algn="just">
              <a:spcAft>
                <a:spcPts val="600"/>
              </a:spcAft>
              <a:buClr>
                <a:srgbClr val="49687C"/>
              </a:buClr>
              <a:buFont typeface="Arial" panose="020B0604020202020204" pitchFamily="34" charset="0"/>
              <a:buChar char="•"/>
            </a:pPr>
            <a:r>
              <a:rPr lang="sq-AL" sz="1400" dirty="0">
                <a:latin typeface="Aptos (body)"/>
              </a:rPr>
              <a:t>Të anketuarit e vlerësuan efektivitetin e policisë në parandalimin e krimeve të dhunshme me 64/100 pikë. Në mënyrë të ngjashme, performanca e policisë në kapjen e hajdutëve të shtëpive mori 62 pikë, që tregon perceptime të qëndrueshme për efektivitetin në trajtimin e këtyre krimeve.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39CC07-4142-4B62-9195-D49B08982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905" y="143624"/>
            <a:ext cx="6483578" cy="926990"/>
          </a:xfrm>
        </p:spPr>
        <p:txBody>
          <a:bodyPr>
            <a:noAutofit/>
          </a:bodyPr>
          <a:lstStyle/>
          <a:p>
            <a:r>
              <a:rPr lang="sq-AL" sz="2400" dirty="0">
                <a:latin typeface="Aptos (body)"/>
              </a:rPr>
              <a:t>Vlerësimi i Policisë së Shtetit dhe trajtimi i saj ndaj grupeve të ndryshme shoqërore</a:t>
            </a:r>
            <a:endParaRPr lang="sq-AL" sz="2400" dirty="0">
              <a:highlight>
                <a:srgbClr val="FFFF00"/>
              </a:highlight>
              <a:latin typeface="Aptos (body)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7800C10-68B7-4EF5-A13A-75BABE58057C}"/>
              </a:ext>
            </a:extLst>
          </p:cNvPr>
          <p:cNvCxnSpPr>
            <a:cxnSpLocks/>
          </p:cNvCxnSpPr>
          <p:nvPr/>
        </p:nvCxnSpPr>
        <p:spPr>
          <a:xfrm>
            <a:off x="6870767" y="875975"/>
            <a:ext cx="2011680" cy="0"/>
          </a:xfrm>
          <a:prstGeom prst="line">
            <a:avLst/>
          </a:prstGeom>
          <a:ln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rgbClr val="FFA34E"/>
                </a:gs>
              </a:gsLst>
              <a:lin ang="0" scaled="1"/>
              <a:tileRect/>
            </a:gra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AD9A95F-6ADB-45FD-B8BF-C5AC6389E049}"/>
              </a:ext>
            </a:extLst>
          </p:cNvPr>
          <p:cNvCxnSpPr>
            <a:cxnSpLocks/>
          </p:cNvCxnSpPr>
          <p:nvPr/>
        </p:nvCxnSpPr>
        <p:spPr>
          <a:xfrm flipH="1">
            <a:off x="9987042" y="866065"/>
            <a:ext cx="2011680" cy="0"/>
          </a:xfrm>
          <a:prstGeom prst="line">
            <a:avLst/>
          </a:prstGeom>
          <a:ln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rgbClr val="FFA34E"/>
                </a:gs>
              </a:gsLst>
              <a:lin ang="0" scaled="1"/>
              <a:tileRect/>
            </a:gra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Graphic 3" descr="Badge Tick with solid fill">
            <a:extLst>
              <a:ext uri="{FF2B5EF4-FFF2-40B4-BE49-F238E27FC236}">
                <a16:creationId xmlns:a16="http://schemas.microsoft.com/office/drawing/2014/main" id="{CE1DECD3-09B3-92E3-7275-B89D823119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61434" y="598051"/>
            <a:ext cx="536028" cy="536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40438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D2B1415-9F0C-4B37-A0B2-4F2AA3C39820}"/>
              </a:ext>
            </a:extLst>
          </p:cNvPr>
          <p:cNvSpPr/>
          <p:nvPr/>
        </p:nvSpPr>
        <p:spPr>
          <a:xfrm>
            <a:off x="6823495" y="0"/>
            <a:ext cx="5368506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chemeClr val="tx1"/>
              </a:solidFill>
            </a:endParaRPr>
          </a:p>
          <a:p>
            <a:pPr algn="ctr"/>
            <a:endParaRPr lang="en-US" sz="1600" dirty="0">
              <a:solidFill>
                <a:schemeClr val="tx1"/>
              </a:solidFill>
              <a:latin typeface="Aptos (body)"/>
            </a:endParaRPr>
          </a:p>
          <a:p>
            <a:pPr algn="just"/>
            <a:endParaRPr lang="sq-AL" sz="1400" dirty="0">
              <a:solidFill>
                <a:schemeClr val="tx1"/>
              </a:solidFill>
              <a:latin typeface="Aptos (body)"/>
            </a:endParaRPr>
          </a:p>
          <a:p>
            <a:pPr algn="just">
              <a:spcAft>
                <a:spcPts val="600"/>
              </a:spcAft>
            </a:pPr>
            <a:r>
              <a:rPr lang="sq-AL" sz="1350" b="1" dirty="0">
                <a:solidFill>
                  <a:srgbClr val="ED6F35"/>
                </a:solidFill>
                <a:latin typeface="Aptos (body)"/>
              </a:rPr>
              <a:t>Gatishmëria për të raportuar krimin: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q-AL" sz="1350" dirty="0">
                <a:solidFill>
                  <a:schemeClr val="tx1"/>
                </a:solidFill>
                <a:latin typeface="Aptos (body)"/>
              </a:rPr>
              <a:t>Dy të tretat (64%) e të anketuarve tregojnë se do të thërrisnin policinë nëse ishin dëshmitarë të një grabitjeje, duke reflektuar nivele të qëndrueshme të përgjegjësisë qytetare në krahasim me 2022 (59%).</a:t>
            </a:r>
          </a:p>
          <a:p>
            <a:pPr algn="just">
              <a:spcAft>
                <a:spcPts val="600"/>
              </a:spcAft>
            </a:pPr>
            <a:endParaRPr lang="sq-AL" sz="1350" dirty="0">
              <a:solidFill>
                <a:schemeClr val="tx1"/>
              </a:solidFill>
              <a:latin typeface="Aptos (body)"/>
            </a:endParaRPr>
          </a:p>
          <a:p>
            <a:pPr algn="just">
              <a:spcAft>
                <a:spcPts val="600"/>
              </a:spcAft>
            </a:pPr>
            <a:r>
              <a:rPr lang="en-US" sz="1350" b="1" dirty="0">
                <a:solidFill>
                  <a:srgbClr val="ED6F35"/>
                </a:solidFill>
                <a:latin typeface="Aptos (body)"/>
              </a:rPr>
              <a:t>Gatishmëria për të identifikuar të dyshuarit:</a:t>
            </a:r>
            <a:endParaRPr lang="sq-AL" sz="1350" b="1" dirty="0">
              <a:solidFill>
                <a:srgbClr val="ED6F35"/>
              </a:solidFill>
              <a:latin typeface="Aptos (body)"/>
            </a:endParaRP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q-AL" sz="1350" dirty="0">
                <a:solidFill>
                  <a:schemeClr val="tx1"/>
                </a:solidFill>
                <a:latin typeface="Aptos (body)"/>
              </a:rPr>
              <a:t>Rreth 60% e të anketuarve shprehën gatishmërinë për të identifikuar një të dyshuar të përfshirë në një krim, duke treguar nivele të ngjashme angazhimi me 2020 (61%).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sq-AL" sz="1350" dirty="0">
              <a:solidFill>
                <a:schemeClr val="tx1"/>
              </a:solidFill>
              <a:latin typeface="Aptos (body)"/>
            </a:endParaRPr>
          </a:p>
          <a:p>
            <a:pPr algn="just">
              <a:spcAft>
                <a:spcPts val="600"/>
              </a:spcAft>
            </a:pPr>
            <a:r>
              <a:rPr lang="sq-AL" sz="1350" b="1" dirty="0">
                <a:solidFill>
                  <a:srgbClr val="ED6F35"/>
                </a:solidFill>
                <a:latin typeface="Aptos (body)"/>
              </a:rPr>
              <a:t>Gatishmëria për të ofruar prova në gjykatë: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q-AL" sz="1350" dirty="0">
                <a:solidFill>
                  <a:schemeClr val="tx1"/>
                </a:solidFill>
                <a:latin typeface="Aptos (body)"/>
              </a:rPr>
              <a:t>Gjysma e të anketuarve (51%) janë të gatshëm të dëshmojnë në gjykatë, duke reflektuar një gatishmëri të vazhdueshme për të marrë pjesë në procesin e drejtësisë me kalimin e kohës (49% në 2020 dhe 41% në 2022).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83A9400-D524-4622-9109-4D7DD6BA93BA}"/>
              </a:ext>
            </a:extLst>
          </p:cNvPr>
          <p:cNvSpPr txBox="1"/>
          <p:nvPr/>
        </p:nvSpPr>
        <p:spPr>
          <a:xfrm>
            <a:off x="347266" y="1065243"/>
            <a:ext cx="637779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1350" b="1" dirty="0">
                <a:solidFill>
                  <a:srgbClr val="49687C"/>
                </a:solidFill>
                <a:latin typeface="Aptos (body)"/>
              </a:rPr>
              <a:t>Vlerat dhe parimet e përbashkëta:</a:t>
            </a:r>
            <a:endParaRPr lang="sq-AL" sz="1350" b="1" dirty="0">
              <a:solidFill>
                <a:srgbClr val="49687C"/>
              </a:solidFill>
              <a:latin typeface="Aptos (body)"/>
            </a:endParaRPr>
          </a:p>
          <a:p>
            <a:pPr marL="285750" indent="-285750" algn="just">
              <a:spcBef>
                <a:spcPts val="600"/>
              </a:spcBef>
              <a:buClr>
                <a:srgbClr val="49687C"/>
              </a:buClr>
              <a:buFont typeface="Arial" panose="020B0604020202020204" pitchFamily="34" charset="0"/>
              <a:buChar char="•"/>
            </a:pPr>
            <a:r>
              <a:rPr lang="en-US" sz="1350" dirty="0">
                <a:latin typeface="Aptos (body)"/>
              </a:rPr>
              <a:t>Gjysma e të anketuarve bien dakord se policia ndan të njëjt</a:t>
            </a:r>
            <a:r>
              <a:rPr lang="sq-AL" sz="1350" dirty="0">
                <a:latin typeface="Aptos (body)"/>
              </a:rPr>
              <a:t>ën ndjenjë </a:t>
            </a:r>
            <a:r>
              <a:rPr lang="en-US" sz="1350" dirty="0">
                <a:latin typeface="Aptos (body)"/>
              </a:rPr>
              <a:t>të së drejtës dhe të </a:t>
            </a:r>
            <a:r>
              <a:rPr lang="sq-AL" sz="1350" dirty="0">
                <a:latin typeface="Aptos (body)"/>
              </a:rPr>
              <a:t>gabuarës</a:t>
            </a:r>
            <a:r>
              <a:rPr lang="en-US" sz="1350" dirty="0">
                <a:latin typeface="Aptos (body)"/>
              </a:rPr>
              <a:t> </a:t>
            </a:r>
            <a:r>
              <a:rPr lang="sq-AL" sz="1350" dirty="0">
                <a:latin typeface="Aptos (body)"/>
              </a:rPr>
              <a:t>si</a:t>
            </a:r>
            <a:r>
              <a:rPr lang="en-US" sz="1350" dirty="0">
                <a:latin typeface="Aptos (body)"/>
              </a:rPr>
              <a:t> </a:t>
            </a:r>
            <a:r>
              <a:rPr lang="sq-AL" sz="1350" dirty="0">
                <a:latin typeface="Aptos (body)"/>
              </a:rPr>
              <a:t>ata</a:t>
            </a:r>
            <a:r>
              <a:rPr lang="en-US" sz="1350" dirty="0">
                <a:latin typeface="Aptos (body)"/>
              </a:rPr>
              <a:t>. Po ashtu, 61% besojnë se policia mbron vlerat që janë të rëndësishme për ta, në përputhje me rezultatet e </a:t>
            </a:r>
            <a:r>
              <a:rPr lang="sq-AL" sz="1350" dirty="0">
                <a:latin typeface="Aptos (body)"/>
              </a:rPr>
              <a:t>vitit 2022 (60%)</a:t>
            </a:r>
            <a:r>
              <a:rPr lang="en-US" sz="1350" dirty="0">
                <a:latin typeface="Aptos (body)"/>
              </a:rPr>
              <a:t>.</a:t>
            </a:r>
            <a:endParaRPr lang="sq-AL" sz="1350" dirty="0">
              <a:latin typeface="Aptos (body)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49687C"/>
              </a:buClr>
            </a:pPr>
            <a:r>
              <a:rPr lang="en-US" sz="1350" b="1" dirty="0">
                <a:solidFill>
                  <a:srgbClr val="49687C"/>
                </a:solidFill>
                <a:latin typeface="Aptos (body)"/>
              </a:rPr>
              <a:t>Mbështetja </a:t>
            </a:r>
            <a:r>
              <a:rPr lang="sq-AL" sz="1350" b="1" dirty="0">
                <a:solidFill>
                  <a:srgbClr val="49687C"/>
                </a:solidFill>
                <a:latin typeface="Aptos (body)"/>
              </a:rPr>
              <a:t>e publikut </a:t>
            </a:r>
            <a:r>
              <a:rPr lang="en-US" sz="1350" b="1" dirty="0">
                <a:solidFill>
                  <a:srgbClr val="49687C"/>
                </a:solidFill>
                <a:latin typeface="Aptos (body)"/>
              </a:rPr>
              <a:t>për veprimet e policisë:</a:t>
            </a:r>
          </a:p>
          <a:p>
            <a:pPr marL="285750" indent="-285750" algn="just">
              <a:spcAft>
                <a:spcPts val="600"/>
              </a:spcAft>
              <a:buClr>
                <a:srgbClr val="49687C"/>
              </a:buClr>
              <a:buFont typeface="Arial" panose="020B0604020202020204" pitchFamily="34" charset="0"/>
              <a:buChar char="•"/>
            </a:pPr>
            <a:r>
              <a:rPr lang="en-US" sz="1350" dirty="0">
                <a:latin typeface="Aptos (body)"/>
              </a:rPr>
              <a:t>Rreth 62% e të anketuarve shprehin mbështetje për mënyrën se si vepron policia. Në një kontekst më të gjerë, ky nivel mbështetjeje ka mbetur relativisht i qëndrueshëm me kalimin e</a:t>
            </a:r>
            <a:r>
              <a:rPr lang="sq-AL" sz="1350" dirty="0">
                <a:latin typeface="Aptos (body)"/>
              </a:rPr>
              <a:t> viteve (60% në 2020 dhe 58% në 2022)</a:t>
            </a:r>
            <a:r>
              <a:rPr lang="en-US" sz="1350" dirty="0">
                <a:latin typeface="Aptos (body)"/>
              </a:rPr>
              <a:t>.</a:t>
            </a:r>
            <a:endParaRPr lang="sq-AL" sz="1350" dirty="0">
              <a:latin typeface="Aptos (body)"/>
            </a:endParaRPr>
          </a:p>
          <a:p>
            <a:pPr algn="just">
              <a:spcAft>
                <a:spcPts val="600"/>
              </a:spcAft>
            </a:pPr>
            <a:r>
              <a:rPr lang="en-US" sz="1350" b="1" dirty="0">
                <a:solidFill>
                  <a:srgbClr val="49687C"/>
                </a:solidFill>
                <a:latin typeface="Aptos (body)"/>
              </a:rPr>
              <a:t>Perceptimi mbi </a:t>
            </a:r>
            <a:r>
              <a:rPr lang="sq-AL" sz="1350" b="1" dirty="0">
                <a:solidFill>
                  <a:srgbClr val="49687C"/>
                </a:solidFill>
                <a:latin typeface="Aptos (body)"/>
              </a:rPr>
              <a:t>n</a:t>
            </a:r>
            <a:r>
              <a:rPr lang="en-US" sz="1350" b="1" dirty="0">
                <a:solidFill>
                  <a:srgbClr val="49687C"/>
                </a:solidFill>
                <a:latin typeface="Aptos (body)"/>
              </a:rPr>
              <a:t>dikimin </a:t>
            </a:r>
            <a:r>
              <a:rPr lang="sq-AL" sz="1350" b="1" dirty="0">
                <a:solidFill>
                  <a:srgbClr val="49687C"/>
                </a:solidFill>
                <a:latin typeface="Aptos (body)"/>
              </a:rPr>
              <a:t>p</a:t>
            </a:r>
            <a:r>
              <a:rPr lang="en-US" sz="1350" b="1" dirty="0">
                <a:solidFill>
                  <a:srgbClr val="49687C"/>
                </a:solidFill>
                <a:latin typeface="Aptos (body)"/>
              </a:rPr>
              <a:t>olitik:</a:t>
            </a:r>
            <a:endParaRPr lang="sq-AL" sz="1350" b="1" dirty="0">
              <a:solidFill>
                <a:srgbClr val="49687C"/>
              </a:solidFill>
              <a:latin typeface="Aptos (body)"/>
            </a:endParaRPr>
          </a:p>
          <a:p>
            <a:pPr marL="285750" indent="-285750" algn="just">
              <a:spcAft>
                <a:spcPts val="600"/>
              </a:spcAft>
              <a:buClr>
                <a:srgbClr val="49687C"/>
              </a:buClr>
              <a:buFont typeface="Arial" panose="020B0604020202020204" pitchFamily="34" charset="0"/>
              <a:buChar char="•"/>
            </a:pPr>
            <a:r>
              <a:rPr lang="en-US" sz="1350" dirty="0">
                <a:latin typeface="Aptos (body)"/>
              </a:rPr>
              <a:t>Gjysma e të anketuarve (50%) besojnë se vendimet e policisë ndikohen nga presioni politik, duke </a:t>
            </a:r>
            <a:r>
              <a:rPr lang="sq-AL" sz="1350" dirty="0">
                <a:latin typeface="Aptos (body)"/>
              </a:rPr>
              <a:t>reflektuar</a:t>
            </a:r>
            <a:r>
              <a:rPr lang="en-US" sz="1350" dirty="0">
                <a:latin typeface="Aptos (body)"/>
              </a:rPr>
              <a:t> </a:t>
            </a:r>
            <a:r>
              <a:rPr lang="sq-AL" sz="1350" dirty="0">
                <a:latin typeface="Aptos (body)"/>
              </a:rPr>
              <a:t>një</a:t>
            </a:r>
            <a:r>
              <a:rPr lang="en-US" sz="1350" dirty="0">
                <a:latin typeface="Aptos (body)"/>
              </a:rPr>
              <a:t> </a:t>
            </a:r>
            <a:r>
              <a:rPr lang="sq-AL" sz="1350" dirty="0">
                <a:latin typeface="Aptos (body)"/>
              </a:rPr>
              <a:t>përmirësim të lehtë krahasuar me vitin 2022 (59%)</a:t>
            </a:r>
            <a:r>
              <a:rPr lang="en-US" sz="1350" dirty="0">
                <a:latin typeface="Aptos (body)"/>
              </a:rPr>
              <a:t>.</a:t>
            </a:r>
            <a:endParaRPr lang="sq-AL" sz="1350" dirty="0">
              <a:latin typeface="Aptos (body)"/>
            </a:endParaRPr>
          </a:p>
          <a:p>
            <a:pPr algn="just">
              <a:spcAft>
                <a:spcPts val="600"/>
              </a:spcAft>
              <a:buClr>
                <a:srgbClr val="49687C"/>
              </a:buClr>
            </a:pPr>
            <a:r>
              <a:rPr lang="en-US" sz="1350" b="1" dirty="0">
                <a:solidFill>
                  <a:srgbClr val="49687C"/>
                </a:solidFill>
                <a:latin typeface="Aptos (body)"/>
              </a:rPr>
              <a:t>Perceptimi </a:t>
            </a:r>
            <a:r>
              <a:rPr lang="sq-AL" sz="1350" b="1" dirty="0">
                <a:solidFill>
                  <a:srgbClr val="49687C"/>
                </a:solidFill>
                <a:latin typeface="Aptos (body)"/>
              </a:rPr>
              <a:t>lidhur me </a:t>
            </a:r>
            <a:r>
              <a:rPr lang="en-US" sz="1350" b="1" dirty="0">
                <a:solidFill>
                  <a:srgbClr val="49687C"/>
                </a:solidFill>
                <a:latin typeface="Aptos (body)"/>
              </a:rPr>
              <a:t>ryshfeti</a:t>
            </a:r>
            <a:r>
              <a:rPr lang="sq-AL" sz="1350" b="1" dirty="0">
                <a:solidFill>
                  <a:srgbClr val="49687C"/>
                </a:solidFill>
                <a:latin typeface="Aptos (body)"/>
              </a:rPr>
              <a:t>n</a:t>
            </a:r>
            <a:r>
              <a:rPr lang="en-US" sz="1350" b="1" dirty="0">
                <a:solidFill>
                  <a:srgbClr val="49687C"/>
                </a:solidFill>
                <a:latin typeface="Aptos (body)"/>
              </a:rPr>
              <a:t>:</a:t>
            </a:r>
            <a:endParaRPr lang="sq-AL" sz="1350" b="1" dirty="0">
              <a:solidFill>
                <a:srgbClr val="49687C"/>
              </a:solidFill>
              <a:latin typeface="Aptos (body)"/>
            </a:endParaRPr>
          </a:p>
          <a:p>
            <a:pPr marL="285750" indent="-285750" algn="just">
              <a:spcAft>
                <a:spcPts val="600"/>
              </a:spcAft>
              <a:buClr>
                <a:srgbClr val="49687C"/>
              </a:buClr>
              <a:buFont typeface="Arial" panose="020B0604020202020204" pitchFamily="34" charset="0"/>
              <a:buChar char="•"/>
            </a:pPr>
            <a:r>
              <a:rPr lang="en-US" sz="1350" dirty="0">
                <a:latin typeface="Aptos (body)"/>
              </a:rPr>
              <a:t>Në një shkallë nga 0-100, ku 0 do të thotë "kurrë</a:t>
            </a:r>
            <a:r>
              <a:rPr lang="sq-AL" sz="1350" dirty="0">
                <a:latin typeface="Aptos (body)"/>
              </a:rPr>
              <a:t> nuk </a:t>
            </a:r>
            <a:r>
              <a:rPr lang="en-US" sz="1350" dirty="0">
                <a:latin typeface="Aptos (body)"/>
              </a:rPr>
              <a:t>merr ryshfet" dhe 100 do të thotë "merr gjithmonë ryshfet", Policia e Shtetit mori një notë mesatare prej 53</a:t>
            </a:r>
            <a:r>
              <a:rPr lang="sq-AL" sz="1350" dirty="0">
                <a:latin typeface="Aptos (body)"/>
              </a:rPr>
              <a:t> pikësh, në përmirësim krahasuar me notën mesatare të marrë në 2022 (58 pikë) </a:t>
            </a:r>
            <a:r>
              <a:rPr lang="en-US" sz="1350" dirty="0">
                <a:latin typeface="Aptos (body)"/>
              </a:rPr>
              <a:t>. </a:t>
            </a:r>
            <a:endParaRPr lang="sq-AL" sz="1350" dirty="0">
              <a:latin typeface="Aptos (body)"/>
            </a:endParaRPr>
          </a:p>
          <a:p>
            <a:pPr algn="just">
              <a:spcAft>
                <a:spcPts val="600"/>
              </a:spcAft>
              <a:buClr>
                <a:srgbClr val="49687C"/>
              </a:buClr>
            </a:pPr>
            <a:r>
              <a:rPr lang="sq-AL" sz="1350" b="1" dirty="0">
                <a:solidFill>
                  <a:srgbClr val="49687C"/>
                </a:solidFill>
                <a:latin typeface="Aptos (body)"/>
              </a:rPr>
              <a:t>Ndërgjegjësimi</a:t>
            </a:r>
            <a:r>
              <a:rPr lang="en-US" sz="1350" b="1" dirty="0">
                <a:solidFill>
                  <a:srgbClr val="49687C"/>
                </a:solidFill>
                <a:latin typeface="Aptos (body)"/>
              </a:rPr>
              <a:t> për “Policimin në Komunitet”:</a:t>
            </a:r>
            <a:endParaRPr lang="sq-AL" sz="1350" b="1" dirty="0">
              <a:solidFill>
                <a:srgbClr val="49687C"/>
              </a:solidFill>
              <a:latin typeface="Aptos (body)"/>
            </a:endParaRPr>
          </a:p>
          <a:p>
            <a:pPr marL="285750" indent="-285750" algn="just">
              <a:spcAft>
                <a:spcPts val="600"/>
              </a:spcAft>
              <a:buClr>
                <a:srgbClr val="49687C"/>
              </a:buClr>
              <a:buFont typeface="Arial" panose="020B0604020202020204" pitchFamily="34" charset="0"/>
              <a:buChar char="•"/>
            </a:pPr>
            <a:r>
              <a:rPr lang="en-US" sz="1350" dirty="0">
                <a:latin typeface="Aptos (body)"/>
              </a:rPr>
              <a:t>Rreth 11% e të anketuarve janë në dijeni të "Policimit në Komunitet". </a:t>
            </a:r>
            <a:r>
              <a:rPr lang="sq-AL" sz="1350" dirty="0">
                <a:latin typeface="Aptos (body)"/>
              </a:rPr>
              <a:t>Për</a:t>
            </a:r>
            <a:r>
              <a:rPr lang="en-US" sz="1350" dirty="0">
                <a:latin typeface="Aptos (body)"/>
              </a:rPr>
              <a:t> ata që janë të vetëdijshëm, ai lidhet me bashkëpunimin e qytetarëve (50%) dhe promovimin e paqes, rendit dhe sigurisë (31%). Gjithashtu, 86% e këtyre të anketuarve e shohin "Policimin në Komunitet" pozitivisht, duke njohur ndikimin e tij të dobishëm.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C4A05B5-41DF-4CA1-AE14-8A6B3301A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917" y="138253"/>
            <a:ext cx="6483578" cy="926990"/>
          </a:xfrm>
        </p:spPr>
        <p:txBody>
          <a:bodyPr>
            <a:noAutofit/>
          </a:bodyPr>
          <a:lstStyle/>
          <a:p>
            <a:r>
              <a:rPr lang="sq-AL" sz="2400" dirty="0">
                <a:latin typeface="Aptos (body)"/>
              </a:rPr>
              <a:t>Vlerësimi i Policisë së Shtetit dhe trajtimi i saj ndaj grupeve të ndryshme shoqërore</a:t>
            </a:r>
            <a:endParaRPr lang="en-US" sz="2400" dirty="0">
              <a:highlight>
                <a:srgbClr val="FFFF00"/>
              </a:highlight>
              <a:latin typeface="Aptos (body)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F7FC3FF-2C08-47E3-8CCE-BC6411D3B029}"/>
              </a:ext>
            </a:extLst>
          </p:cNvPr>
          <p:cNvCxnSpPr>
            <a:cxnSpLocks/>
          </p:cNvCxnSpPr>
          <p:nvPr/>
        </p:nvCxnSpPr>
        <p:spPr>
          <a:xfrm>
            <a:off x="6866550" y="1731321"/>
            <a:ext cx="2011680" cy="0"/>
          </a:xfrm>
          <a:prstGeom prst="line">
            <a:avLst/>
          </a:prstGeom>
          <a:ln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rgbClr val="FFA34E"/>
                </a:gs>
              </a:gsLst>
              <a:lin ang="0" scaled="1"/>
              <a:tileRect/>
            </a:gra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4192B9F-8083-4D12-947A-1C194B8F7C32}"/>
              </a:ext>
            </a:extLst>
          </p:cNvPr>
          <p:cNvCxnSpPr>
            <a:cxnSpLocks/>
          </p:cNvCxnSpPr>
          <p:nvPr/>
        </p:nvCxnSpPr>
        <p:spPr>
          <a:xfrm flipH="1">
            <a:off x="10032762" y="1731321"/>
            <a:ext cx="2011680" cy="0"/>
          </a:xfrm>
          <a:prstGeom prst="line">
            <a:avLst/>
          </a:prstGeom>
          <a:ln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rgbClr val="FFA34E"/>
                </a:gs>
              </a:gsLst>
              <a:lin ang="0" scaled="1"/>
              <a:tileRect/>
            </a:gra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4B79978-A7B2-42A1-B79F-BEAD2ABDFC33}"/>
              </a:ext>
            </a:extLst>
          </p:cNvPr>
          <p:cNvCxnSpPr>
            <a:cxnSpLocks/>
          </p:cNvCxnSpPr>
          <p:nvPr/>
        </p:nvCxnSpPr>
        <p:spPr>
          <a:xfrm>
            <a:off x="6866550" y="5850492"/>
            <a:ext cx="2011680" cy="0"/>
          </a:xfrm>
          <a:prstGeom prst="line">
            <a:avLst/>
          </a:prstGeom>
          <a:ln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rgbClr val="FFA34E"/>
                </a:gs>
              </a:gsLst>
              <a:lin ang="0" scaled="1"/>
              <a:tileRect/>
            </a:gra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845E958-9BCB-4819-81F4-5CD52B30741C}"/>
              </a:ext>
            </a:extLst>
          </p:cNvPr>
          <p:cNvCxnSpPr>
            <a:cxnSpLocks/>
          </p:cNvCxnSpPr>
          <p:nvPr/>
        </p:nvCxnSpPr>
        <p:spPr>
          <a:xfrm flipH="1">
            <a:off x="10032762" y="5848824"/>
            <a:ext cx="2011680" cy="0"/>
          </a:xfrm>
          <a:prstGeom prst="line">
            <a:avLst/>
          </a:prstGeom>
          <a:ln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rgbClr val="FFA34E"/>
                </a:gs>
              </a:gsLst>
              <a:lin ang="0" scaled="1"/>
              <a:tileRect/>
            </a:gra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Graphic 2" descr="Handshake with solid fill">
            <a:extLst>
              <a:ext uri="{FF2B5EF4-FFF2-40B4-BE49-F238E27FC236}">
                <a16:creationId xmlns:a16="http://schemas.microsoft.com/office/drawing/2014/main" id="{56BD0687-3E55-9BFF-E80B-92C2E7648C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161206" y="1437031"/>
            <a:ext cx="588579" cy="588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12182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 Them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Them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 Them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Them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 Them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Them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2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 Them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Them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3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 Them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Them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4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 Them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Them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 Them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Them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 Them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Them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 Them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Them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 Them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Them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 Them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Them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 Them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Them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 Them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Them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9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 Them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Them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11734</TotalTime>
  <Words>6953</Words>
  <Application>Microsoft Office PowerPoint</Application>
  <PresentationFormat>Widescreen</PresentationFormat>
  <Paragraphs>652</Paragraphs>
  <Slides>51</Slides>
  <Notes>45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7" baseType="lpstr">
      <vt:lpstr>Apos (body)</vt:lpstr>
      <vt:lpstr>Aptos</vt:lpstr>
      <vt:lpstr>Aptos (body)</vt:lpstr>
      <vt:lpstr>Arial</vt:lpstr>
      <vt:lpstr>Calibri</vt:lpstr>
      <vt:lpstr>Office Theme</vt:lpstr>
      <vt:lpstr>KËNAQËSIA E PUBLIKUT ME PUNËN E POLICISË</vt:lpstr>
      <vt:lpstr>Metodologjia  çështjet që mbulon pyetësori</vt:lpstr>
      <vt:lpstr>Metodologjia</vt:lpstr>
      <vt:lpstr>Kufizime të studimit Ndikimi i lajmeve në perceptimin e qytetarëve</vt:lpstr>
      <vt:lpstr>Kufizime të studimit</vt:lpstr>
      <vt:lpstr>PowerPoint Presentation</vt:lpstr>
      <vt:lpstr>Detyrat dhe përgjegjësitë e Policisë së Shtetit</vt:lpstr>
      <vt:lpstr>Vlerësimi i Policisë së Shtetit dhe trajtimi i saj ndaj grupeve të ndryshme shoqërore</vt:lpstr>
      <vt:lpstr>Vlerësimi i Policisë së Shtetit dhe trajtimi i saj ndaj grupeve të ndryshme shoqërore</vt:lpstr>
      <vt:lpstr>Ndikimi i ngjarjes së ndodhur gjatë punës në terren në rezultatet e studimit</vt:lpstr>
      <vt:lpstr>PowerPoint Presentation</vt:lpstr>
      <vt:lpstr>Siguria</vt:lpstr>
      <vt:lpstr>Siguria Shqipëri vs Europë</vt:lpstr>
      <vt:lpstr>Siguria</vt:lpstr>
      <vt:lpstr>Siguria</vt:lpstr>
      <vt:lpstr>Siguria  Shqipëri vs Europë</vt:lpstr>
      <vt:lpstr>Siguria</vt:lpstr>
      <vt:lpstr>Siguria</vt:lpstr>
      <vt:lpstr>Ndërgjegjësimi për shkeljet e ligjit Tregohen vetëm ato që janë përgjigjur “plotësisht gabim”</vt:lpstr>
      <vt:lpstr>Ndërgjegjësimi për shkeljet e ligjit</vt:lpstr>
      <vt:lpstr>Ndërgjegjësimi për shkeljet e ligjit</vt:lpstr>
      <vt:lpstr>Ndërgjegjësimi për shkeljet e ligjit</vt:lpstr>
      <vt:lpstr>Ndërgjegjësimi për shkeljet e ligjit Tregohen vetëm ato që janë përgjigjur “ka shumë mundësi”</vt:lpstr>
      <vt:lpstr>Ndërgjegjësimi për shkeljet e ligjit</vt:lpstr>
      <vt:lpstr>Ndërgjegjësimi për shkeljet e ligjit</vt:lpstr>
      <vt:lpstr>Ndërgjegjësimi për shkeljet e ligjit</vt:lpstr>
      <vt:lpstr>Detyrat dhe përgjegjësitë e Policisë së Shtetit</vt:lpstr>
      <vt:lpstr>Detyrat dhe përgjegjësitë e Policisë së Shtetit</vt:lpstr>
      <vt:lpstr>Detyrat dhe përgjegjësitë e Policisë së Shtetit</vt:lpstr>
      <vt:lpstr>Detyrat dhe përgjegjësitë e Policisë së Shtetit *vetëm ata që kanë pasur kontakt me policinë</vt:lpstr>
      <vt:lpstr>Policia e Shtetit dhe trajtimi i grupeve sociale</vt:lpstr>
      <vt:lpstr>Policia e Shtetit dhe trajtimi i grupeve sociale</vt:lpstr>
      <vt:lpstr>Reagimi i Policisë ndaj shkeljeve</vt:lpstr>
      <vt:lpstr>Reagimi i Policisë ndaj shkeljeve</vt:lpstr>
      <vt:lpstr>Reagimi i Policisë ndaj shkeljeve</vt:lpstr>
      <vt:lpstr>Sjellja dhe veprimet e policisë</vt:lpstr>
      <vt:lpstr>Sjellja dhe veprimet e policisë</vt:lpstr>
      <vt:lpstr>Sjellja dhe veprimet e policisë</vt:lpstr>
      <vt:lpstr>Ndërgjegjësimi dhe ndihma e qytetarëve ndaj policisë</vt:lpstr>
      <vt:lpstr>Ndërgjegjësimi dhe ndihma e qytetarëve ndaj policisë</vt:lpstr>
      <vt:lpstr>Ndërgjegjësimi dhe ndihma e qytetarëve ndaj policisë</vt:lpstr>
      <vt:lpstr>Ndërgjegjësimi dhe ndihma e qytetarëve ndaj policisë</vt:lpstr>
      <vt:lpstr>Ndërgjegjësimi dhe ndihma e qytetarëve ndaj policisë</vt:lpstr>
      <vt:lpstr>Ndërgjegjësimi dhe ndihma e qytetarëve ndaj policisë</vt:lpstr>
      <vt:lpstr>Ndërgjegjësimi dhe ndihma e qytetarëve ndaj policisë</vt:lpstr>
      <vt:lpstr>Policimi në komunitet</vt:lpstr>
      <vt:lpstr>Policimi në komunitet</vt:lpstr>
      <vt:lpstr>Korrupsioni në polici</vt:lpstr>
      <vt:lpstr>Bashkëpunimi me policinë</vt:lpstr>
      <vt:lpstr>Bashkëpunimi me policinë</vt:lpstr>
      <vt:lpstr>Bashkëpunimi me policinë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GeMoni</dc:creator>
  <cp:lastModifiedBy>Ansi</cp:lastModifiedBy>
  <cp:revision>1306</cp:revision>
  <dcterms:created xsi:type="dcterms:W3CDTF">2019-07-19T21:10:00Z</dcterms:created>
  <dcterms:modified xsi:type="dcterms:W3CDTF">2025-01-20T14:11:56Z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359f705-2ba0-454b-9cfc-6ce5bcaac040_Enabled">
    <vt:lpwstr>True</vt:lpwstr>
  </property>
  <property fmtid="{D5CDD505-2E9C-101B-9397-08002B2CF9AE}" pid="3" name="MSIP_Label_0359f705-2ba0-454b-9cfc-6ce5bcaac040_SiteId">
    <vt:lpwstr>68283f3b-8487-4c86-adb3-a5228f18b893</vt:lpwstr>
  </property>
  <property fmtid="{D5CDD505-2E9C-101B-9397-08002B2CF9AE}" pid="4" name="MSIP_Label_0359f705-2ba0-454b-9cfc-6ce5bcaac040_Owner">
    <vt:lpwstr>pjerina.dodbiba1@vodafone.com</vt:lpwstr>
  </property>
  <property fmtid="{D5CDD505-2E9C-101B-9397-08002B2CF9AE}" pid="5" name="MSIP_Label_0359f705-2ba0-454b-9cfc-6ce5bcaac040_SetDate">
    <vt:lpwstr>2019-12-24T09:23:16.9087815Z</vt:lpwstr>
  </property>
  <property fmtid="{D5CDD505-2E9C-101B-9397-08002B2CF9AE}" pid="6" name="MSIP_Label_0359f705-2ba0-454b-9cfc-6ce5bcaac040_Name">
    <vt:lpwstr>C2 General</vt:lpwstr>
  </property>
  <property fmtid="{D5CDD505-2E9C-101B-9397-08002B2CF9AE}" pid="7" name="MSIP_Label_0359f705-2ba0-454b-9cfc-6ce5bcaac040_Application">
    <vt:lpwstr>Microsoft Azure Information Protection</vt:lpwstr>
  </property>
  <property fmtid="{D5CDD505-2E9C-101B-9397-08002B2CF9AE}" pid="8" name="MSIP_Label_0359f705-2ba0-454b-9cfc-6ce5bcaac040_Extended_MSFT_Method">
    <vt:lpwstr>Automatic</vt:lpwstr>
  </property>
  <property fmtid="{D5CDD505-2E9C-101B-9397-08002B2CF9AE}" pid="9" name="Sensitivity">
    <vt:lpwstr>C2 General</vt:lpwstr>
  </property>
</Properties>
</file>